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60" r:id="rId5"/>
    <p:sldId id="258" r:id="rId6"/>
    <p:sldId id="426" r:id="rId7"/>
    <p:sldId id="427" r:id="rId8"/>
    <p:sldId id="428" r:id="rId9"/>
    <p:sldId id="431" r:id="rId10"/>
    <p:sldId id="429" r:id="rId11"/>
    <p:sldId id="430" r:id="rId12"/>
    <p:sldId id="398" r:id="rId13"/>
    <p:sldId id="401" r:id="rId14"/>
    <p:sldId id="402" r:id="rId15"/>
    <p:sldId id="404" r:id="rId16"/>
    <p:sldId id="432" r:id="rId17"/>
    <p:sldId id="407" r:id="rId18"/>
    <p:sldId id="433" r:id="rId19"/>
    <p:sldId id="434" r:id="rId20"/>
    <p:sldId id="403" r:id="rId21"/>
    <p:sldId id="412" r:id="rId22"/>
    <p:sldId id="413" r:id="rId23"/>
    <p:sldId id="414" r:id="rId24"/>
    <p:sldId id="415" r:id="rId25"/>
    <p:sldId id="416" r:id="rId26"/>
    <p:sldId id="417" r:id="rId27"/>
    <p:sldId id="418" r:id="rId28"/>
    <p:sldId id="419" r:id="rId29"/>
    <p:sldId id="420" r:id="rId30"/>
    <p:sldId id="422" r:id="rId31"/>
    <p:sldId id="421" r:id="rId32"/>
    <p:sldId id="423" r:id="rId33"/>
    <p:sldId id="435" r:id="rId34"/>
    <p:sldId id="436" r:id="rId35"/>
    <p:sldId id="424" r:id="rId36"/>
    <p:sldId id="299" r:id="rId37"/>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713" userDrawn="1">
          <p15:clr>
            <a:srgbClr val="A4A3A4"/>
          </p15:clr>
        </p15:guide>
        <p15:guide id="6" orient="horz" pos="1507" userDrawn="1">
          <p15:clr>
            <a:srgbClr val="A4A3A4"/>
          </p15:clr>
        </p15:guide>
        <p15:guide id="7" pos="476" userDrawn="1">
          <p15:clr>
            <a:srgbClr val="A4A3A4"/>
          </p15:clr>
        </p15:guide>
        <p15:guide id="8" pos="5239" userDrawn="1">
          <p15:clr>
            <a:srgbClr val="A4A3A4"/>
          </p15:clr>
        </p15:guide>
        <p15:guide id="9" pos="2903" userDrawn="1">
          <p15:clr>
            <a:srgbClr val="A4A3A4"/>
          </p15:clr>
        </p15:guide>
        <p15:guide id="10" orient="horz" pos="940" userDrawn="1">
          <p15:clr>
            <a:srgbClr val="A4A3A4"/>
          </p15:clr>
        </p15:guide>
        <p15:guide id="11" orient="horz" pos="2754" userDrawn="1">
          <p15:clr>
            <a:srgbClr val="A4A3A4"/>
          </p15:clr>
        </p15:guide>
        <p15:guide id="12" orient="horz" pos="82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C77"/>
    <a:srgbClr val="E4E4F8"/>
    <a:srgbClr val="C3C2F0"/>
    <a:srgbClr val="A2A0E8"/>
    <a:srgbClr val="8886E2"/>
    <a:srgbClr val="5552D6"/>
    <a:srgbClr val="2B28A8"/>
    <a:srgbClr val="404040"/>
    <a:srgbClr val="FFFFFF"/>
    <a:srgbClr val="729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7" autoAdjust="0"/>
    <p:restoredTop sz="93297" autoAdjust="0"/>
  </p:normalViewPr>
  <p:slideViewPr>
    <p:cSldViewPr snapToGrid="0" snapToObjects="1">
      <p:cViewPr>
        <p:scale>
          <a:sx n="73" d="100"/>
          <a:sy n="73" d="100"/>
        </p:scale>
        <p:origin x="54" y="312"/>
      </p:cViewPr>
      <p:guideLst>
        <p:guide orient="horz" pos="713"/>
        <p:guide orient="horz" pos="1507"/>
        <p:guide pos="476"/>
        <p:guide pos="5239"/>
        <p:guide pos="2903"/>
        <p:guide orient="horz" pos="940"/>
        <p:guide orient="horz" pos="2754"/>
        <p:guide orient="horz" pos="826"/>
      </p:guideLst>
    </p:cSldViewPr>
  </p:slideViewPr>
  <p:notesTextViewPr>
    <p:cViewPr>
      <p:scale>
        <a:sx n="3" d="2"/>
        <a:sy n="3" d="2"/>
      </p:scale>
      <p:origin x="0" y="0"/>
    </p:cViewPr>
  </p:notesTextViewPr>
  <p:sorterViewPr>
    <p:cViewPr varScale="1">
      <p:scale>
        <a:sx n="1" d="1"/>
        <a:sy n="1" d="1"/>
      </p:scale>
      <p:origin x="0" y="-9186"/>
    </p:cViewPr>
  </p:sorterViewPr>
  <p:notesViewPr>
    <p:cSldViewPr snapToGrid="0" snapToObjects="1">
      <p:cViewPr varScale="1">
        <p:scale>
          <a:sx n="99" d="100"/>
          <a:sy n="99" d="100"/>
        </p:scale>
        <p:origin x="-3492"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0"/>
          </a:xfrm>
          <a:prstGeom prst="rect">
            <a:avLst/>
          </a:prstGeom>
        </p:spPr>
        <p:txBody>
          <a:bodyPr vert="horz" lIns="95162" tIns="47581" rIns="95162" bIns="47581" rtlCol="0"/>
          <a:lstStyle>
            <a:lvl1pPr algn="l">
              <a:defRPr sz="1200"/>
            </a:lvl1pPr>
          </a:lstStyle>
          <a:p>
            <a:endParaRPr lang="sv-SE" sz="100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021296" y="2"/>
            <a:ext cx="3076363" cy="511730"/>
          </a:xfrm>
          <a:prstGeom prst="rect">
            <a:avLst/>
          </a:prstGeom>
        </p:spPr>
        <p:txBody>
          <a:bodyPr vert="horz" lIns="95162" tIns="47581" rIns="95162" bIns="47581" rtlCol="0"/>
          <a:lstStyle>
            <a:lvl1pPr algn="r">
              <a:defRPr sz="1200"/>
            </a:lvl1pPr>
          </a:lstStyle>
          <a:p>
            <a:fld id="{C28ABF90-59A9-4F8F-869C-63DD1CBA9D14}" type="datetimeFigureOut">
              <a:rPr lang="sv-SE" sz="1000">
                <a:latin typeface="Arial" panose="020B0604020202020204" pitchFamily="34" charset="0"/>
                <a:cs typeface="Arial" panose="020B0604020202020204" pitchFamily="34" charset="0"/>
              </a:rPr>
              <a:t>2017-11-24</a:t>
            </a:fld>
            <a:endParaRPr lang="sv-SE" sz="10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2" y="9721108"/>
            <a:ext cx="3076363" cy="511730"/>
          </a:xfrm>
          <a:prstGeom prst="rect">
            <a:avLst/>
          </a:prstGeom>
        </p:spPr>
        <p:txBody>
          <a:bodyPr vert="horz" lIns="95162" tIns="47581" rIns="95162" bIns="47581" rtlCol="0" anchor="b"/>
          <a:lstStyle>
            <a:lvl1pPr algn="l">
              <a:defRPr sz="1200"/>
            </a:lvl1pPr>
          </a:lstStyle>
          <a:p>
            <a:endParaRPr lang="sv-SE" sz="100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021296" y="9721108"/>
            <a:ext cx="3076363" cy="511730"/>
          </a:xfrm>
          <a:prstGeom prst="rect">
            <a:avLst/>
          </a:prstGeom>
        </p:spPr>
        <p:txBody>
          <a:bodyPr vert="horz" lIns="95162" tIns="47581" rIns="95162" bIns="47581" rtlCol="0" anchor="b"/>
          <a:lstStyle>
            <a:lvl1pPr algn="r">
              <a:defRPr sz="1200"/>
            </a:lvl1pPr>
          </a:lstStyle>
          <a:p>
            <a:fld id="{B8909FD0-8CD5-4021-AD8B-9E17810C819A}" type="slidenum">
              <a:rPr lang="sv-SE" sz="1000">
                <a:latin typeface="Arial" panose="020B0604020202020204" pitchFamily="34" charset="0"/>
                <a:cs typeface="Arial" panose="020B0604020202020204" pitchFamily="34" charset="0"/>
              </a:rPr>
              <a:t>‹#›</a:t>
            </a:fld>
            <a:endParaRPr lang="sv-SE"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24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0"/>
          </a:xfrm>
          <a:prstGeom prst="rect">
            <a:avLst/>
          </a:prstGeom>
        </p:spPr>
        <p:txBody>
          <a:bodyPr vert="horz" lIns="95162" tIns="47581" rIns="95162" bIns="47581" rtlCol="0"/>
          <a:lstStyle>
            <a:lvl1pPr algn="l">
              <a:defRPr sz="10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4021296" y="2"/>
            <a:ext cx="3076363" cy="511730"/>
          </a:xfrm>
          <a:prstGeom prst="rect">
            <a:avLst/>
          </a:prstGeom>
        </p:spPr>
        <p:txBody>
          <a:bodyPr vert="horz" lIns="95162" tIns="47581" rIns="95162" bIns="47581" rtlCol="0"/>
          <a:lstStyle>
            <a:lvl1pPr algn="r">
              <a:defRPr sz="1000">
                <a:latin typeface="Arial" panose="020B0604020202020204" pitchFamily="34" charset="0"/>
                <a:cs typeface="Arial" panose="020B0604020202020204" pitchFamily="34" charset="0"/>
              </a:defRPr>
            </a:lvl1pPr>
          </a:lstStyle>
          <a:p>
            <a:fld id="{4442D9CD-94CD-4FD1-9DC4-C5D63CE217A6}" type="datetimeFigureOut">
              <a:rPr lang="en-GB" smtClean="0"/>
              <a:pPr/>
              <a:t>24/11/2017</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162" tIns="47581" rIns="95162" bIns="47581"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5162" tIns="47581" rIns="95162" bIns="4758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2" y="9721108"/>
            <a:ext cx="3076363" cy="511730"/>
          </a:xfrm>
          <a:prstGeom prst="rect">
            <a:avLst/>
          </a:prstGeom>
        </p:spPr>
        <p:txBody>
          <a:bodyPr vert="horz" lIns="95162" tIns="47581" rIns="95162" bIns="47581"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4021296" y="9721108"/>
            <a:ext cx="3076363" cy="511730"/>
          </a:xfrm>
          <a:prstGeom prst="rect">
            <a:avLst/>
          </a:prstGeom>
        </p:spPr>
        <p:txBody>
          <a:bodyPr vert="horz" lIns="95162" tIns="47581" rIns="95162" bIns="47581" rtlCol="0" anchor="b"/>
          <a:lstStyle>
            <a:lvl1pPr algn="r">
              <a:defRPr sz="1000">
                <a:latin typeface="Arial" panose="020B0604020202020204" pitchFamily="34" charset="0"/>
                <a:cs typeface="Arial" panose="020B0604020202020204" pitchFamily="34" charset="0"/>
              </a:defRPr>
            </a:lvl1pPr>
          </a:lstStyle>
          <a:p>
            <a:fld id="{DCB045C7-F70F-494A-913C-4046F0CBA4F9}" type="slidenum">
              <a:rPr lang="en-GB" smtClean="0"/>
              <a:pPr/>
              <a:t>‹#›</a:t>
            </a:fld>
            <a:endParaRPr lang="en-GB"/>
          </a:p>
        </p:txBody>
      </p:sp>
    </p:spTree>
    <p:extLst>
      <p:ext uri="{BB962C8B-B14F-4D97-AF65-F5344CB8AC3E}">
        <p14:creationId xmlns:p14="http://schemas.microsoft.com/office/powerpoint/2010/main" val="44770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3</a:t>
            </a:fld>
            <a:endParaRPr lang="en-GB"/>
          </a:p>
        </p:txBody>
      </p:sp>
    </p:spTree>
    <p:extLst>
      <p:ext uri="{BB962C8B-B14F-4D97-AF65-F5344CB8AC3E}">
        <p14:creationId xmlns:p14="http://schemas.microsoft.com/office/powerpoint/2010/main" val="240854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12</a:t>
            </a:fld>
            <a:endParaRPr lang="en-GB"/>
          </a:p>
        </p:txBody>
      </p:sp>
    </p:spTree>
    <p:extLst>
      <p:ext uri="{BB962C8B-B14F-4D97-AF65-F5344CB8AC3E}">
        <p14:creationId xmlns:p14="http://schemas.microsoft.com/office/powerpoint/2010/main" val="149201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13</a:t>
            </a:fld>
            <a:endParaRPr lang="en-GB" dirty="0"/>
          </a:p>
        </p:txBody>
      </p:sp>
    </p:spTree>
    <p:extLst>
      <p:ext uri="{BB962C8B-B14F-4D97-AF65-F5344CB8AC3E}">
        <p14:creationId xmlns:p14="http://schemas.microsoft.com/office/powerpoint/2010/main" val="317711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8D74537-C1C5-4D1D-A9CE-E685641796DF}" type="slidenum">
              <a:rPr lang="da-DK" smtClean="0">
                <a:ea typeface="MS PGothic" pitchFamily="34" charset="-128"/>
              </a:rPr>
              <a:pPr/>
              <a:t>14</a:t>
            </a:fld>
            <a:endParaRPr lang="da-DK" dirty="0">
              <a:ea typeface="MS PGothic" pitchFamily="34"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3371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a:t>
            </a:r>
            <a:r>
              <a:rPr lang="en-US" dirty="0" err="1"/>
              <a:t>db</a:t>
            </a:r>
            <a:r>
              <a:rPr lang="en-US" dirty="0"/>
              <a:t>)</a:t>
            </a:r>
            <a:r>
              <a:rPr lang="en-US" baseline="0" dirty="0"/>
              <a:t> organized in 2 parts, both containing experimental data and property models</a:t>
            </a:r>
          </a:p>
          <a:p>
            <a:r>
              <a:rPr lang="en-US" baseline="0" dirty="0"/>
              <a:t>Database is connected to Lipids Toolbox which has different features: </a:t>
            </a:r>
            <a:r>
              <a:rPr lang="en-US" baseline="0" dirty="0" err="1"/>
              <a:t>db</a:t>
            </a:r>
            <a:r>
              <a:rPr lang="en-US" baseline="0" dirty="0"/>
              <a:t> search, property models regression, consistency check, database management witch allows the </a:t>
            </a:r>
            <a:r>
              <a:rPr lang="en-US" baseline="0" dirty="0" err="1"/>
              <a:t>db</a:t>
            </a:r>
            <a:r>
              <a:rPr lang="en-US" baseline="0" dirty="0"/>
              <a:t> connection with process and product simulator.</a:t>
            </a:r>
          </a:p>
          <a:p>
            <a:r>
              <a:rPr lang="en-US" baseline="0" dirty="0"/>
              <a:t>Check presentation – more details on the database</a:t>
            </a:r>
            <a:endParaRPr lang="ro-RO" dirty="0"/>
          </a:p>
        </p:txBody>
      </p:sp>
      <p:sp>
        <p:nvSpPr>
          <p:cNvPr id="4" name="Slide Number Placeholder 3"/>
          <p:cNvSpPr>
            <a:spLocks noGrp="1"/>
          </p:cNvSpPr>
          <p:nvPr>
            <p:ph type="sldNum" sz="quarter" idx="10"/>
          </p:nvPr>
        </p:nvSpPr>
        <p:spPr/>
        <p:txBody>
          <a:bodyPr/>
          <a:lstStyle/>
          <a:p>
            <a:pPr>
              <a:defRPr/>
            </a:pPr>
            <a:fld id="{58B20475-5620-48D4-ACB2-25B970871E71}" type="slidenum">
              <a:rPr lang="da-DK" smtClean="0"/>
              <a:pPr>
                <a:defRPr/>
              </a:pPr>
              <a:t>15</a:t>
            </a:fld>
            <a:endParaRPr lang="da-DK"/>
          </a:p>
        </p:txBody>
      </p:sp>
    </p:spTree>
    <p:extLst>
      <p:ext uri="{BB962C8B-B14F-4D97-AF65-F5344CB8AC3E}">
        <p14:creationId xmlns:p14="http://schemas.microsoft.com/office/powerpoint/2010/main" val="187272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Pure compounds part contains info on 330 compounds for 24</a:t>
            </a:r>
            <a:r>
              <a:rPr lang="en-US" baseline="0" dirty="0"/>
              <a:t> </a:t>
            </a:r>
            <a:r>
              <a:rPr lang="en-US" dirty="0"/>
              <a:t>property models (primary and temperature dependent).</a:t>
            </a:r>
          </a:p>
          <a:p>
            <a:r>
              <a:rPr lang="en-US" dirty="0"/>
              <a:t>DAG: no experimental</a:t>
            </a:r>
            <a:r>
              <a:rPr lang="en-US" baseline="0" dirty="0"/>
              <a:t> data, MAG experimental data just for 1 compound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8B20475-5620-48D4-ACB2-25B970871E71}" type="slidenum">
              <a:rPr lang="da-DK" smtClean="0"/>
              <a:pPr>
                <a:defRPr/>
              </a:pPr>
              <a:t>16</a:t>
            </a:fld>
            <a:endParaRPr lang="da-DK"/>
          </a:p>
        </p:txBody>
      </p:sp>
    </p:spTree>
    <p:extLst>
      <p:ext uri="{BB962C8B-B14F-4D97-AF65-F5344CB8AC3E}">
        <p14:creationId xmlns:p14="http://schemas.microsoft.com/office/powerpoint/2010/main" val="220583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6"/>
          <p:cNvSpPr txBox="1">
            <a:spLocks noGrp="1" noChangeArrowheads="1"/>
          </p:cNvSpPr>
          <p:nvPr/>
        </p:nvSpPr>
        <p:spPr bwMode="auto">
          <a:xfrm>
            <a:off x="0" y="9791206"/>
            <a:ext cx="3075480" cy="515934"/>
          </a:xfrm>
          <a:prstGeom prst="rect">
            <a:avLst/>
          </a:prstGeom>
          <a:noFill/>
          <a:ln w="9525">
            <a:noFill/>
            <a:miter lim="800000"/>
            <a:headEnd/>
            <a:tailEnd/>
          </a:ln>
        </p:spPr>
        <p:txBody>
          <a:bodyPr lIns="95162" tIns="47581" rIns="95162" bIns="47581" anchor="b"/>
          <a:lstStyle/>
          <a:p>
            <a:pPr eaLnBrk="0" hangingPunct="0"/>
            <a:r>
              <a:rPr lang="en-GB" sz="1200"/>
              <a:t>© Alfa Laval</a:t>
            </a:r>
          </a:p>
        </p:txBody>
      </p:sp>
      <p:sp>
        <p:nvSpPr>
          <p:cNvPr id="326659" name="Rectangle 7"/>
          <p:cNvSpPr txBox="1">
            <a:spLocks noGrp="1" noChangeArrowheads="1"/>
          </p:cNvSpPr>
          <p:nvPr/>
        </p:nvSpPr>
        <p:spPr bwMode="auto">
          <a:xfrm>
            <a:off x="4023821" y="9791206"/>
            <a:ext cx="3075479" cy="515934"/>
          </a:xfrm>
          <a:prstGeom prst="rect">
            <a:avLst/>
          </a:prstGeom>
          <a:noFill/>
          <a:ln w="9525">
            <a:noFill/>
            <a:miter lim="800000"/>
            <a:headEnd/>
            <a:tailEnd/>
          </a:ln>
        </p:spPr>
        <p:txBody>
          <a:bodyPr lIns="95162" tIns="47581" rIns="95162" bIns="47581" anchor="b"/>
          <a:lstStyle/>
          <a:p>
            <a:pPr algn="r" eaLnBrk="0" hangingPunct="0"/>
            <a:fld id="{C1D7F4C2-561F-4206-9328-FD7AD22555A0}" type="slidenum">
              <a:rPr lang="en-GB" sz="1200"/>
              <a:pPr algn="r" eaLnBrk="0" hangingPunct="0"/>
              <a:t>21</a:t>
            </a:fld>
            <a:endParaRPr lang="en-GB" sz="1200"/>
          </a:p>
        </p:txBody>
      </p:sp>
      <p:sp>
        <p:nvSpPr>
          <p:cNvPr id="326660" name="Rectangle 2"/>
          <p:cNvSpPr>
            <a:spLocks noGrp="1" noRot="1" noChangeAspect="1" noChangeArrowheads="1" noTextEdit="1"/>
          </p:cNvSpPr>
          <p:nvPr>
            <p:ph type="sldImg"/>
          </p:nvPr>
        </p:nvSpPr>
        <p:spPr>
          <a:xfrm>
            <a:off x="114300" y="773113"/>
            <a:ext cx="6872288" cy="3865562"/>
          </a:xfrm>
          <a:ln/>
        </p:spPr>
      </p:sp>
      <p:sp>
        <p:nvSpPr>
          <p:cNvPr id="326661" name="Rectangle 3"/>
          <p:cNvSpPr>
            <a:spLocks noGrp="1" noChangeArrowheads="1"/>
          </p:cNvSpPr>
          <p:nvPr>
            <p:ph type="body" idx="1"/>
          </p:nvPr>
        </p:nvSpPr>
        <p:spPr>
          <a:noFill/>
          <a:ln/>
        </p:spPr>
        <p:txBody>
          <a:bodyPr/>
          <a:lstStyle/>
          <a:p>
            <a:endParaRPr lang="en-US" sz="1000" dirty="0"/>
          </a:p>
        </p:txBody>
      </p:sp>
    </p:spTree>
    <p:extLst>
      <p:ext uri="{BB962C8B-B14F-4D97-AF65-F5344CB8AC3E}">
        <p14:creationId xmlns:p14="http://schemas.microsoft.com/office/powerpoint/2010/main" val="27968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6"/>
          <p:cNvSpPr txBox="1">
            <a:spLocks noGrp="1" noChangeArrowheads="1"/>
          </p:cNvSpPr>
          <p:nvPr/>
        </p:nvSpPr>
        <p:spPr bwMode="auto">
          <a:xfrm>
            <a:off x="0" y="9791206"/>
            <a:ext cx="3075480" cy="515934"/>
          </a:xfrm>
          <a:prstGeom prst="rect">
            <a:avLst/>
          </a:prstGeom>
          <a:noFill/>
          <a:ln w="9525">
            <a:noFill/>
            <a:miter lim="800000"/>
            <a:headEnd/>
            <a:tailEnd/>
          </a:ln>
        </p:spPr>
        <p:txBody>
          <a:bodyPr lIns="95162" tIns="47581" rIns="95162" bIns="47581" anchor="b"/>
          <a:lstStyle/>
          <a:p>
            <a:pPr eaLnBrk="0" hangingPunct="0"/>
            <a:r>
              <a:rPr lang="en-GB" sz="1200"/>
              <a:t>© Alfa Laval</a:t>
            </a:r>
          </a:p>
        </p:txBody>
      </p:sp>
      <p:sp>
        <p:nvSpPr>
          <p:cNvPr id="326659" name="Rectangle 7"/>
          <p:cNvSpPr txBox="1">
            <a:spLocks noGrp="1" noChangeArrowheads="1"/>
          </p:cNvSpPr>
          <p:nvPr/>
        </p:nvSpPr>
        <p:spPr bwMode="auto">
          <a:xfrm>
            <a:off x="4023821" y="9791206"/>
            <a:ext cx="3075479" cy="515934"/>
          </a:xfrm>
          <a:prstGeom prst="rect">
            <a:avLst/>
          </a:prstGeom>
          <a:noFill/>
          <a:ln w="9525">
            <a:noFill/>
            <a:miter lim="800000"/>
            <a:headEnd/>
            <a:tailEnd/>
          </a:ln>
        </p:spPr>
        <p:txBody>
          <a:bodyPr lIns="95162" tIns="47581" rIns="95162" bIns="47581" anchor="b"/>
          <a:lstStyle/>
          <a:p>
            <a:pPr algn="r" eaLnBrk="0" hangingPunct="0"/>
            <a:fld id="{C1D7F4C2-561F-4206-9328-FD7AD22555A0}" type="slidenum">
              <a:rPr lang="en-GB" sz="1200"/>
              <a:pPr algn="r" eaLnBrk="0" hangingPunct="0"/>
              <a:t>23</a:t>
            </a:fld>
            <a:endParaRPr lang="en-GB" sz="1200"/>
          </a:p>
        </p:txBody>
      </p:sp>
      <p:sp>
        <p:nvSpPr>
          <p:cNvPr id="326660" name="Rectangle 2"/>
          <p:cNvSpPr>
            <a:spLocks noGrp="1" noRot="1" noChangeAspect="1" noChangeArrowheads="1" noTextEdit="1"/>
          </p:cNvSpPr>
          <p:nvPr>
            <p:ph type="sldImg"/>
          </p:nvPr>
        </p:nvSpPr>
        <p:spPr>
          <a:xfrm>
            <a:off x="114300" y="773113"/>
            <a:ext cx="6872288" cy="3865562"/>
          </a:xfrm>
          <a:ln/>
        </p:spPr>
      </p:sp>
      <p:sp>
        <p:nvSpPr>
          <p:cNvPr id="326661" name="Rectangle 3"/>
          <p:cNvSpPr>
            <a:spLocks noGrp="1" noChangeArrowheads="1"/>
          </p:cNvSpPr>
          <p:nvPr>
            <p:ph type="body" idx="1"/>
          </p:nvPr>
        </p:nvSpPr>
        <p:spPr>
          <a:noFill/>
          <a:ln/>
        </p:spPr>
        <p:txBody>
          <a:bodyPr/>
          <a:lstStyle/>
          <a:p>
            <a:endParaRPr lang="en-US" sz="1000" dirty="0"/>
          </a:p>
        </p:txBody>
      </p:sp>
    </p:spTree>
    <p:extLst>
      <p:ext uri="{BB962C8B-B14F-4D97-AF65-F5344CB8AC3E}">
        <p14:creationId xmlns:p14="http://schemas.microsoft.com/office/powerpoint/2010/main" val="94145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013B26B-25AF-4F64-879B-0EEAA776D34B}" type="slidenum">
              <a:rPr lang="en-GB" smtClean="0"/>
              <a:pPr/>
              <a:t>24</a:t>
            </a:fld>
            <a:endParaRPr lang="en-GB"/>
          </a:p>
        </p:txBody>
      </p:sp>
      <p:sp>
        <p:nvSpPr>
          <p:cNvPr id="68611" name="Rectangle 2"/>
          <p:cNvSpPr>
            <a:spLocks noGrp="1" noRot="1" noChangeAspect="1" noChangeArrowheads="1" noTextEdit="1"/>
          </p:cNvSpPr>
          <p:nvPr>
            <p:ph type="sldImg"/>
          </p:nvPr>
        </p:nvSpPr>
        <p:spPr>
          <a:xfrm>
            <a:off x="-254000" y="833438"/>
            <a:ext cx="7405688" cy="4165600"/>
          </a:xfrm>
          <a:solidFill>
            <a:srgbClr val="FFFFFF"/>
          </a:solidFill>
          <a:ln/>
        </p:spPr>
      </p:sp>
      <p:sp>
        <p:nvSpPr>
          <p:cNvPr id="68612" name="Rectangle 3"/>
          <p:cNvSpPr>
            <a:spLocks noGrp="1" noChangeArrowheads="1"/>
          </p:cNvSpPr>
          <p:nvPr>
            <p:ph type="body" idx="1"/>
          </p:nvPr>
        </p:nvSpPr>
        <p:spPr>
          <a:xfrm>
            <a:off x="919732" y="5277223"/>
            <a:ext cx="5057708" cy="4998258"/>
          </a:xfrm>
          <a:solidFill>
            <a:srgbClr val="FFFFFF"/>
          </a:solidFill>
          <a:ln>
            <a:solidFill>
              <a:srgbClr val="000000"/>
            </a:solidFill>
          </a:ln>
        </p:spPr>
        <p:txBody>
          <a:bodyPr/>
          <a:lstStyle/>
          <a:p>
            <a:pPr eaLnBrk="1" hangingPunct="1"/>
            <a:endParaRPr lang="sv-SE" noProof="1"/>
          </a:p>
        </p:txBody>
      </p:sp>
    </p:spTree>
    <p:extLst>
      <p:ext uri="{BB962C8B-B14F-4D97-AF65-F5344CB8AC3E}">
        <p14:creationId xmlns:p14="http://schemas.microsoft.com/office/powerpoint/2010/main" val="350783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25</a:t>
            </a:fld>
            <a:endParaRPr lang="en-GB"/>
          </a:p>
        </p:txBody>
      </p:sp>
    </p:spTree>
    <p:extLst>
      <p:ext uri="{BB962C8B-B14F-4D97-AF65-F5344CB8AC3E}">
        <p14:creationId xmlns:p14="http://schemas.microsoft.com/office/powerpoint/2010/main" val="1416445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26</a:t>
            </a:fld>
            <a:endParaRPr lang="en-GB"/>
          </a:p>
        </p:txBody>
      </p:sp>
    </p:spTree>
    <p:extLst>
      <p:ext uri="{BB962C8B-B14F-4D97-AF65-F5344CB8AC3E}">
        <p14:creationId xmlns:p14="http://schemas.microsoft.com/office/powerpoint/2010/main" val="71381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 Alfa Laval</a:t>
            </a:r>
          </a:p>
        </p:txBody>
      </p:sp>
      <p:sp>
        <p:nvSpPr>
          <p:cNvPr id="5" name="Slide Number Placeholder 4"/>
          <p:cNvSpPr>
            <a:spLocks noGrp="1"/>
          </p:cNvSpPr>
          <p:nvPr>
            <p:ph type="sldNum" sz="quarter" idx="11"/>
          </p:nvPr>
        </p:nvSpPr>
        <p:spPr/>
        <p:txBody>
          <a:bodyPr/>
          <a:lstStyle/>
          <a:p>
            <a:fld id="{2975D325-C0BC-8E49-9AF5-A73F233152BB}" type="slidenum">
              <a:rPr lang="en-GB" smtClean="0"/>
              <a:pPr/>
              <a:t>4</a:t>
            </a:fld>
            <a:endParaRPr lang="en-GB"/>
          </a:p>
        </p:txBody>
      </p:sp>
    </p:spTree>
    <p:extLst>
      <p:ext uri="{BB962C8B-B14F-4D97-AF65-F5344CB8AC3E}">
        <p14:creationId xmlns:p14="http://schemas.microsoft.com/office/powerpoint/2010/main" val="241016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27</a:t>
            </a:fld>
            <a:endParaRPr lang="en-GB"/>
          </a:p>
        </p:txBody>
      </p:sp>
    </p:spTree>
    <p:extLst>
      <p:ext uri="{BB962C8B-B14F-4D97-AF65-F5344CB8AC3E}">
        <p14:creationId xmlns:p14="http://schemas.microsoft.com/office/powerpoint/2010/main" val="219933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28</a:t>
            </a:fld>
            <a:endParaRPr lang="en-GB"/>
          </a:p>
        </p:txBody>
      </p:sp>
    </p:spTree>
    <p:extLst>
      <p:ext uri="{BB962C8B-B14F-4D97-AF65-F5344CB8AC3E}">
        <p14:creationId xmlns:p14="http://schemas.microsoft.com/office/powerpoint/2010/main" val="428524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29</a:t>
            </a:fld>
            <a:endParaRPr lang="en-GB"/>
          </a:p>
        </p:txBody>
      </p:sp>
    </p:spTree>
    <p:extLst>
      <p:ext uri="{BB962C8B-B14F-4D97-AF65-F5344CB8AC3E}">
        <p14:creationId xmlns:p14="http://schemas.microsoft.com/office/powerpoint/2010/main" val="185479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30</a:t>
            </a:fld>
            <a:endParaRPr lang="en-GB"/>
          </a:p>
        </p:txBody>
      </p:sp>
    </p:spTree>
    <p:extLst>
      <p:ext uri="{BB962C8B-B14F-4D97-AF65-F5344CB8AC3E}">
        <p14:creationId xmlns:p14="http://schemas.microsoft.com/office/powerpoint/2010/main" val="2904960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31</a:t>
            </a:fld>
            <a:endParaRPr lang="en-GB"/>
          </a:p>
        </p:txBody>
      </p:sp>
    </p:spTree>
    <p:extLst>
      <p:ext uri="{BB962C8B-B14F-4D97-AF65-F5344CB8AC3E}">
        <p14:creationId xmlns:p14="http://schemas.microsoft.com/office/powerpoint/2010/main" val="216076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32</a:t>
            </a:fld>
            <a:endParaRPr lang="en-GB"/>
          </a:p>
        </p:txBody>
      </p:sp>
    </p:spTree>
    <p:extLst>
      <p:ext uri="{BB962C8B-B14F-4D97-AF65-F5344CB8AC3E}">
        <p14:creationId xmlns:p14="http://schemas.microsoft.com/office/powerpoint/2010/main" val="22089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33</a:t>
            </a:fld>
            <a:endParaRPr lang="en-GB"/>
          </a:p>
        </p:txBody>
      </p:sp>
    </p:spTree>
    <p:extLst>
      <p:ext uri="{BB962C8B-B14F-4D97-AF65-F5344CB8AC3E}">
        <p14:creationId xmlns:p14="http://schemas.microsoft.com/office/powerpoint/2010/main" val="182117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Alfa Laval</a:t>
            </a:r>
          </a:p>
        </p:txBody>
      </p:sp>
      <p:sp>
        <p:nvSpPr>
          <p:cNvPr id="5" name="Slide Number Placeholder 4"/>
          <p:cNvSpPr>
            <a:spLocks noGrp="1"/>
          </p:cNvSpPr>
          <p:nvPr>
            <p:ph type="sldNum" sz="quarter" idx="11"/>
          </p:nvPr>
        </p:nvSpPr>
        <p:spPr/>
        <p:txBody>
          <a:bodyPr/>
          <a:lstStyle/>
          <a:p>
            <a:pPr>
              <a:defRPr/>
            </a:pPr>
            <a:fld id="{7731A1C0-781A-45A7-A27E-2448C816A6CE}" type="slidenum">
              <a:rPr lang="en-US" smtClean="0"/>
              <a:pPr>
                <a:defRPr/>
              </a:pPr>
              <a:t>5</a:t>
            </a:fld>
            <a:endParaRPr lang="en-US" dirty="0"/>
          </a:p>
        </p:txBody>
      </p:sp>
    </p:spTree>
    <p:extLst>
      <p:ext uri="{BB962C8B-B14F-4D97-AF65-F5344CB8AC3E}">
        <p14:creationId xmlns:p14="http://schemas.microsoft.com/office/powerpoint/2010/main" val="195597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Alfa Laval</a:t>
            </a:r>
          </a:p>
        </p:txBody>
      </p:sp>
      <p:sp>
        <p:nvSpPr>
          <p:cNvPr id="5" name="Slide Number Placeholder 4"/>
          <p:cNvSpPr>
            <a:spLocks noGrp="1"/>
          </p:cNvSpPr>
          <p:nvPr>
            <p:ph type="sldNum" sz="quarter" idx="11"/>
          </p:nvPr>
        </p:nvSpPr>
        <p:spPr/>
        <p:txBody>
          <a:bodyPr/>
          <a:lstStyle/>
          <a:p>
            <a:pPr>
              <a:defRPr/>
            </a:pPr>
            <a:fld id="{7731A1C0-781A-45A7-A27E-2448C816A6CE}" type="slidenum">
              <a:rPr lang="en-US" smtClean="0"/>
              <a:pPr>
                <a:defRPr/>
              </a:pPr>
              <a:t>6</a:t>
            </a:fld>
            <a:endParaRPr lang="en-US" dirty="0"/>
          </a:p>
        </p:txBody>
      </p:sp>
    </p:spTree>
    <p:extLst>
      <p:ext uri="{BB962C8B-B14F-4D97-AF65-F5344CB8AC3E}">
        <p14:creationId xmlns:p14="http://schemas.microsoft.com/office/powerpoint/2010/main" val="75283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7</a:t>
            </a:fld>
            <a:endParaRPr lang="en-GB" dirty="0"/>
          </a:p>
        </p:txBody>
      </p:sp>
    </p:spTree>
    <p:extLst>
      <p:ext uri="{BB962C8B-B14F-4D97-AF65-F5344CB8AC3E}">
        <p14:creationId xmlns:p14="http://schemas.microsoft.com/office/powerpoint/2010/main" val="95682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045C7-F70F-494A-913C-4046F0CBA4F9}"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203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9</a:t>
            </a:fld>
            <a:endParaRPr lang="en-GB"/>
          </a:p>
        </p:txBody>
      </p:sp>
    </p:spTree>
    <p:extLst>
      <p:ext uri="{BB962C8B-B14F-4D97-AF65-F5344CB8AC3E}">
        <p14:creationId xmlns:p14="http://schemas.microsoft.com/office/powerpoint/2010/main" val="325735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10</a:t>
            </a:fld>
            <a:endParaRPr lang="en-GB"/>
          </a:p>
        </p:txBody>
      </p:sp>
    </p:spTree>
    <p:extLst>
      <p:ext uri="{BB962C8B-B14F-4D97-AF65-F5344CB8AC3E}">
        <p14:creationId xmlns:p14="http://schemas.microsoft.com/office/powerpoint/2010/main" val="178168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013B26B-25AF-4F64-879B-0EEAA776D34B}" type="slidenum">
              <a:rPr lang="en-GB" smtClean="0"/>
              <a:pPr/>
              <a:t>11</a:t>
            </a:fld>
            <a:endParaRPr lang="en-GB"/>
          </a:p>
        </p:txBody>
      </p:sp>
      <p:sp>
        <p:nvSpPr>
          <p:cNvPr id="68611" name="Rectangle 2"/>
          <p:cNvSpPr>
            <a:spLocks noGrp="1" noRot="1" noChangeAspect="1" noChangeArrowheads="1" noTextEdit="1"/>
          </p:cNvSpPr>
          <p:nvPr>
            <p:ph type="sldImg"/>
          </p:nvPr>
        </p:nvSpPr>
        <p:spPr>
          <a:xfrm>
            <a:off x="-254000" y="833438"/>
            <a:ext cx="7405688" cy="4165600"/>
          </a:xfrm>
          <a:solidFill>
            <a:srgbClr val="FFFFFF"/>
          </a:solidFill>
          <a:ln/>
        </p:spPr>
      </p:sp>
      <p:sp>
        <p:nvSpPr>
          <p:cNvPr id="68612" name="Rectangle 3"/>
          <p:cNvSpPr>
            <a:spLocks noGrp="1" noChangeArrowheads="1"/>
          </p:cNvSpPr>
          <p:nvPr>
            <p:ph type="body" idx="1"/>
          </p:nvPr>
        </p:nvSpPr>
        <p:spPr>
          <a:xfrm>
            <a:off x="919732" y="5277223"/>
            <a:ext cx="5057708" cy="4998258"/>
          </a:xfrm>
          <a:solidFill>
            <a:srgbClr val="FFFFFF"/>
          </a:solidFill>
          <a:ln>
            <a:solidFill>
              <a:srgbClr val="000000"/>
            </a:solidFill>
          </a:ln>
        </p:spPr>
        <p:txBody>
          <a:bodyPr/>
          <a:lstStyle/>
          <a:p>
            <a:pPr eaLnBrk="1" hangingPunct="1"/>
            <a:endParaRPr lang="sv-SE" noProof="1"/>
          </a:p>
        </p:txBody>
      </p:sp>
    </p:spTree>
    <p:extLst>
      <p:ext uri="{BB962C8B-B14F-4D97-AF65-F5344CB8AC3E}">
        <p14:creationId xmlns:p14="http://schemas.microsoft.com/office/powerpoint/2010/main" val="319203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2" name="Rektangel 1"/>
          <p:cNvSpPr/>
          <p:nvPr userDrawn="1"/>
        </p:nvSpPr>
        <p:spPr>
          <a:xfrm>
            <a:off x="-47194" y="-6587"/>
            <a:ext cx="9250188" cy="5215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725" y="2293"/>
            <a:ext cx="8950005" cy="51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028700" y="1309687"/>
            <a:ext cx="3600450" cy="3090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81550" y="1309687"/>
            <a:ext cx="3602038" cy="3090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endParaRPr lang="sv-SE" dirty="0"/>
          </a:p>
        </p:txBody>
      </p:sp>
      <p:sp>
        <p:nvSpPr>
          <p:cNvPr id="6" name="Platshållare för bildnummer 5"/>
          <p:cNvSpPr>
            <a:spLocks noGrp="1"/>
          </p:cNvSpPr>
          <p:nvPr>
            <p:ph type="sldNum" sz="quarter" idx="11"/>
          </p:nvPr>
        </p:nvSpPr>
        <p:spPr/>
        <p:txBody>
          <a:bodyPr/>
          <a:lstStyle>
            <a:lvl1pPr>
              <a:defRPr smtClean="0"/>
            </a:lvl1pPr>
          </a:lstStyle>
          <a:p>
            <a:r>
              <a:rPr lang="sv-SE"/>
              <a:t>Slide </a:t>
            </a:r>
            <a:fld id="{032DE018-C3AE-DF48-8566-24768D767C16}" type="slidenum">
              <a:rPr lang="sv-SE"/>
              <a:pPr/>
              <a:t>‹#›</a:t>
            </a:fld>
            <a:endParaRPr lang="sv-SE"/>
          </a:p>
        </p:txBody>
      </p:sp>
    </p:spTree>
    <p:extLst>
      <p:ext uri="{BB962C8B-B14F-4D97-AF65-F5344CB8AC3E}">
        <p14:creationId xmlns:p14="http://schemas.microsoft.com/office/powerpoint/2010/main" val="146308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Presenter">
    <p:spTree>
      <p:nvGrpSpPr>
        <p:cNvPr id="1" name=""/>
        <p:cNvGrpSpPr/>
        <p:nvPr/>
      </p:nvGrpSpPr>
      <p:grpSpPr>
        <a:xfrm>
          <a:off x="0" y="0"/>
          <a:ext cx="0" cy="0"/>
          <a:chOff x="0" y="0"/>
          <a:chExt cx="0" cy="0"/>
        </a:xfrm>
      </p:grpSpPr>
      <p:sp>
        <p:nvSpPr>
          <p:cNvPr id="8" name="Rektangel 7"/>
          <p:cNvSpPr/>
          <p:nvPr userDrawn="1"/>
        </p:nvSpPr>
        <p:spPr>
          <a:xfrm>
            <a:off x="-106188" y="-6587"/>
            <a:ext cx="9309182" cy="5239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O:\CC_ALL\Monika\Mallar\Office 2013\logo_page_2_powerpoint_templates blu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8" y="-9525"/>
            <a:ext cx="9321006" cy="2793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758138" y="1042700"/>
            <a:ext cx="5040000" cy="1620000"/>
          </a:xfrm>
        </p:spPr>
        <p:txBody>
          <a:bodyPr lIns="0" tIns="0" rIns="0" bIns="0" anchor="b" anchorCtr="0">
            <a:normAutofit/>
          </a:bodyPr>
          <a:lstStyle>
            <a:lvl1pPr algn="l">
              <a:defRPr sz="360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3" name="Subtitle 2"/>
          <p:cNvSpPr>
            <a:spLocks noGrp="1"/>
          </p:cNvSpPr>
          <p:nvPr>
            <p:ph type="subTitle" idx="1" hasCustomPrompt="1"/>
          </p:nvPr>
        </p:nvSpPr>
        <p:spPr>
          <a:xfrm>
            <a:off x="758138" y="2821500"/>
            <a:ext cx="5040000" cy="669600"/>
          </a:xfrm>
        </p:spPr>
        <p:txBody>
          <a:bodyPr lIns="0" tIns="0" rIns="0" bIns="0">
            <a:normAutofit/>
          </a:bodyPr>
          <a:lstStyle>
            <a:lvl1pPr marL="0" indent="0" algn="l">
              <a:buNone/>
              <a:defRPr sz="2000" baseline="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en-GB" dirty="0"/>
          </a:p>
        </p:txBody>
      </p:sp>
      <p:sp>
        <p:nvSpPr>
          <p:cNvPr id="10" name="Text Placeholder 9"/>
          <p:cNvSpPr>
            <a:spLocks noGrp="1"/>
          </p:cNvSpPr>
          <p:nvPr>
            <p:ph type="body" sz="quarter" idx="13" hasCustomPrompt="1"/>
          </p:nvPr>
        </p:nvSpPr>
        <p:spPr>
          <a:xfrm>
            <a:off x="6109470" y="3690710"/>
            <a:ext cx="2477318" cy="818100"/>
          </a:xfrm>
        </p:spPr>
        <p:txBody>
          <a:bodyPr anchor="b" anchorCtr="0">
            <a:noAutofit/>
          </a:bodyPr>
          <a:lstStyle>
            <a:lvl1pPr algn="r">
              <a:buNone/>
              <a:defRPr sz="1200">
                <a:solidFill>
                  <a:schemeClr val="tx1"/>
                </a:solidFill>
              </a:defRPr>
            </a:lvl1pPr>
            <a:lvl2pPr algn="r">
              <a:defRPr sz="1800"/>
            </a:lvl2pPr>
            <a:lvl3pPr algn="r">
              <a:defRPr sz="1800"/>
            </a:lvl3pPr>
            <a:lvl4pPr algn="r">
              <a:defRPr sz="1800"/>
            </a:lvl4pPr>
            <a:lvl5pPr algn="r">
              <a:defRPr sz="1800"/>
            </a:lvl5pPr>
          </a:lstStyle>
          <a:p>
            <a:pPr lvl="0"/>
            <a:r>
              <a:rPr lang="en-US" dirty="0"/>
              <a:t>Presenter Name</a:t>
            </a:r>
            <a:endParaRPr lang="en-GB" dirty="0"/>
          </a:p>
        </p:txBody>
      </p:sp>
      <p:sp>
        <p:nvSpPr>
          <p:cNvPr id="7" name="Platshållare för text 6"/>
          <p:cNvSpPr>
            <a:spLocks noGrp="1"/>
          </p:cNvSpPr>
          <p:nvPr>
            <p:ph type="body" sz="quarter" idx="14" hasCustomPrompt="1"/>
          </p:nvPr>
        </p:nvSpPr>
        <p:spPr>
          <a:xfrm>
            <a:off x="760413" y="4052761"/>
            <a:ext cx="2091715" cy="453085"/>
          </a:xfrm>
        </p:spPr>
        <p:txBody>
          <a:bodyPr anchor="b" anchorCtr="0">
            <a:noAutofit/>
          </a:bodyPr>
          <a:lstStyle>
            <a:lvl1pPr marL="0" indent="0">
              <a:buNone/>
              <a:defRPr sz="12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sv-SE" dirty="0"/>
              <a:t>Date</a:t>
            </a:r>
            <a:endParaRPr lang="en-GB" dirty="0"/>
          </a:p>
        </p:txBody>
      </p:sp>
      <p:sp>
        <p:nvSpPr>
          <p:cNvPr id="11" name="Platshållare för sidfot 4"/>
          <p:cNvSpPr txBox="1">
            <a:spLocks/>
          </p:cNvSpPr>
          <p:nvPr userDrawn="1"/>
        </p:nvSpPr>
        <p:spPr>
          <a:xfrm>
            <a:off x="-1240" y="4970700"/>
            <a:ext cx="934136" cy="17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Alfa Laval</a:t>
            </a:r>
            <a:endParaRPr lang="en-GB" sz="1000" dirty="0">
              <a:solidFill>
                <a:schemeClr val="bg1"/>
              </a:solidFill>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mp; bullet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337404"/>
            <a:ext cx="7831211" cy="745245"/>
          </a:xfrm>
        </p:spPr>
        <p:txBody>
          <a:bodyPr/>
          <a:lstStyle>
            <a:lvl1pPr>
              <a:defRPr baseline="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6" name="Slide Number Placeholder 5"/>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subtitle &amp; bulle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68250"/>
            <a:ext cx="7831211" cy="716889"/>
          </a:xfrm>
        </p:spPr>
        <p:txBody>
          <a:bodyPr anchor="b" anchorCtr="0"/>
          <a:lstStyle>
            <a:lvl1pPr>
              <a:defRPr/>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7" name="Slide Number Placeholder 6"/>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14" name="Content Placeholder 2"/>
          <p:cNvSpPr>
            <a:spLocks noGrp="1"/>
          </p:cNvSpPr>
          <p:nvPr>
            <p:ph idx="14" hasCustomPrompt="1"/>
          </p:nvPr>
        </p:nvSpPr>
        <p:spPr>
          <a:xfrm>
            <a:off x="755577" y="1498378"/>
            <a:ext cx="7831210" cy="2686455"/>
          </a:xfrm>
        </p:spPr>
        <p:txBody>
          <a:bodyPr/>
          <a:lstStyle>
            <a:lvl1pPr>
              <a:defRPr/>
            </a:lvl1pPr>
            <a:lvl2pPr>
              <a:defRPr/>
            </a:lvl2pPr>
            <a:lvl3pPr>
              <a:defRPr/>
            </a:lvl3pPr>
            <a:lvl4pPr>
              <a:defRPr/>
            </a:lvl4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8" name="Text Placeholder 2"/>
          <p:cNvSpPr>
            <a:spLocks noGrp="1"/>
          </p:cNvSpPr>
          <p:nvPr>
            <p:ph type="body" idx="16" hasCustomPrompt="1"/>
          </p:nvPr>
        </p:nvSpPr>
        <p:spPr>
          <a:xfrm>
            <a:off x="757851" y="900751"/>
            <a:ext cx="7831210" cy="285024"/>
          </a:xfrm>
        </p:spPr>
        <p:txBody>
          <a:bodyPr anchor="b">
            <a:normAutofit/>
          </a:bodyPr>
          <a:lstStyle>
            <a:lvl1pPr marL="219075" indent="-219075">
              <a:buFont typeface="Arial" panose="020B0604020202020204" pitchFamily="34" charset="0"/>
              <a:buChar char="−"/>
              <a:defRPr sz="1600" b="0">
                <a:solidFill>
                  <a:schemeClr val="tx2"/>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sv-SE"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itle, subtitle &amp; 2 columns bulle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75565"/>
            <a:ext cx="7831211" cy="709574"/>
          </a:xfrm>
        </p:spPr>
        <p:txBody>
          <a:bodyPr anchor="b" anchorCtr="0"/>
          <a:lstStyle>
            <a:lvl1pPr>
              <a:defRPr baseline="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5" name="Slide Number Placeholder 4"/>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7" name="Platshållare för innehåll 6"/>
          <p:cNvSpPr>
            <a:spLocks noGrp="1"/>
          </p:cNvSpPr>
          <p:nvPr>
            <p:ph sz="quarter" idx="13" hasCustomPrompt="1"/>
          </p:nvPr>
        </p:nvSpPr>
        <p:spPr>
          <a:xfrm>
            <a:off x="752464" y="1495934"/>
            <a:ext cx="3321467"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12" name="Platshållare för innehåll 6"/>
          <p:cNvSpPr>
            <a:spLocks noGrp="1"/>
          </p:cNvSpPr>
          <p:nvPr>
            <p:ph sz="quarter" idx="15" hasCustomPrompt="1"/>
          </p:nvPr>
        </p:nvSpPr>
        <p:spPr>
          <a:xfrm>
            <a:off x="4272075" y="1495934"/>
            <a:ext cx="4314711"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9" name="Text Placeholder 2"/>
          <p:cNvSpPr>
            <a:spLocks noGrp="1"/>
          </p:cNvSpPr>
          <p:nvPr>
            <p:ph type="body" idx="16" hasCustomPrompt="1"/>
          </p:nvPr>
        </p:nvSpPr>
        <p:spPr>
          <a:xfrm>
            <a:off x="757851" y="900751"/>
            <a:ext cx="7831210" cy="285024"/>
          </a:xfrm>
        </p:spPr>
        <p:txBody>
          <a:bodyPr anchor="b">
            <a:normAutofit/>
          </a:bodyPr>
          <a:lstStyle>
            <a:lvl1pPr marL="219075" indent="-219075">
              <a:buFont typeface="Arial" panose="020B0604020202020204" pitchFamily="34" charset="0"/>
              <a:buChar char="−"/>
              <a:defRPr sz="1600" b="0">
                <a:solidFill>
                  <a:schemeClr val="tx2"/>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sv-SE"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Title &amp; 2 columns bulle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75565"/>
            <a:ext cx="7831211" cy="709574"/>
          </a:xfrm>
        </p:spPr>
        <p:txBody>
          <a:bodyPr anchor="b" anchorCtr="0"/>
          <a:lstStyle>
            <a:lvl1pPr>
              <a:defRPr baseline="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5" name="Slide Number Placeholder 4"/>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7" name="Platshållare för innehåll 6"/>
          <p:cNvSpPr>
            <a:spLocks noGrp="1"/>
          </p:cNvSpPr>
          <p:nvPr>
            <p:ph sz="quarter" idx="13" hasCustomPrompt="1"/>
          </p:nvPr>
        </p:nvSpPr>
        <p:spPr>
          <a:xfrm>
            <a:off x="752464" y="1495934"/>
            <a:ext cx="3321467"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12" name="Platshållare för innehåll 6"/>
          <p:cNvSpPr>
            <a:spLocks noGrp="1"/>
          </p:cNvSpPr>
          <p:nvPr>
            <p:ph sz="quarter" idx="15" hasCustomPrompt="1"/>
          </p:nvPr>
        </p:nvSpPr>
        <p:spPr>
          <a:xfrm>
            <a:off x="4272075" y="1495934"/>
            <a:ext cx="4314711"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Tree>
    <p:extLst>
      <p:ext uri="{BB962C8B-B14F-4D97-AF65-F5344CB8AC3E}">
        <p14:creationId xmlns:p14="http://schemas.microsoft.com/office/powerpoint/2010/main" val="19104356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337404"/>
            <a:ext cx="7831211" cy="811081"/>
          </a:xfrm>
        </p:spPr>
        <p:txBody>
          <a:bodyPr/>
          <a:lstStyle>
            <a:lvl1pPr>
              <a:defRPr baseline="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5" name="Slide Number Placeholder 4"/>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Tree>
    <p:extLst>
      <p:ext uri="{BB962C8B-B14F-4D97-AF65-F5344CB8AC3E}">
        <p14:creationId xmlns:p14="http://schemas.microsoft.com/office/powerpoint/2010/main" val="16735828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itle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555" y="753465"/>
            <a:ext cx="3631234" cy="2398480"/>
          </a:xfrm>
        </p:spPr>
        <p:txBody>
          <a:bodyPr/>
          <a:lstStyle>
            <a:lvl1pPr>
              <a:defRPr baseline="0"/>
            </a:lvl1pPr>
          </a:lstStyle>
          <a:p>
            <a:r>
              <a:rPr lang="en-US" dirty="0"/>
              <a:t>Small image</a:t>
            </a:r>
            <a:br>
              <a:rPr lang="en-US" dirty="0"/>
            </a:br>
            <a:r>
              <a:rPr lang="en-US" dirty="0"/>
              <a:t>and big </a:t>
            </a:r>
            <a:br>
              <a:rPr lang="en-US" dirty="0"/>
            </a:br>
            <a:r>
              <a:rPr lang="en-US" dirty="0"/>
              <a:t>title</a:t>
            </a:r>
            <a:endParaRPr lang="en-GB" dirty="0"/>
          </a:p>
        </p:txBody>
      </p:sp>
      <p:sp>
        <p:nvSpPr>
          <p:cNvPr id="5" name="Slide Number Placeholder 4"/>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4" name="Picture Placeholder 3"/>
          <p:cNvSpPr>
            <a:spLocks noGrp="1"/>
          </p:cNvSpPr>
          <p:nvPr>
            <p:ph type="pic" sz="quarter" idx="13"/>
          </p:nvPr>
        </p:nvSpPr>
        <p:spPr>
          <a:xfrm>
            <a:off x="756000" y="754819"/>
            <a:ext cx="3524400" cy="3679200"/>
          </a:xfrm>
        </p:spPr>
        <p:txBody>
          <a:bodyPr/>
          <a:lstStyle/>
          <a:p>
            <a:r>
              <a:rPr lang="en-US"/>
              <a:t>Click icon to add picture</a:t>
            </a:r>
          </a:p>
        </p:txBody>
      </p:sp>
    </p:spTree>
    <p:extLst>
      <p:ext uri="{BB962C8B-B14F-4D97-AF65-F5344CB8AC3E}">
        <p14:creationId xmlns:p14="http://schemas.microsoft.com/office/powerpoint/2010/main" val="31990701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9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0413" y="1334126"/>
            <a:ext cx="7826375" cy="2398480"/>
          </a:xfrm>
        </p:spPr>
        <p:txBody>
          <a:bodyPr anchor="ctr" anchorCtr="0">
            <a:noAutofit/>
          </a:bodyPr>
          <a:lstStyle>
            <a:lvl1pPr algn="ctr">
              <a:defRPr sz="16000" baseline="0"/>
            </a:lvl1pPr>
          </a:lstStyle>
          <a:p>
            <a:r>
              <a:rPr lang="en-US" dirty="0"/>
              <a:t>Title</a:t>
            </a:r>
            <a:endParaRPr lang="en-GB" dirty="0"/>
          </a:p>
        </p:txBody>
      </p:sp>
      <p:sp>
        <p:nvSpPr>
          <p:cNvPr id="5" name="Slide Number Placeholder 4"/>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Tree>
    <p:extLst>
      <p:ext uri="{BB962C8B-B14F-4D97-AF65-F5344CB8AC3E}">
        <p14:creationId xmlns:p14="http://schemas.microsoft.com/office/powerpoint/2010/main" val="343528315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337405"/>
            <a:ext cx="7831211" cy="679408"/>
          </a:xfrm>
          <a:prstGeom prst="rect">
            <a:avLst/>
          </a:prstGeom>
        </p:spPr>
        <p:txBody>
          <a:bodyPr vert="horz" lIns="0" tIns="0" rIns="0" bIns="0" rtlCol="0" anchor="t" anchorCtr="0">
            <a:normAutofit/>
          </a:body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3" name="Text Placeholder 2"/>
          <p:cNvSpPr>
            <a:spLocks noGrp="1"/>
          </p:cNvSpPr>
          <p:nvPr>
            <p:ph type="body" idx="1"/>
          </p:nvPr>
        </p:nvSpPr>
        <p:spPr>
          <a:xfrm>
            <a:off x="755576" y="1141630"/>
            <a:ext cx="7831211" cy="3082958"/>
          </a:xfrm>
          <a:prstGeom prst="rect">
            <a:avLst/>
          </a:prstGeom>
        </p:spPr>
        <p:txBody>
          <a:bodyPr vert="horz" lIns="0" tIns="0" rIns="0" bIns="0" rtlCol="0">
            <a:normAutofit/>
          </a:body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6" name="Slide Number Placeholder 5"/>
          <p:cNvSpPr>
            <a:spLocks noGrp="1"/>
          </p:cNvSpPr>
          <p:nvPr>
            <p:ph type="sldNum" sz="quarter" idx="4"/>
          </p:nvPr>
        </p:nvSpPr>
        <p:spPr>
          <a:xfrm>
            <a:off x="3999600" y="4658470"/>
            <a:ext cx="1144800" cy="172800"/>
          </a:xfrm>
          <a:prstGeom prst="rect">
            <a:avLst/>
          </a:prstGeom>
        </p:spPr>
        <p:txBody>
          <a:bodyPr vert="horz" lIns="91440" tIns="45720" rIns="91440" bIns="0" rtlCol="0" anchor="ctr"/>
          <a:lstStyle>
            <a:lvl1pPr algn="ctr">
              <a:defRPr sz="1000">
                <a:solidFill>
                  <a:schemeClr val="bg1"/>
                </a:solidFill>
              </a:defRPr>
            </a:lvl1pPr>
          </a:lstStyle>
          <a:p>
            <a:r>
              <a:rPr lang="en-GB"/>
              <a:t>Slide </a:t>
            </a:r>
            <a:fld id="{A4DDAF4F-D1E8-4495-A8C3-6DF87AF61388}" type="slidenum">
              <a:rPr lang="en-GB" smtClean="0"/>
              <a:pPr/>
              <a:t>‹#›</a:t>
            </a:fld>
            <a:endParaRPr lang="en-GB" dirty="0"/>
          </a:p>
        </p:txBody>
      </p:sp>
      <p:grpSp>
        <p:nvGrpSpPr>
          <p:cNvPr id="20" name="Group 19"/>
          <p:cNvGrpSpPr/>
          <p:nvPr/>
        </p:nvGrpSpPr>
        <p:grpSpPr>
          <a:xfrm>
            <a:off x="-7143" y="4685138"/>
            <a:ext cx="9148294" cy="231775"/>
            <a:chOff x="-7143" y="4685138"/>
            <a:chExt cx="9148294" cy="231775"/>
          </a:xfrm>
        </p:grpSpPr>
        <p:sp>
          <p:nvSpPr>
            <p:cNvPr id="15" name="Line 13"/>
            <p:cNvSpPr>
              <a:spLocks noChangeShapeType="1"/>
            </p:cNvSpPr>
            <p:nvPr userDrawn="1"/>
          </p:nvSpPr>
          <p:spPr bwMode="auto">
            <a:xfrm flipV="1">
              <a:off x="762000" y="4686726"/>
              <a:ext cx="0" cy="95250"/>
            </a:xfrm>
            <a:prstGeom prst="line">
              <a:avLst/>
            </a:prstGeom>
            <a:noFill/>
            <a:ln w="12700">
              <a:solidFill>
                <a:srgbClr val="1E1C77"/>
              </a:solidFill>
              <a:round/>
              <a:headEnd/>
              <a:tailEnd/>
            </a:ln>
            <a:effectLst/>
          </p:spPr>
          <p:txBody>
            <a:bodyPr wrap="none" anchor="ctr"/>
            <a:lstStyle/>
            <a:p>
              <a:endParaRPr lang="en-GB">
                <a:solidFill>
                  <a:schemeClr val="bg1"/>
                </a:solidFill>
              </a:endParaRPr>
            </a:p>
          </p:txBody>
        </p:sp>
        <p:sp>
          <p:nvSpPr>
            <p:cNvPr id="16" name="Line 10"/>
            <p:cNvSpPr>
              <a:spLocks noChangeShapeType="1"/>
            </p:cNvSpPr>
            <p:nvPr/>
          </p:nvSpPr>
          <p:spPr bwMode="auto">
            <a:xfrm flipH="1">
              <a:off x="905201" y="4916913"/>
              <a:ext cx="8235950" cy="0"/>
            </a:xfrm>
            <a:prstGeom prst="line">
              <a:avLst/>
            </a:prstGeom>
            <a:noFill/>
            <a:ln w="12700">
              <a:solidFill>
                <a:srgbClr val="1E1C77"/>
              </a:solidFill>
              <a:round/>
              <a:headEnd/>
              <a:tailEnd/>
            </a:ln>
            <a:effectLst/>
          </p:spPr>
          <p:txBody>
            <a:bodyPr wrap="none" anchor="ctr"/>
            <a:lstStyle/>
            <a:p>
              <a:endParaRPr lang="en-GB">
                <a:solidFill>
                  <a:schemeClr val="bg1"/>
                </a:solidFill>
              </a:endParaRPr>
            </a:p>
          </p:txBody>
        </p:sp>
        <p:sp>
          <p:nvSpPr>
            <p:cNvPr id="17" name="Line 11"/>
            <p:cNvSpPr>
              <a:spLocks noChangeShapeType="1"/>
            </p:cNvSpPr>
            <p:nvPr userDrawn="1"/>
          </p:nvSpPr>
          <p:spPr bwMode="auto">
            <a:xfrm flipH="1">
              <a:off x="-7143" y="4685138"/>
              <a:ext cx="774000" cy="0"/>
            </a:xfrm>
            <a:prstGeom prst="line">
              <a:avLst/>
            </a:prstGeom>
            <a:noFill/>
            <a:ln w="12700">
              <a:solidFill>
                <a:srgbClr val="1E1C77"/>
              </a:solidFill>
              <a:round/>
              <a:headEnd/>
              <a:tailEnd/>
            </a:ln>
            <a:effectLst/>
          </p:spPr>
          <p:txBody>
            <a:bodyPr wrap="none" anchor="ctr"/>
            <a:lstStyle/>
            <a:p>
              <a:endParaRPr lang="en-GB">
                <a:solidFill>
                  <a:schemeClr val="bg1"/>
                </a:solidFill>
              </a:endParaRPr>
            </a:p>
          </p:txBody>
        </p:sp>
        <p:sp>
          <p:nvSpPr>
            <p:cNvPr id="18" name="Freeform 14"/>
            <p:cNvSpPr>
              <a:spLocks/>
            </p:cNvSpPr>
            <p:nvPr userDrawn="1"/>
          </p:nvSpPr>
          <p:spPr bwMode="auto">
            <a:xfrm flipH="1">
              <a:off x="762000" y="4777213"/>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rgbClr val="1E1C77"/>
              </a:solidFill>
              <a:round/>
              <a:headEnd/>
              <a:tailEnd/>
            </a:ln>
            <a:effectLst/>
          </p:spPr>
          <p:txBody>
            <a:bodyPr wrap="none" anchor="ctr"/>
            <a:lstStyle/>
            <a:p>
              <a:endParaRPr lang="en-GB">
                <a:solidFill>
                  <a:schemeClr val="bg1"/>
                </a:solidFill>
              </a:endParaRPr>
            </a:p>
          </p:txBody>
        </p:sp>
      </p:grpSp>
      <p:sp>
        <p:nvSpPr>
          <p:cNvPr id="13" name="Platshållare för sidfot 4"/>
          <p:cNvSpPr txBox="1">
            <a:spLocks/>
          </p:cNvSpPr>
          <p:nvPr userDrawn="1"/>
        </p:nvSpPr>
        <p:spPr>
          <a:xfrm>
            <a:off x="7560000" y="4658470"/>
            <a:ext cx="1440000" cy="17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2"/>
                </a:solidFill>
              </a:rPr>
              <a:t>www.alfalaval.com</a:t>
            </a:r>
          </a:p>
        </p:txBody>
      </p:sp>
      <p:sp>
        <p:nvSpPr>
          <p:cNvPr id="26" name="Platshållare för sidfot 4"/>
          <p:cNvSpPr txBox="1">
            <a:spLocks/>
          </p:cNvSpPr>
          <p:nvPr userDrawn="1"/>
        </p:nvSpPr>
        <p:spPr>
          <a:xfrm>
            <a:off x="835675" y="4658470"/>
            <a:ext cx="934136" cy="17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Alfa Laval</a:t>
            </a:r>
            <a:endParaRPr lang="en-GB"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61" r:id="rId4"/>
    <p:sldLayoutId id="2147483654" r:id="rId5"/>
    <p:sldLayoutId id="2147483667" r:id="rId6"/>
    <p:sldLayoutId id="2147483665" r:id="rId7"/>
    <p:sldLayoutId id="2147483662" r:id="rId8"/>
    <p:sldLayoutId id="2147483666" r:id="rId9"/>
    <p:sldLayoutId id="2147483655" r:id="rId10"/>
    <p:sldLayoutId id="2147483668" r:id="rId11"/>
  </p:sldLayoutIdLst>
  <p:transition spd="med">
    <p:fade/>
  </p:transition>
  <p:hf sldNum="0" hdr="0" ftr="0"/>
  <p:txStyles>
    <p:titleStyle>
      <a:lvl1pPr algn="l" defTabSz="914400" rtl="0" eaLnBrk="1" latinLnBrk="0" hangingPunct="1">
        <a:spcBef>
          <a:spcPct val="0"/>
        </a:spcBef>
        <a:buNone/>
        <a:defRPr sz="3600" kern="1200">
          <a:solidFill>
            <a:schemeClr val="tx2"/>
          </a:solidFill>
          <a:effectLst/>
          <a:latin typeface="+mj-lt"/>
          <a:ea typeface="+mj-ea"/>
          <a:cs typeface="+mj-cs"/>
        </a:defRPr>
      </a:lvl1pPr>
    </p:titleStyle>
    <p:body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9.wmf"/><Relationship Id="rId3" Type="http://schemas.openxmlformats.org/officeDocument/2006/relationships/notesSlide" Target="../notesSlides/notesSlide12.xml"/><Relationship Id="rId7" Type="http://schemas.openxmlformats.org/officeDocument/2006/relationships/image" Target="../media/image16.wmf"/><Relationship Id="rId12" Type="http://schemas.openxmlformats.org/officeDocument/2006/relationships/oleObject" Target="../embeddings/oleObject5.bin"/><Relationship Id="rId2" Type="http://schemas.openxmlformats.org/officeDocument/2006/relationships/slideLayout" Target="../slideLayouts/slideLayout3.xml"/><Relationship Id="rId16"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1.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7.wmf"/><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960997" y="173568"/>
            <a:ext cx="7831211" cy="745245"/>
          </a:xfrm>
        </p:spPr>
        <p:txBody>
          <a:bodyPr/>
          <a:lstStyle/>
          <a:p>
            <a:r>
              <a:rPr lang="sv-SE" dirty="0"/>
              <a:t>R&amp;D in process system </a:t>
            </a:r>
            <a:r>
              <a:rPr lang="sv-SE" dirty="0" err="1"/>
              <a:t>development</a:t>
            </a:r>
            <a:endParaRPr lang="en-GB" dirty="0"/>
          </a:p>
        </p:txBody>
      </p:sp>
      <p:sp>
        <p:nvSpPr>
          <p:cNvPr id="3" name="TextBox 2"/>
          <p:cNvSpPr txBox="1"/>
          <p:nvPr/>
        </p:nvSpPr>
        <p:spPr>
          <a:xfrm>
            <a:off x="3469206" y="2494695"/>
            <a:ext cx="1295547" cy="400110"/>
          </a:xfrm>
          <a:prstGeom prst="rect">
            <a:avLst/>
          </a:prstGeom>
          <a:noFill/>
        </p:spPr>
        <p:txBody>
          <a:bodyPr wrap="none" rtlCol="0">
            <a:spAutoFit/>
          </a:bodyPr>
          <a:lstStyle/>
          <a:p>
            <a:r>
              <a:rPr lang="da-DK" sz="2000" dirty="0"/>
              <a:t>Customer</a:t>
            </a:r>
            <a:endParaRPr lang="en-GB" sz="2000" dirty="0" err="1"/>
          </a:p>
        </p:txBody>
      </p:sp>
      <p:sp>
        <p:nvSpPr>
          <p:cNvPr id="4" name="Freeform 3"/>
          <p:cNvSpPr/>
          <p:nvPr/>
        </p:nvSpPr>
        <p:spPr>
          <a:xfrm>
            <a:off x="1894509" y="1602650"/>
            <a:ext cx="5746155" cy="1929073"/>
          </a:xfrm>
          <a:custGeom>
            <a:avLst/>
            <a:gdLst>
              <a:gd name="connsiteX0" fmla="*/ 35030 w 5746155"/>
              <a:gd name="connsiteY0" fmla="*/ 1923214 h 1929073"/>
              <a:gd name="connsiteX1" fmla="*/ 112522 w 5746155"/>
              <a:gd name="connsiteY1" fmla="*/ 1907716 h 1929073"/>
              <a:gd name="connsiteX2" fmla="*/ 1832833 w 5746155"/>
              <a:gd name="connsiteY2" fmla="*/ 1597750 h 1929073"/>
              <a:gd name="connsiteX3" fmla="*/ 3576393 w 5746155"/>
              <a:gd name="connsiteY3" fmla="*/ 257147 h 1929073"/>
              <a:gd name="connsiteX4" fmla="*/ 5746155 w 5746155"/>
              <a:gd name="connsiteY4" fmla="*/ 1425 h 192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6155" h="1929073">
                <a:moveTo>
                  <a:pt x="35030" y="1923214"/>
                </a:moveTo>
                <a:cubicBezTo>
                  <a:pt x="-76041" y="1942587"/>
                  <a:pt x="112522" y="1907716"/>
                  <a:pt x="112522" y="1907716"/>
                </a:cubicBezTo>
                <a:cubicBezTo>
                  <a:pt x="412156" y="1853472"/>
                  <a:pt x="1255521" y="1872845"/>
                  <a:pt x="1832833" y="1597750"/>
                </a:cubicBezTo>
                <a:cubicBezTo>
                  <a:pt x="2410145" y="1322655"/>
                  <a:pt x="2924173" y="523201"/>
                  <a:pt x="3576393" y="257147"/>
                </a:cubicBezTo>
                <a:cubicBezTo>
                  <a:pt x="4228613" y="-8907"/>
                  <a:pt x="4987384" y="-3741"/>
                  <a:pt x="5746155" y="142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4269782" y="1229676"/>
            <a:ext cx="3140971" cy="1147166"/>
          </a:xfrm>
          <a:custGeom>
            <a:avLst/>
            <a:gdLst>
              <a:gd name="connsiteX0" fmla="*/ 0 w 5842861"/>
              <a:gd name="connsiteY0" fmla="*/ 2007030 h 2007030"/>
              <a:gd name="connsiteX1" fmla="*/ 1968285 w 5842861"/>
              <a:gd name="connsiteY1" fmla="*/ 1681566 h 2007030"/>
              <a:gd name="connsiteX2" fmla="*/ 3603356 w 5842861"/>
              <a:gd name="connsiteY2" fmla="*/ 340963 h 2007030"/>
              <a:gd name="connsiteX3" fmla="*/ 5842861 w 5842861"/>
              <a:gd name="connsiteY3" fmla="*/ 0 h 2007030"/>
              <a:gd name="connsiteX4" fmla="*/ 5842861 w 5842861"/>
              <a:gd name="connsiteY4" fmla="*/ 0 h 2007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2861" h="2007030">
                <a:moveTo>
                  <a:pt x="0" y="2007030"/>
                </a:moveTo>
                <a:cubicBezTo>
                  <a:pt x="683863" y="1983137"/>
                  <a:pt x="1367726" y="1959244"/>
                  <a:pt x="1968285" y="1681566"/>
                </a:cubicBezTo>
                <a:cubicBezTo>
                  <a:pt x="2568844" y="1403888"/>
                  <a:pt x="2957593" y="621224"/>
                  <a:pt x="3603356" y="340963"/>
                </a:cubicBezTo>
                <a:cubicBezTo>
                  <a:pt x="4249119" y="60702"/>
                  <a:pt x="5842861" y="0"/>
                  <a:pt x="5842861" y="0"/>
                </a:cubicBezTo>
                <a:lnTo>
                  <a:pt x="5842861"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143233" y="3773885"/>
            <a:ext cx="1511952" cy="400110"/>
          </a:xfrm>
          <a:prstGeom prst="rect">
            <a:avLst/>
          </a:prstGeom>
          <a:noFill/>
        </p:spPr>
        <p:txBody>
          <a:bodyPr wrap="none" rtlCol="0">
            <a:spAutoFit/>
          </a:bodyPr>
          <a:lstStyle/>
          <a:p>
            <a:r>
              <a:rPr lang="da-DK" sz="2000" dirty="0" err="1"/>
              <a:t>Universities</a:t>
            </a:r>
            <a:endParaRPr lang="en-GB" sz="2000" dirty="0" err="1"/>
          </a:p>
        </p:txBody>
      </p:sp>
      <p:sp>
        <p:nvSpPr>
          <p:cNvPr id="16" name="TextBox 15"/>
          <p:cNvSpPr txBox="1"/>
          <p:nvPr/>
        </p:nvSpPr>
        <p:spPr>
          <a:xfrm>
            <a:off x="3999600" y="3773885"/>
            <a:ext cx="1754006" cy="400110"/>
          </a:xfrm>
          <a:prstGeom prst="rect">
            <a:avLst/>
          </a:prstGeom>
          <a:noFill/>
        </p:spPr>
        <p:txBody>
          <a:bodyPr wrap="none" rtlCol="0">
            <a:spAutoFit/>
          </a:bodyPr>
          <a:lstStyle/>
          <a:p>
            <a:r>
              <a:rPr lang="da-DK" sz="2000" dirty="0"/>
              <a:t>Sub-</a:t>
            </a:r>
            <a:r>
              <a:rPr lang="da-DK" sz="2000" dirty="0" err="1"/>
              <a:t>suppliers</a:t>
            </a:r>
            <a:endParaRPr lang="en-GB" sz="2000" dirty="0" err="1"/>
          </a:p>
        </p:txBody>
      </p:sp>
      <p:sp>
        <p:nvSpPr>
          <p:cNvPr id="17" name="TextBox 16"/>
          <p:cNvSpPr txBox="1"/>
          <p:nvPr/>
        </p:nvSpPr>
        <p:spPr>
          <a:xfrm>
            <a:off x="2481395" y="3063707"/>
            <a:ext cx="3036409" cy="400110"/>
          </a:xfrm>
          <a:prstGeom prst="rect">
            <a:avLst/>
          </a:prstGeom>
          <a:noFill/>
        </p:spPr>
        <p:txBody>
          <a:bodyPr wrap="none" rtlCol="0">
            <a:spAutoFit/>
          </a:bodyPr>
          <a:lstStyle/>
          <a:p>
            <a:r>
              <a:rPr lang="da-DK" sz="2000" dirty="0" err="1"/>
              <a:t>Process</a:t>
            </a:r>
            <a:r>
              <a:rPr lang="da-DK" sz="2000" dirty="0"/>
              <a:t> solution </a:t>
            </a:r>
            <a:r>
              <a:rPr lang="da-DK" sz="2000" dirty="0" err="1"/>
              <a:t>supplier</a:t>
            </a:r>
            <a:endParaRPr lang="en-GB" sz="2000" dirty="0" err="1"/>
          </a:p>
        </p:txBody>
      </p:sp>
      <p:cxnSp>
        <p:nvCxnSpPr>
          <p:cNvPr id="12" name="Straight Connector 11"/>
          <p:cNvCxnSpPr>
            <a:stCxn id="3" idx="2"/>
          </p:cNvCxnSpPr>
          <p:nvPr/>
        </p:nvCxnSpPr>
        <p:spPr>
          <a:xfrm flipH="1">
            <a:off x="4116979" y="2894805"/>
            <a:ext cx="1" cy="216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99209" y="3437290"/>
            <a:ext cx="1" cy="283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91652" y="3458937"/>
            <a:ext cx="0" cy="261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93783" y="4443432"/>
            <a:ext cx="2210862" cy="400110"/>
          </a:xfrm>
          <a:prstGeom prst="rect">
            <a:avLst/>
          </a:prstGeom>
          <a:noFill/>
        </p:spPr>
        <p:txBody>
          <a:bodyPr wrap="none" rtlCol="0">
            <a:spAutoFit/>
          </a:bodyPr>
          <a:lstStyle/>
          <a:p>
            <a:r>
              <a:rPr lang="da-DK" sz="2000" dirty="0"/>
              <a:t>Funding </a:t>
            </a:r>
            <a:r>
              <a:rPr lang="da-DK" sz="2000" dirty="0" err="1"/>
              <a:t>agencies</a:t>
            </a:r>
            <a:endParaRPr lang="en-GB" sz="2000" dirty="0" err="1"/>
          </a:p>
        </p:txBody>
      </p:sp>
      <p:cxnSp>
        <p:nvCxnSpPr>
          <p:cNvPr id="28" name="Straight Connector 27"/>
          <p:cNvCxnSpPr>
            <a:stCxn id="27" idx="0"/>
            <a:endCxn id="15" idx="2"/>
          </p:cNvCxnSpPr>
          <p:nvPr/>
        </p:nvCxnSpPr>
        <p:spPr>
          <a:xfrm flipH="1" flipV="1">
            <a:off x="2899209" y="4173995"/>
            <a:ext cx="5" cy="269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87" name="Straight Arrow Connector 41986"/>
          <p:cNvCxnSpPr/>
          <p:nvPr/>
        </p:nvCxnSpPr>
        <p:spPr>
          <a:xfrm>
            <a:off x="3115159" y="2494695"/>
            <a:ext cx="4874217"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104826" y="1077276"/>
            <a:ext cx="0" cy="141741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991" name="TextBox 41990"/>
          <p:cNvSpPr txBox="1"/>
          <p:nvPr/>
        </p:nvSpPr>
        <p:spPr>
          <a:xfrm>
            <a:off x="7380464" y="2161398"/>
            <a:ext cx="520399" cy="276999"/>
          </a:xfrm>
          <a:prstGeom prst="rect">
            <a:avLst/>
          </a:prstGeom>
          <a:noFill/>
        </p:spPr>
        <p:txBody>
          <a:bodyPr wrap="none" rtlCol="0">
            <a:spAutoFit/>
          </a:bodyPr>
          <a:lstStyle/>
          <a:p>
            <a:r>
              <a:rPr lang="da-DK" sz="1200" dirty="0">
                <a:solidFill>
                  <a:schemeClr val="bg2"/>
                </a:solidFill>
              </a:rPr>
              <a:t>Time</a:t>
            </a:r>
            <a:endParaRPr lang="en-GB" sz="1200" dirty="0" err="1">
              <a:solidFill>
                <a:schemeClr val="bg2"/>
              </a:solidFill>
            </a:endParaRPr>
          </a:p>
        </p:txBody>
      </p:sp>
      <p:sp>
        <p:nvSpPr>
          <p:cNvPr id="42" name="TextBox 41"/>
          <p:cNvSpPr txBox="1"/>
          <p:nvPr/>
        </p:nvSpPr>
        <p:spPr>
          <a:xfrm rot="16200000">
            <a:off x="2822007" y="1388769"/>
            <a:ext cx="1063112" cy="276999"/>
          </a:xfrm>
          <a:prstGeom prst="rect">
            <a:avLst/>
          </a:prstGeom>
          <a:noFill/>
        </p:spPr>
        <p:txBody>
          <a:bodyPr wrap="none" rtlCol="0">
            <a:spAutoFit/>
          </a:bodyPr>
          <a:lstStyle/>
          <a:p>
            <a:r>
              <a:rPr lang="da-DK" sz="1200" dirty="0">
                <a:solidFill>
                  <a:schemeClr val="bg2"/>
                </a:solidFill>
              </a:rPr>
              <a:t>Performance</a:t>
            </a:r>
            <a:endParaRPr lang="en-GB" sz="1200" dirty="0" err="1">
              <a:solidFill>
                <a:schemeClr val="bg2"/>
              </a:solidFill>
            </a:endParaRPr>
          </a:p>
        </p:txBody>
      </p:sp>
      <p:pic>
        <p:nvPicPr>
          <p:cNvPr id="43" name="Picture 42" descr="C:\Documents and Settings\BRSPFGA\My Documents\Florivaldo\fotos\PLANTAS\Cargill Tres Lagoas\CIMG0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75" y="1087715"/>
            <a:ext cx="1834667" cy="13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2695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sv-SE" noProof="1"/>
              <a:t>Example 1.  University collaboration</a:t>
            </a:r>
            <a:endParaRPr lang="sv-SE" sz="3300" noProof="1"/>
          </a:p>
        </p:txBody>
      </p:sp>
      <p:sp>
        <p:nvSpPr>
          <p:cNvPr id="38915" name="Rectangle 3"/>
          <p:cNvSpPr>
            <a:spLocks noGrp="1" noChangeArrowheads="1"/>
          </p:cNvSpPr>
          <p:nvPr>
            <p:ph idx="1"/>
          </p:nvPr>
        </p:nvSpPr>
        <p:spPr>
          <a:xfrm>
            <a:off x="2452641" y="1590836"/>
            <a:ext cx="4083902" cy="2300538"/>
          </a:xfrm>
        </p:spPr>
        <p:txBody>
          <a:bodyPr>
            <a:noAutofit/>
          </a:bodyPr>
          <a:lstStyle/>
          <a:p>
            <a:pPr marL="0" indent="0" algn="ctr">
              <a:buNone/>
            </a:pPr>
            <a:r>
              <a:rPr lang="sv-SE" sz="3200" dirty="0" err="1"/>
              <a:t>Modelling</a:t>
            </a:r>
            <a:r>
              <a:rPr lang="sv-SE" sz="3200" dirty="0"/>
              <a:t> </a:t>
            </a:r>
            <a:r>
              <a:rPr lang="sv-SE" sz="3200" dirty="0" err="1"/>
              <a:t>of</a:t>
            </a:r>
            <a:r>
              <a:rPr lang="sv-SE" sz="3200" dirty="0"/>
              <a:t> lipid systems and </a:t>
            </a:r>
            <a:r>
              <a:rPr lang="sv-SE" sz="3200" dirty="0" err="1"/>
              <a:t>application</a:t>
            </a:r>
            <a:r>
              <a:rPr lang="sv-SE" sz="3200" dirty="0"/>
              <a:t> </a:t>
            </a:r>
            <a:r>
              <a:rPr lang="sv-SE" sz="3200" dirty="0" err="1"/>
              <a:t>example</a:t>
            </a:r>
            <a:r>
              <a:rPr lang="sv-SE" sz="3200" dirty="0"/>
              <a:t> for </a:t>
            </a:r>
            <a:r>
              <a:rPr lang="sv-SE" sz="3200" dirty="0" err="1"/>
              <a:t>micronutrient</a:t>
            </a:r>
            <a:r>
              <a:rPr lang="sv-SE" sz="3200" dirty="0"/>
              <a:t> </a:t>
            </a:r>
            <a:r>
              <a:rPr lang="sv-SE" sz="3200" dirty="0" err="1"/>
              <a:t>recovery</a:t>
            </a:r>
            <a:endParaRPr lang="sv-SE" sz="3200" noProof="1"/>
          </a:p>
        </p:txBody>
      </p:sp>
    </p:spTree>
    <p:extLst>
      <p:ext uri="{BB962C8B-B14F-4D97-AF65-F5344CB8AC3E}">
        <p14:creationId xmlns:p14="http://schemas.microsoft.com/office/powerpoint/2010/main" val="66125779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da-DK" dirty="0"/>
              <a:t> </a:t>
            </a:r>
            <a:r>
              <a:rPr lang="da-DK" dirty="0" err="1"/>
              <a:t>Challenges</a:t>
            </a:r>
            <a:r>
              <a:rPr lang="da-DK" dirty="0"/>
              <a:t> in </a:t>
            </a:r>
            <a:r>
              <a:rPr lang="da-DK" dirty="0" err="1"/>
              <a:t>lipid</a:t>
            </a:r>
            <a:r>
              <a:rPr lang="da-DK" dirty="0"/>
              <a:t> </a:t>
            </a:r>
            <a:r>
              <a:rPr lang="da-DK" dirty="0" err="1"/>
              <a:t>modelling</a:t>
            </a:r>
            <a:br>
              <a:rPr lang="da-DK" dirty="0"/>
            </a:br>
            <a:endParaRPr lang="en-GB" dirty="0"/>
          </a:p>
        </p:txBody>
      </p:sp>
      <p:sp>
        <p:nvSpPr>
          <p:cNvPr id="6" name="Content Placeholder 2"/>
          <p:cNvSpPr txBox="1">
            <a:spLocks/>
          </p:cNvSpPr>
          <p:nvPr/>
        </p:nvSpPr>
        <p:spPr>
          <a:xfrm>
            <a:off x="1190939" y="1212457"/>
            <a:ext cx="7395848" cy="3096071"/>
          </a:xfrm>
          <a:prstGeom prst="rect">
            <a:avLst/>
          </a:prstGeom>
        </p:spPr>
        <p:txBody>
          <a:bodyPr vert="horz" lIns="0" tIns="0" rIns="0" bIns="0" rtlCol="0">
            <a:normAutofit fontScale="92500" lnSpcReduction="10000"/>
          </a:bodyPr>
          <a:lst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Experimental measurements for obtaining properties of lipids of interest are time consuming, expensive, sometimes may not even be feasible.</a:t>
            </a:r>
          </a:p>
          <a:p>
            <a:r>
              <a:rPr lang="en-GB" sz="2200" dirty="0"/>
              <a:t>Issues related to accuracy and reliability of the available data and property prediction models need particular attention.</a:t>
            </a:r>
          </a:p>
          <a:p>
            <a:r>
              <a:rPr lang="en-GB" sz="2200" dirty="0"/>
              <a:t>Design &amp; analysis of lipids processes require:</a:t>
            </a:r>
          </a:p>
          <a:p>
            <a:pPr lvl="1"/>
            <a:r>
              <a:rPr lang="en-GB" sz="2000" dirty="0"/>
              <a:t>databases containing necessary property information</a:t>
            </a:r>
          </a:p>
          <a:p>
            <a:pPr lvl="1"/>
            <a:r>
              <a:rPr lang="en-GB" sz="2000" dirty="0"/>
              <a:t>reliable and consistent property prediction models</a:t>
            </a:r>
          </a:p>
          <a:p>
            <a:pPr lvl="1"/>
            <a:r>
              <a:rPr lang="en-GB" sz="2000" dirty="0"/>
              <a:t>validation of data &amp; property models using reliable plant data</a:t>
            </a:r>
          </a:p>
          <a:p>
            <a:pPr marL="0" indent="0">
              <a:buFont typeface="Wingdings 2" panose="05020102010507070707" pitchFamily="18" charset="2"/>
              <a:buNone/>
            </a:pPr>
            <a:endParaRPr lang="sv-SE" sz="1200" dirty="0"/>
          </a:p>
          <a:p>
            <a:pPr marL="0" indent="0">
              <a:buFont typeface="Wingdings 2" panose="05020102010507070707" pitchFamily="18" charset="2"/>
              <a:buNone/>
            </a:pPr>
            <a:endParaRPr lang="sv-SE" sz="1200" dirty="0"/>
          </a:p>
        </p:txBody>
      </p:sp>
    </p:spTree>
    <p:extLst>
      <p:ext uri="{BB962C8B-B14F-4D97-AF65-F5344CB8AC3E}">
        <p14:creationId xmlns:p14="http://schemas.microsoft.com/office/powerpoint/2010/main" val="5041245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56168" y="39513"/>
            <a:ext cx="6687192" cy="745245"/>
          </a:xfrm>
        </p:spPr>
        <p:txBody>
          <a:bodyPr>
            <a:noAutofit/>
          </a:bodyPr>
          <a:lstStyle/>
          <a:p>
            <a:r>
              <a:rPr lang="da-DK" dirty="0"/>
              <a:t> </a:t>
            </a:r>
            <a:r>
              <a:rPr lang="da-DK" dirty="0" err="1"/>
              <a:t>Some</a:t>
            </a:r>
            <a:r>
              <a:rPr lang="da-DK" dirty="0"/>
              <a:t> </a:t>
            </a:r>
            <a:r>
              <a:rPr lang="da-DK" dirty="0" err="1"/>
              <a:t>lipid</a:t>
            </a:r>
            <a:r>
              <a:rPr lang="da-DK" dirty="0"/>
              <a:t> </a:t>
            </a:r>
            <a:r>
              <a:rPr lang="da-DK" dirty="0" err="1"/>
              <a:t>molecular</a:t>
            </a:r>
            <a:r>
              <a:rPr lang="da-DK" dirty="0"/>
              <a:t> </a:t>
            </a:r>
            <a:r>
              <a:rPr lang="da-DK" dirty="0" err="1"/>
              <a:t>structures</a:t>
            </a:r>
            <a:br>
              <a:rPr lang="da-DK" dirty="0"/>
            </a:br>
            <a:endParaRPr lang="en-GB" dirty="0"/>
          </a:p>
        </p:txBody>
      </p:sp>
      <p:pic>
        <p:nvPicPr>
          <p:cNvPr id="2" name="Picture 1"/>
          <p:cNvPicPr>
            <a:picLocks noChangeAspect="1"/>
          </p:cNvPicPr>
          <p:nvPr/>
        </p:nvPicPr>
        <p:blipFill>
          <a:blip r:embed="rId3"/>
          <a:stretch>
            <a:fillRect/>
          </a:stretch>
        </p:blipFill>
        <p:spPr>
          <a:xfrm>
            <a:off x="636519" y="776526"/>
            <a:ext cx="3952348" cy="1476375"/>
          </a:xfrm>
          <a:prstGeom prst="rect">
            <a:avLst/>
          </a:prstGeom>
        </p:spPr>
      </p:pic>
      <p:pic>
        <p:nvPicPr>
          <p:cNvPr id="3" name="Picture 2"/>
          <p:cNvPicPr>
            <a:picLocks noChangeAspect="1"/>
          </p:cNvPicPr>
          <p:nvPr/>
        </p:nvPicPr>
        <p:blipFill>
          <a:blip r:embed="rId4"/>
          <a:stretch>
            <a:fillRect/>
          </a:stretch>
        </p:blipFill>
        <p:spPr>
          <a:xfrm>
            <a:off x="467079" y="2476525"/>
            <a:ext cx="3301431" cy="828675"/>
          </a:xfrm>
          <a:prstGeom prst="rect">
            <a:avLst/>
          </a:prstGeom>
        </p:spPr>
      </p:pic>
      <p:pic>
        <p:nvPicPr>
          <p:cNvPr id="5" name="Picture 4"/>
          <p:cNvPicPr>
            <a:picLocks noChangeAspect="1"/>
          </p:cNvPicPr>
          <p:nvPr/>
        </p:nvPicPr>
        <p:blipFill>
          <a:blip r:embed="rId5"/>
          <a:stretch>
            <a:fillRect/>
          </a:stretch>
        </p:blipFill>
        <p:spPr>
          <a:xfrm>
            <a:off x="5097278" y="1031238"/>
            <a:ext cx="2946082" cy="752743"/>
          </a:xfrm>
          <a:prstGeom prst="rect">
            <a:avLst/>
          </a:prstGeom>
        </p:spPr>
      </p:pic>
      <p:sp>
        <p:nvSpPr>
          <p:cNvPr id="7" name="TextBox 6"/>
          <p:cNvSpPr txBox="1"/>
          <p:nvPr/>
        </p:nvSpPr>
        <p:spPr>
          <a:xfrm>
            <a:off x="1555471" y="1945013"/>
            <a:ext cx="1790186" cy="307777"/>
          </a:xfrm>
          <a:prstGeom prst="rect">
            <a:avLst/>
          </a:prstGeom>
          <a:solidFill>
            <a:schemeClr val="bg1"/>
          </a:solidFill>
        </p:spPr>
        <p:txBody>
          <a:bodyPr wrap="square" rtlCol="0">
            <a:spAutoFit/>
          </a:bodyPr>
          <a:lstStyle/>
          <a:p>
            <a:r>
              <a:rPr lang="da-DK" sz="1400" dirty="0"/>
              <a:t>A </a:t>
            </a:r>
            <a:r>
              <a:rPr lang="da-DK" sz="1400" dirty="0" err="1"/>
              <a:t>triglyceride</a:t>
            </a:r>
            <a:endParaRPr lang="en-GB" sz="1400" dirty="0"/>
          </a:p>
        </p:txBody>
      </p:sp>
      <p:sp>
        <p:nvSpPr>
          <p:cNvPr id="9" name="TextBox 8"/>
          <p:cNvSpPr txBox="1"/>
          <p:nvPr/>
        </p:nvSpPr>
        <p:spPr>
          <a:xfrm>
            <a:off x="1222701" y="3027553"/>
            <a:ext cx="1790186" cy="307777"/>
          </a:xfrm>
          <a:prstGeom prst="rect">
            <a:avLst/>
          </a:prstGeom>
          <a:solidFill>
            <a:schemeClr val="bg1"/>
          </a:solidFill>
        </p:spPr>
        <p:txBody>
          <a:bodyPr wrap="square" rtlCol="0">
            <a:spAutoFit/>
          </a:bodyPr>
          <a:lstStyle/>
          <a:p>
            <a:r>
              <a:rPr lang="da-DK" sz="1400" dirty="0"/>
              <a:t>A </a:t>
            </a:r>
            <a:r>
              <a:rPr lang="da-DK" sz="1400" dirty="0" err="1"/>
              <a:t>free</a:t>
            </a:r>
            <a:r>
              <a:rPr lang="da-DK" sz="1400" dirty="0"/>
              <a:t> </a:t>
            </a:r>
            <a:r>
              <a:rPr lang="da-DK" sz="1400" dirty="0" err="1"/>
              <a:t>fatty</a:t>
            </a:r>
            <a:r>
              <a:rPr lang="da-DK" sz="1400" dirty="0"/>
              <a:t> </a:t>
            </a:r>
            <a:r>
              <a:rPr lang="da-DK" sz="1400" dirty="0" err="1"/>
              <a:t>acid</a:t>
            </a:r>
            <a:endParaRPr lang="en-GB" sz="1400" dirty="0"/>
          </a:p>
        </p:txBody>
      </p:sp>
      <p:sp>
        <p:nvSpPr>
          <p:cNvPr id="11" name="TextBox 10"/>
          <p:cNvSpPr txBox="1"/>
          <p:nvPr/>
        </p:nvSpPr>
        <p:spPr>
          <a:xfrm>
            <a:off x="5922169" y="1824505"/>
            <a:ext cx="1790186" cy="307777"/>
          </a:xfrm>
          <a:prstGeom prst="rect">
            <a:avLst/>
          </a:prstGeom>
          <a:solidFill>
            <a:schemeClr val="bg1"/>
          </a:solidFill>
        </p:spPr>
        <p:txBody>
          <a:bodyPr wrap="square" rtlCol="0">
            <a:spAutoFit/>
          </a:bodyPr>
          <a:lstStyle/>
          <a:p>
            <a:r>
              <a:rPr lang="el-GR" sz="1400" dirty="0"/>
              <a:t>Β</a:t>
            </a:r>
            <a:r>
              <a:rPr lang="da-DK" sz="1400" dirty="0"/>
              <a:t>-</a:t>
            </a:r>
            <a:r>
              <a:rPr lang="da-DK" sz="1400" dirty="0" err="1"/>
              <a:t>tocopherol</a:t>
            </a:r>
            <a:endParaRPr lang="en-GB" sz="1400" dirty="0"/>
          </a:p>
        </p:txBody>
      </p:sp>
      <p:pic>
        <p:nvPicPr>
          <p:cNvPr id="8" name="Picture 7"/>
          <p:cNvPicPr>
            <a:picLocks noChangeAspect="1"/>
          </p:cNvPicPr>
          <p:nvPr/>
        </p:nvPicPr>
        <p:blipFill>
          <a:blip r:embed="rId6"/>
          <a:stretch>
            <a:fillRect/>
          </a:stretch>
        </p:blipFill>
        <p:spPr>
          <a:xfrm>
            <a:off x="6183454" y="2111698"/>
            <a:ext cx="2288702" cy="1121302"/>
          </a:xfrm>
          <a:prstGeom prst="rect">
            <a:avLst/>
          </a:prstGeom>
        </p:spPr>
      </p:pic>
      <p:sp>
        <p:nvSpPr>
          <p:cNvPr id="12" name="TextBox 11"/>
          <p:cNvSpPr txBox="1"/>
          <p:nvPr/>
        </p:nvSpPr>
        <p:spPr>
          <a:xfrm>
            <a:off x="5288361" y="2485734"/>
            <a:ext cx="1790186" cy="307777"/>
          </a:xfrm>
          <a:prstGeom prst="rect">
            <a:avLst/>
          </a:prstGeom>
          <a:solidFill>
            <a:schemeClr val="bg1"/>
          </a:solidFill>
        </p:spPr>
        <p:txBody>
          <a:bodyPr wrap="square" rtlCol="0">
            <a:spAutoFit/>
          </a:bodyPr>
          <a:lstStyle/>
          <a:p>
            <a:r>
              <a:rPr lang="el-GR" sz="1400" dirty="0"/>
              <a:t>Β</a:t>
            </a:r>
            <a:r>
              <a:rPr lang="da-DK" sz="1400" dirty="0"/>
              <a:t>-</a:t>
            </a:r>
            <a:r>
              <a:rPr lang="da-DK" sz="1400" dirty="0" err="1"/>
              <a:t>sitosterol</a:t>
            </a:r>
            <a:endParaRPr lang="en-GB" sz="1400" dirty="0"/>
          </a:p>
        </p:txBody>
      </p:sp>
      <p:sp>
        <p:nvSpPr>
          <p:cNvPr id="13" name="Rectangle 12"/>
          <p:cNvSpPr/>
          <p:nvPr/>
        </p:nvSpPr>
        <p:spPr>
          <a:xfrm>
            <a:off x="4382465" y="4629058"/>
            <a:ext cx="3460545" cy="276999"/>
          </a:xfrm>
          <a:prstGeom prst="rect">
            <a:avLst/>
          </a:prstGeom>
        </p:spPr>
        <p:txBody>
          <a:bodyPr wrap="square">
            <a:spAutoFit/>
          </a:bodyPr>
          <a:lstStyle/>
          <a:p>
            <a:r>
              <a:rPr lang="da-DK" sz="1200" dirty="0"/>
              <a:t>http://upload.wikimedia.org/wikipedia/commons</a:t>
            </a:r>
          </a:p>
        </p:txBody>
      </p:sp>
      <p:pic>
        <p:nvPicPr>
          <p:cNvPr id="14" name="Picture 13"/>
          <p:cNvPicPr>
            <a:picLocks noChangeAspect="1"/>
          </p:cNvPicPr>
          <p:nvPr/>
        </p:nvPicPr>
        <p:blipFill>
          <a:blip r:embed="rId7"/>
          <a:stretch>
            <a:fillRect/>
          </a:stretch>
        </p:blipFill>
        <p:spPr>
          <a:xfrm>
            <a:off x="1555471" y="3394947"/>
            <a:ext cx="5153025" cy="1019175"/>
          </a:xfrm>
          <a:prstGeom prst="rect">
            <a:avLst/>
          </a:prstGeom>
        </p:spPr>
      </p:pic>
      <p:sp>
        <p:nvSpPr>
          <p:cNvPr id="15" name="TextBox 14"/>
          <p:cNvSpPr txBox="1"/>
          <p:nvPr/>
        </p:nvSpPr>
        <p:spPr>
          <a:xfrm>
            <a:off x="2798681" y="4139469"/>
            <a:ext cx="1790186" cy="307777"/>
          </a:xfrm>
          <a:prstGeom prst="rect">
            <a:avLst/>
          </a:prstGeom>
          <a:solidFill>
            <a:schemeClr val="bg1"/>
          </a:solidFill>
        </p:spPr>
        <p:txBody>
          <a:bodyPr wrap="square" rtlCol="0">
            <a:spAutoFit/>
          </a:bodyPr>
          <a:lstStyle/>
          <a:p>
            <a:r>
              <a:rPr lang="da-DK" sz="1400" dirty="0"/>
              <a:t>A </a:t>
            </a:r>
            <a:r>
              <a:rPr lang="da-DK" sz="1400" dirty="0" err="1"/>
              <a:t>phospholipid</a:t>
            </a:r>
            <a:endParaRPr lang="en-GB" sz="1400" dirty="0"/>
          </a:p>
        </p:txBody>
      </p:sp>
    </p:spTree>
    <p:extLst>
      <p:ext uri="{BB962C8B-B14F-4D97-AF65-F5344CB8AC3E}">
        <p14:creationId xmlns:p14="http://schemas.microsoft.com/office/powerpoint/2010/main" val="35293869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3"/>
          <p:cNvSpPr>
            <a:spLocks noChangeArrowheads="1"/>
          </p:cNvSpPr>
          <p:nvPr/>
        </p:nvSpPr>
        <p:spPr bwMode="auto">
          <a:xfrm>
            <a:off x="1547812" y="674259"/>
            <a:ext cx="2396810" cy="253916"/>
          </a:xfrm>
          <a:prstGeom prst="rect">
            <a:avLst/>
          </a:prstGeom>
          <a:noFill/>
          <a:ln w="9525">
            <a:noFill/>
            <a:miter lim="800000"/>
            <a:headEnd/>
            <a:tailEnd/>
          </a:ln>
        </p:spPr>
        <p:txBody>
          <a:bodyPr wrap="none" anchor="ctr">
            <a:spAutoFit/>
          </a:bodyPr>
          <a:lstStyle/>
          <a:p>
            <a:pPr eaLnBrk="0" hangingPunct="0">
              <a:buFont typeface="Wingdings" pitchFamily="2" charset="2"/>
              <a:buChar char="q"/>
            </a:pPr>
            <a:r>
              <a:rPr lang="en-US" sz="1050" b="1" dirty="0">
                <a:latin typeface="+mj-lt"/>
                <a:cs typeface="Times New Roman" pitchFamily="18" charset="0"/>
              </a:rPr>
              <a:t> For Primary Properties of Lipids</a:t>
            </a:r>
            <a:endParaRPr lang="en-US" sz="1050" b="1" dirty="0">
              <a:latin typeface="+mj-lt"/>
            </a:endParaRPr>
          </a:p>
        </p:txBody>
      </p:sp>
      <p:sp>
        <p:nvSpPr>
          <p:cNvPr id="2058" name="Rectangle 3"/>
          <p:cNvSpPr>
            <a:spLocks noChangeArrowheads="1"/>
          </p:cNvSpPr>
          <p:nvPr/>
        </p:nvSpPr>
        <p:spPr bwMode="auto">
          <a:xfrm>
            <a:off x="1547813" y="2743426"/>
            <a:ext cx="3443571" cy="253916"/>
          </a:xfrm>
          <a:prstGeom prst="rect">
            <a:avLst/>
          </a:prstGeom>
          <a:noFill/>
          <a:ln w="9525">
            <a:noFill/>
            <a:miter lim="800000"/>
            <a:headEnd/>
            <a:tailEnd/>
          </a:ln>
        </p:spPr>
        <p:txBody>
          <a:bodyPr wrap="none" anchor="ctr">
            <a:spAutoFit/>
          </a:bodyPr>
          <a:lstStyle/>
          <a:p>
            <a:pPr eaLnBrk="0" hangingPunct="0">
              <a:buFont typeface="Wingdings" pitchFamily="2" charset="2"/>
              <a:buChar char="q"/>
            </a:pPr>
            <a:r>
              <a:rPr lang="en-US" sz="1050" b="1" dirty="0">
                <a:latin typeface="+mj-lt"/>
                <a:cs typeface="Times New Roman" pitchFamily="18" charset="0"/>
              </a:rPr>
              <a:t> For Temperature Dependent Properties of Lipids</a:t>
            </a:r>
            <a:endParaRPr lang="en-US" sz="1050" b="1" dirty="0">
              <a:latin typeface="+mj-lt"/>
            </a:endParaRPr>
          </a:p>
        </p:txBody>
      </p:sp>
      <p:sp>
        <p:nvSpPr>
          <p:cNvPr id="16" name="Rectangle 15"/>
          <p:cNvSpPr/>
          <p:nvPr/>
        </p:nvSpPr>
        <p:spPr>
          <a:xfrm>
            <a:off x="4625578" y="857251"/>
            <a:ext cx="3604022" cy="590931"/>
          </a:xfrm>
          <a:prstGeom prst="rect">
            <a:avLst/>
          </a:prstGeom>
        </p:spPr>
        <p:txBody>
          <a:bodyPr wrap="square">
            <a:spAutoFit/>
          </a:bodyPr>
          <a:lstStyle/>
          <a:p>
            <a:pPr marL="141685" indent="-141685" eaLnBrk="0" hangingPunct="0">
              <a:spcBef>
                <a:spcPct val="20000"/>
              </a:spcBef>
              <a:defRPr/>
            </a:pPr>
            <a:endParaRPr lang="en-US" sz="900" kern="0" dirty="0">
              <a:latin typeface="+mj-lt"/>
            </a:endParaRPr>
          </a:p>
          <a:p>
            <a:pPr marL="141685" indent="-141685" eaLnBrk="0" hangingPunct="0">
              <a:spcBef>
                <a:spcPct val="20000"/>
              </a:spcBef>
              <a:defRPr/>
            </a:pPr>
            <a:r>
              <a:rPr lang="en-IN" sz="1050" b="1" kern="0" dirty="0">
                <a:latin typeface="+mj-lt"/>
              </a:rPr>
              <a:t>Marrero and Gani group-contribution (GC) Method </a:t>
            </a:r>
            <a:r>
              <a:rPr lang="en-IN" sz="1050" b="1" kern="0" baseline="30000" dirty="0">
                <a:latin typeface="+mj-lt"/>
              </a:rPr>
              <a:t>1</a:t>
            </a:r>
            <a:r>
              <a:rPr lang="en-IN" sz="1050" b="1" kern="0" dirty="0">
                <a:latin typeface="+mj-lt"/>
              </a:rPr>
              <a:t> </a:t>
            </a:r>
          </a:p>
          <a:p>
            <a:pPr marL="141685" indent="-141685" eaLnBrk="0" hangingPunct="0">
              <a:spcBef>
                <a:spcPct val="20000"/>
              </a:spcBef>
              <a:defRPr/>
            </a:pPr>
            <a:r>
              <a:rPr lang="en-US" sz="900" kern="0" dirty="0">
                <a:latin typeface="+mj-lt"/>
              </a:rPr>
              <a:t>The function </a:t>
            </a:r>
            <a:r>
              <a:rPr lang="en-US" sz="900" i="1" kern="0" dirty="0">
                <a:solidFill>
                  <a:srgbClr val="0033CC"/>
                </a:solidFill>
                <a:latin typeface="+mj-lt"/>
                <a:cs typeface="Times New Roman" pitchFamily="18" charset="0"/>
              </a:rPr>
              <a:t>f </a:t>
            </a:r>
            <a:r>
              <a:rPr lang="en-US" sz="900" kern="0" dirty="0">
                <a:solidFill>
                  <a:srgbClr val="0033CC"/>
                </a:solidFill>
                <a:latin typeface="+mj-lt"/>
                <a:cs typeface="Times New Roman" pitchFamily="18" charset="0"/>
              </a:rPr>
              <a:t>(</a:t>
            </a:r>
            <a:r>
              <a:rPr lang="en-US" sz="900" i="1" kern="0" dirty="0">
                <a:solidFill>
                  <a:srgbClr val="0033CC"/>
                </a:solidFill>
                <a:latin typeface="+mj-lt"/>
                <a:cs typeface="Times New Roman" pitchFamily="18" charset="0"/>
              </a:rPr>
              <a:t>X</a:t>
            </a:r>
            <a:r>
              <a:rPr lang="en-US" sz="900" kern="0" dirty="0">
                <a:solidFill>
                  <a:srgbClr val="0033CC"/>
                </a:solidFill>
                <a:latin typeface="+mj-lt"/>
                <a:cs typeface="Times New Roman" pitchFamily="18" charset="0"/>
              </a:rPr>
              <a:t>)</a:t>
            </a:r>
            <a:r>
              <a:rPr lang="en-US" sz="900" kern="0" dirty="0">
                <a:latin typeface="+mj-lt"/>
                <a:cs typeface="Times New Roman" pitchFamily="18" charset="0"/>
              </a:rPr>
              <a:t> </a:t>
            </a:r>
            <a:r>
              <a:rPr lang="en-IN" sz="900" kern="0" dirty="0">
                <a:latin typeface="+mj-lt"/>
              </a:rPr>
              <a:t>is a function contains the target property </a:t>
            </a:r>
            <a:r>
              <a:rPr lang="en-IN" sz="900" i="1" kern="0" dirty="0">
                <a:solidFill>
                  <a:srgbClr val="0033CC"/>
                </a:solidFill>
                <a:latin typeface="+mj-lt"/>
                <a:cs typeface="Times New Roman" pitchFamily="18" charset="0"/>
              </a:rPr>
              <a:t>X</a:t>
            </a:r>
            <a:r>
              <a:rPr lang="en-IN" sz="900" i="1" kern="0" dirty="0">
                <a:latin typeface="+mj-lt"/>
              </a:rPr>
              <a:t>.</a:t>
            </a:r>
          </a:p>
        </p:txBody>
      </p:sp>
      <p:sp>
        <p:nvSpPr>
          <p:cNvPr id="2060" name="Rectangle 4"/>
          <p:cNvSpPr>
            <a:spLocks noChangeArrowheads="1"/>
          </p:cNvSpPr>
          <p:nvPr/>
        </p:nvSpPr>
        <p:spPr bwMode="auto">
          <a:xfrm>
            <a:off x="1143001" y="-150041"/>
            <a:ext cx="184731" cy="300082"/>
          </a:xfrm>
          <a:prstGeom prst="rect">
            <a:avLst/>
          </a:prstGeom>
          <a:noFill/>
          <a:ln w="9525">
            <a:noFill/>
            <a:miter lim="800000"/>
            <a:headEnd/>
            <a:tailEnd/>
          </a:ln>
        </p:spPr>
        <p:txBody>
          <a:bodyPr wrap="none" anchor="ctr">
            <a:spAutoFit/>
          </a:bodyPr>
          <a:lstStyle/>
          <a:p>
            <a:endParaRPr lang="en-US" sz="1350" dirty="0"/>
          </a:p>
        </p:txBody>
      </p:sp>
      <p:sp>
        <p:nvSpPr>
          <p:cNvPr id="22" name="Rectangle 21"/>
          <p:cNvSpPr/>
          <p:nvPr/>
        </p:nvSpPr>
        <p:spPr>
          <a:xfrm>
            <a:off x="4625579" y="1485901"/>
            <a:ext cx="3159884" cy="590931"/>
          </a:xfrm>
          <a:prstGeom prst="rect">
            <a:avLst/>
          </a:prstGeom>
        </p:spPr>
        <p:txBody>
          <a:bodyPr wrap="square">
            <a:spAutoFit/>
          </a:bodyPr>
          <a:lstStyle/>
          <a:p>
            <a:pPr marL="141685" indent="-141685" eaLnBrk="0" hangingPunct="0">
              <a:spcBef>
                <a:spcPct val="20000"/>
              </a:spcBef>
              <a:defRPr/>
            </a:pPr>
            <a:endParaRPr lang="en-US" sz="900" kern="0" dirty="0">
              <a:latin typeface="+mj-lt"/>
            </a:endParaRPr>
          </a:p>
          <a:p>
            <a:pPr marL="141685" indent="-141685" eaLnBrk="0" hangingPunct="0">
              <a:spcBef>
                <a:spcPct val="20000"/>
              </a:spcBef>
              <a:defRPr/>
            </a:pPr>
            <a:r>
              <a:rPr lang="en-IN" sz="1050" b="1" kern="0" dirty="0">
                <a:latin typeface="+mj-lt"/>
              </a:rPr>
              <a:t>Atom Connectivity Index Method </a:t>
            </a:r>
            <a:r>
              <a:rPr lang="en-IN" sz="1050" b="1" kern="0" baseline="30000" dirty="0"/>
              <a:t>2</a:t>
            </a:r>
            <a:endParaRPr lang="en-IN" sz="1050" b="1" kern="0" dirty="0">
              <a:latin typeface="+mj-lt"/>
            </a:endParaRPr>
          </a:p>
          <a:p>
            <a:pPr marL="141685" indent="-141685" eaLnBrk="0" hangingPunct="0">
              <a:spcBef>
                <a:spcPct val="20000"/>
              </a:spcBef>
              <a:defRPr/>
            </a:pPr>
            <a:r>
              <a:rPr lang="da-DK" sz="900" kern="0" dirty="0">
                <a:latin typeface="+mj-lt"/>
              </a:rPr>
              <a:t>(is used to create/predict missing group contributions)</a:t>
            </a:r>
            <a:endParaRPr lang="en-IN" sz="900" i="1" kern="0" dirty="0">
              <a:latin typeface="+mj-lt"/>
            </a:endParaRPr>
          </a:p>
        </p:txBody>
      </p:sp>
      <p:sp>
        <p:nvSpPr>
          <p:cNvPr id="23" name="Rectangle 22"/>
          <p:cNvSpPr/>
          <p:nvPr/>
        </p:nvSpPr>
        <p:spPr>
          <a:xfrm>
            <a:off x="4625579" y="2085976"/>
            <a:ext cx="2755106" cy="590931"/>
          </a:xfrm>
          <a:prstGeom prst="rect">
            <a:avLst/>
          </a:prstGeom>
        </p:spPr>
        <p:txBody>
          <a:bodyPr>
            <a:spAutoFit/>
          </a:bodyPr>
          <a:lstStyle/>
          <a:p>
            <a:pPr marL="141685" indent="-141685" eaLnBrk="0" hangingPunct="0">
              <a:spcBef>
                <a:spcPct val="20000"/>
              </a:spcBef>
              <a:defRPr/>
            </a:pPr>
            <a:endParaRPr lang="en-US" sz="900" kern="0" dirty="0">
              <a:latin typeface="+mj-lt"/>
            </a:endParaRPr>
          </a:p>
          <a:p>
            <a:pPr marL="141685" indent="-141685" eaLnBrk="0" hangingPunct="0">
              <a:spcBef>
                <a:spcPct val="20000"/>
              </a:spcBef>
              <a:defRPr/>
            </a:pPr>
            <a:r>
              <a:rPr lang="da-DK" sz="1050" b="1" kern="0" dirty="0">
                <a:latin typeface="+mj-lt"/>
              </a:rPr>
              <a:t>Quantification of confidence intervals </a:t>
            </a:r>
            <a:r>
              <a:rPr lang="en-IN" sz="1050" b="1" kern="0" baseline="30000" dirty="0"/>
              <a:t>3</a:t>
            </a:r>
            <a:endParaRPr lang="da-DK" sz="1050" b="1" kern="0" dirty="0">
              <a:latin typeface="+mj-lt"/>
            </a:endParaRPr>
          </a:p>
          <a:p>
            <a:pPr marL="141685" indent="-141685" eaLnBrk="0" hangingPunct="0">
              <a:spcBef>
                <a:spcPct val="20000"/>
              </a:spcBef>
              <a:defRPr/>
            </a:pPr>
            <a:r>
              <a:rPr lang="da-DK" sz="900" kern="0" dirty="0">
                <a:latin typeface="+mj-lt"/>
              </a:rPr>
              <a:t>(to assess reliability of the predictions)</a:t>
            </a:r>
            <a:endParaRPr lang="en-IN" sz="900" i="1" kern="0" dirty="0">
              <a:latin typeface="+mj-lt"/>
            </a:endParaRPr>
          </a:p>
        </p:txBody>
      </p:sp>
      <p:sp>
        <p:nvSpPr>
          <p:cNvPr id="2063" name="Rectangle 6"/>
          <p:cNvSpPr>
            <a:spLocks noChangeArrowheads="1"/>
          </p:cNvSpPr>
          <p:nvPr/>
        </p:nvSpPr>
        <p:spPr bwMode="auto">
          <a:xfrm>
            <a:off x="1143001" y="-150041"/>
            <a:ext cx="184731" cy="300082"/>
          </a:xfrm>
          <a:prstGeom prst="rect">
            <a:avLst/>
          </a:prstGeom>
          <a:noFill/>
          <a:ln w="9525">
            <a:noFill/>
            <a:miter lim="800000"/>
            <a:headEnd/>
            <a:tailEnd/>
          </a:ln>
        </p:spPr>
        <p:txBody>
          <a:bodyPr wrap="none" anchor="ctr">
            <a:spAutoFit/>
          </a:bodyPr>
          <a:lstStyle/>
          <a:p>
            <a:endParaRPr lang="en-US" sz="1350" dirty="0"/>
          </a:p>
        </p:txBody>
      </p:sp>
      <p:graphicFrame>
        <p:nvGraphicFramePr>
          <p:cNvPr id="2051" name="Object 5"/>
          <p:cNvGraphicFramePr>
            <a:graphicFrameLocks noChangeAspect="1"/>
          </p:cNvGraphicFramePr>
          <p:nvPr/>
        </p:nvGraphicFramePr>
        <p:xfrm>
          <a:off x="1600200" y="3028951"/>
          <a:ext cx="2913460" cy="1078706"/>
        </p:xfrm>
        <a:graphic>
          <a:graphicData uri="http://schemas.openxmlformats.org/presentationml/2006/ole">
            <mc:AlternateContent xmlns:mc="http://schemas.openxmlformats.org/markup-compatibility/2006">
              <mc:Choice xmlns:v="urn:schemas-microsoft-com:vml" Requires="v">
                <p:oleObj spid="_x0000_s4308" name="Equation" r:id="rId4" imgW="3695400" imgH="1574640" progId="">
                  <p:embed/>
                </p:oleObj>
              </mc:Choice>
              <mc:Fallback>
                <p:oleObj name="Equation" r:id="rId4" imgW="3695400" imgH="1574640" progId="">
                  <p:embed/>
                  <p:pic>
                    <p:nvPicPr>
                      <p:cNvPr id="205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028951"/>
                        <a:ext cx="2913460" cy="1078706"/>
                      </a:xfrm>
                      <a:prstGeom prst="rect">
                        <a:avLst/>
                      </a:prstGeom>
                      <a:solidFill>
                        <a:srgbClr val="FFFFFF"/>
                      </a:solidFill>
                      <a:ln w="9525">
                        <a:solidFill>
                          <a:srgbClr val="FF0000"/>
                        </a:solidFill>
                        <a:miter lim="800000"/>
                        <a:headEnd/>
                        <a:tailEnd/>
                      </a:ln>
                    </p:spPr>
                  </p:pic>
                </p:oleObj>
              </mc:Fallback>
            </mc:AlternateContent>
          </a:graphicData>
        </a:graphic>
      </p:graphicFrame>
      <p:sp>
        <p:nvSpPr>
          <p:cNvPr id="26" name="Rectangle 25"/>
          <p:cNvSpPr/>
          <p:nvPr/>
        </p:nvSpPr>
        <p:spPr>
          <a:xfrm>
            <a:off x="4741069" y="2914650"/>
            <a:ext cx="3259931" cy="757130"/>
          </a:xfrm>
          <a:prstGeom prst="rect">
            <a:avLst/>
          </a:prstGeom>
        </p:spPr>
        <p:txBody>
          <a:bodyPr>
            <a:spAutoFit/>
          </a:bodyPr>
          <a:lstStyle/>
          <a:p>
            <a:pPr marL="141685" indent="-141685" eaLnBrk="0" hangingPunct="0">
              <a:spcBef>
                <a:spcPct val="20000"/>
              </a:spcBef>
              <a:defRPr/>
            </a:pPr>
            <a:endParaRPr lang="en-US" sz="900" kern="0" dirty="0">
              <a:latin typeface="+mj-lt"/>
            </a:endParaRPr>
          </a:p>
          <a:p>
            <a:pPr marL="141685" indent="-141685" eaLnBrk="0" hangingPunct="0">
              <a:spcBef>
                <a:spcPct val="20000"/>
              </a:spcBef>
              <a:defRPr/>
            </a:pPr>
            <a:r>
              <a:rPr lang="en-IN" sz="1050" b="1" kern="0" dirty="0">
                <a:latin typeface="+mj-lt"/>
              </a:rPr>
              <a:t>Ceriani et al. (2012) GC Method </a:t>
            </a:r>
            <a:r>
              <a:rPr lang="en-IN" sz="1050" b="1" kern="0" baseline="30000" dirty="0"/>
              <a:t>4</a:t>
            </a:r>
            <a:endParaRPr lang="en-IN" sz="1050" b="1" kern="0" dirty="0">
              <a:latin typeface="+mj-lt"/>
            </a:endParaRPr>
          </a:p>
          <a:p>
            <a:pPr marL="141685" indent="-141685" eaLnBrk="0" hangingPunct="0">
              <a:spcBef>
                <a:spcPct val="20000"/>
              </a:spcBef>
              <a:defRPr/>
            </a:pPr>
            <a:r>
              <a:rPr lang="da-DK" sz="900" kern="0" dirty="0">
                <a:latin typeface="+mj-lt"/>
              </a:rPr>
              <a:t>(for prediction of vapor pressure and heat of vaporization</a:t>
            </a:r>
          </a:p>
          <a:p>
            <a:pPr marL="141685" indent="-141685" eaLnBrk="0" hangingPunct="0">
              <a:spcBef>
                <a:spcPct val="20000"/>
              </a:spcBef>
              <a:defRPr/>
            </a:pPr>
            <a:r>
              <a:rPr lang="da-DK" sz="900" kern="0" dirty="0">
                <a:latin typeface="+mj-lt"/>
              </a:rPr>
              <a:t>of lipids)</a:t>
            </a:r>
            <a:endParaRPr lang="en-IN" sz="900" i="1" kern="0" dirty="0">
              <a:latin typeface="+mj-lt"/>
            </a:endParaRPr>
          </a:p>
        </p:txBody>
      </p:sp>
      <p:sp>
        <p:nvSpPr>
          <p:cNvPr id="2065" name="Rectangle 8"/>
          <p:cNvSpPr>
            <a:spLocks noChangeArrowheads="1"/>
          </p:cNvSpPr>
          <p:nvPr/>
        </p:nvSpPr>
        <p:spPr bwMode="auto">
          <a:xfrm>
            <a:off x="1143001" y="-150041"/>
            <a:ext cx="184731" cy="300082"/>
          </a:xfrm>
          <a:prstGeom prst="rect">
            <a:avLst/>
          </a:prstGeom>
          <a:noFill/>
          <a:ln w="9525">
            <a:noFill/>
            <a:miter lim="800000"/>
            <a:headEnd/>
            <a:tailEnd/>
          </a:ln>
        </p:spPr>
        <p:txBody>
          <a:bodyPr wrap="none" anchor="ctr">
            <a:spAutoFit/>
          </a:bodyPr>
          <a:lstStyle/>
          <a:p>
            <a:endParaRPr lang="en-US" sz="1350" dirty="0"/>
          </a:p>
        </p:txBody>
      </p:sp>
      <p:graphicFrame>
        <p:nvGraphicFramePr>
          <p:cNvPr id="2052" name="Object 7"/>
          <p:cNvGraphicFramePr>
            <a:graphicFrameLocks noChangeAspect="1"/>
          </p:cNvGraphicFramePr>
          <p:nvPr/>
        </p:nvGraphicFramePr>
        <p:xfrm>
          <a:off x="1600200" y="4171950"/>
          <a:ext cx="2908697" cy="470297"/>
        </p:xfrm>
        <a:graphic>
          <a:graphicData uri="http://schemas.openxmlformats.org/presentationml/2006/ole">
            <mc:AlternateContent xmlns:mc="http://schemas.openxmlformats.org/markup-compatibility/2006">
              <mc:Choice xmlns:v="urn:schemas-microsoft-com:vml" Requires="v">
                <p:oleObj spid="_x0000_s4309" name="Equation" r:id="rId6" imgW="3759120" imgH="609480" progId="">
                  <p:embed/>
                </p:oleObj>
              </mc:Choice>
              <mc:Fallback>
                <p:oleObj name="Equation" r:id="rId6" imgW="3759120" imgH="609480" progId="">
                  <p:embed/>
                  <p:pic>
                    <p:nvPicPr>
                      <p:cNvPr id="2052"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171950"/>
                        <a:ext cx="2908697" cy="4702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7"/>
          <p:cNvSpPr>
            <a:spLocks noChangeArrowheads="1"/>
          </p:cNvSpPr>
          <p:nvPr/>
        </p:nvSpPr>
        <p:spPr bwMode="auto">
          <a:xfrm>
            <a:off x="1143001" y="-13849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dirty="0"/>
          </a:p>
        </p:txBody>
      </p:sp>
      <p:graphicFrame>
        <p:nvGraphicFramePr>
          <p:cNvPr id="2054" name="Object 6"/>
          <p:cNvGraphicFramePr>
            <a:graphicFrameLocks noChangeAspect="1"/>
          </p:cNvGraphicFramePr>
          <p:nvPr/>
        </p:nvGraphicFramePr>
        <p:xfrm>
          <a:off x="1600200" y="1028700"/>
          <a:ext cx="2343150" cy="342900"/>
        </p:xfrm>
        <a:graphic>
          <a:graphicData uri="http://schemas.openxmlformats.org/presentationml/2006/ole">
            <mc:AlternateContent xmlns:mc="http://schemas.openxmlformats.org/markup-compatibility/2006">
              <mc:Choice xmlns:v="urn:schemas-microsoft-com:vml" Requires="v">
                <p:oleObj spid="_x0000_s4310" name="Equation" r:id="rId8" imgW="2171520" imgH="342720" progId="">
                  <p:embed/>
                </p:oleObj>
              </mc:Choice>
              <mc:Fallback>
                <p:oleObj name="Equation" r:id="rId8" imgW="2171520" imgH="342720" progId="">
                  <p:embed/>
                  <p:pic>
                    <p:nvPicPr>
                      <p:cNvPr id="205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1028700"/>
                        <a:ext cx="2343150" cy="342900"/>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9"/>
          <p:cNvSpPr>
            <a:spLocks noChangeArrowheads="1"/>
          </p:cNvSpPr>
          <p:nvPr/>
        </p:nvSpPr>
        <p:spPr bwMode="auto">
          <a:xfrm>
            <a:off x="1143001" y="-13849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dirty="0"/>
          </a:p>
        </p:txBody>
      </p:sp>
      <p:graphicFrame>
        <p:nvGraphicFramePr>
          <p:cNvPr id="2056" name="Object 8"/>
          <p:cNvGraphicFramePr>
            <a:graphicFrameLocks noChangeAspect="1"/>
          </p:cNvGraphicFramePr>
          <p:nvPr/>
        </p:nvGraphicFramePr>
        <p:xfrm>
          <a:off x="1600200" y="1657350"/>
          <a:ext cx="2286000" cy="358959"/>
        </p:xfrm>
        <a:graphic>
          <a:graphicData uri="http://schemas.openxmlformats.org/presentationml/2006/ole">
            <mc:AlternateContent xmlns:mc="http://schemas.openxmlformats.org/markup-compatibility/2006">
              <mc:Choice xmlns:v="urn:schemas-microsoft-com:vml" Requires="v">
                <p:oleObj spid="_x0000_s4311" name="Equation" r:id="rId10" imgW="2311200" imgH="342720" progId="">
                  <p:embed/>
                </p:oleObj>
              </mc:Choice>
              <mc:Fallback>
                <p:oleObj name="Equation" r:id="rId10" imgW="2311200" imgH="342720" progId="">
                  <p:embed/>
                  <p:pic>
                    <p:nvPicPr>
                      <p:cNvPr id="205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657350"/>
                        <a:ext cx="2286000" cy="358959"/>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1"/>
          <p:cNvSpPr>
            <a:spLocks noChangeArrowheads="1"/>
          </p:cNvSpPr>
          <p:nvPr/>
        </p:nvSpPr>
        <p:spPr bwMode="auto">
          <a:xfrm>
            <a:off x="1143001" y="-13849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dirty="0"/>
          </a:p>
        </p:txBody>
      </p:sp>
      <p:graphicFrame>
        <p:nvGraphicFramePr>
          <p:cNvPr id="4" name="Object 10"/>
          <p:cNvGraphicFramePr>
            <a:graphicFrameLocks noChangeAspect="1"/>
          </p:cNvGraphicFramePr>
          <p:nvPr/>
        </p:nvGraphicFramePr>
        <p:xfrm>
          <a:off x="1575196" y="2290763"/>
          <a:ext cx="2768204" cy="361950"/>
        </p:xfrm>
        <a:graphic>
          <a:graphicData uri="http://schemas.openxmlformats.org/presentationml/2006/ole">
            <mc:AlternateContent xmlns:mc="http://schemas.openxmlformats.org/markup-compatibility/2006">
              <mc:Choice xmlns:v="urn:schemas-microsoft-com:vml" Requires="v">
                <p:oleObj spid="_x0000_s4312" name="Equation" r:id="rId12" imgW="3682800" imgH="482400" progId="">
                  <p:embed/>
                </p:oleObj>
              </mc:Choice>
              <mc:Fallback>
                <p:oleObj name="Equation" r:id="rId12" imgW="3682800" imgH="482400" progId="">
                  <p:embed/>
                  <p:pic>
                    <p:nvPicPr>
                      <p:cNvPr id="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5196" y="2290763"/>
                        <a:ext cx="2768204" cy="361950"/>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2"/>
          <p:cNvSpPr>
            <a:spLocks noChangeArrowheads="1"/>
          </p:cNvSpPr>
          <p:nvPr/>
        </p:nvSpPr>
        <p:spPr bwMode="auto">
          <a:xfrm>
            <a:off x="1143001" y="232976"/>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dirty="0"/>
          </a:p>
        </p:txBody>
      </p:sp>
      <p:sp>
        <p:nvSpPr>
          <p:cNvPr id="31" name="Rectangle 30"/>
          <p:cNvSpPr/>
          <p:nvPr/>
        </p:nvSpPr>
        <p:spPr>
          <a:xfrm>
            <a:off x="4800600" y="3886201"/>
            <a:ext cx="3429000" cy="819455"/>
          </a:xfrm>
          <a:prstGeom prst="rect">
            <a:avLst/>
          </a:prstGeom>
        </p:spPr>
        <p:txBody>
          <a:bodyPr wrap="square">
            <a:spAutoFit/>
          </a:bodyPr>
          <a:lstStyle/>
          <a:p>
            <a:pPr marL="171450" indent="-171450" algn="just">
              <a:defRPr/>
            </a:pPr>
            <a:r>
              <a:rPr lang="en-US" sz="675" b="1" dirty="0"/>
              <a:t>REFERENCES: </a:t>
            </a:r>
          </a:p>
          <a:p>
            <a:pPr marL="171450" indent="-171450" algn="just">
              <a:defRPr/>
            </a:pPr>
            <a:endParaRPr lang="en-US" sz="675" b="1" dirty="0"/>
          </a:p>
          <a:p>
            <a:pPr marL="171450" indent="-171450" algn="just">
              <a:defRPr/>
            </a:pPr>
            <a:r>
              <a:rPr lang="en-US" sz="675" baseline="30000" dirty="0"/>
              <a:t>1 </a:t>
            </a:r>
            <a:r>
              <a:rPr lang="en-US" sz="675" dirty="0">
                <a:latin typeface="+mj-lt"/>
                <a:ea typeface="ＭＳ Ｐゴシック"/>
                <a:cs typeface="Times New Roman" pitchFamily="18" charset="0"/>
              </a:rPr>
              <a:t>J. Marrero, and R. Gani, </a:t>
            </a:r>
            <a:r>
              <a:rPr lang="en-IN" sz="675" dirty="0">
                <a:latin typeface="+mj-lt"/>
                <a:ea typeface="ＭＳ Ｐゴシック"/>
                <a:cs typeface="Times New Roman" pitchFamily="18" charset="0"/>
              </a:rPr>
              <a:t>Fluid Phase Equilibria</a:t>
            </a:r>
            <a:r>
              <a:rPr lang="en-US" sz="675" dirty="0">
                <a:latin typeface="+mj-lt"/>
                <a:ea typeface="ＭＳ Ｐゴシック"/>
                <a:cs typeface="Times New Roman" pitchFamily="18" charset="0"/>
              </a:rPr>
              <a:t>, </a:t>
            </a:r>
            <a:r>
              <a:rPr lang="en-IN" sz="675" dirty="0">
                <a:latin typeface="+mj-lt"/>
                <a:ea typeface="ＭＳ Ｐゴシック"/>
                <a:cs typeface="Times New Roman" pitchFamily="18" charset="0"/>
              </a:rPr>
              <a:t>(2001), 183-208.</a:t>
            </a:r>
            <a:endParaRPr lang="da-DK" sz="675" dirty="0">
              <a:latin typeface="+mj-lt"/>
              <a:ea typeface="ＭＳ Ｐゴシック"/>
              <a:cs typeface="Times New Roman" pitchFamily="18" charset="0"/>
            </a:endParaRPr>
          </a:p>
          <a:p>
            <a:pPr marL="171450" indent="-171450" algn="just">
              <a:defRPr/>
            </a:pPr>
            <a:r>
              <a:rPr lang="en-US" sz="675" baseline="30000" dirty="0"/>
              <a:t>2  </a:t>
            </a:r>
            <a:r>
              <a:rPr lang="en-US" sz="675" dirty="0">
                <a:latin typeface="+mj-lt"/>
                <a:ea typeface="ＭＳ Ｐゴシック"/>
                <a:cs typeface="Times New Roman" pitchFamily="18" charset="0"/>
              </a:rPr>
              <a:t>R. Gani et al. Industrial and Engineering Chemistry Research, </a:t>
            </a:r>
            <a:r>
              <a:rPr lang="en-IN" sz="675" dirty="0">
                <a:latin typeface="+mj-lt"/>
                <a:ea typeface="ＭＳ Ｐゴシック"/>
                <a:cs typeface="Times New Roman" pitchFamily="18" charset="0"/>
              </a:rPr>
              <a:t>(2005), 7262-7269.</a:t>
            </a:r>
            <a:endParaRPr lang="da-DK" sz="675" dirty="0">
              <a:latin typeface="+mj-lt"/>
              <a:ea typeface="ＭＳ Ｐゴシック"/>
              <a:cs typeface="Times New Roman" pitchFamily="18" charset="0"/>
            </a:endParaRPr>
          </a:p>
          <a:p>
            <a:pPr marL="257175" indent="-257175" algn="just">
              <a:defRPr/>
            </a:pPr>
            <a:r>
              <a:rPr lang="en-US" sz="675" baseline="30000" dirty="0"/>
              <a:t>3 </a:t>
            </a:r>
            <a:r>
              <a:rPr lang="da-DK" sz="675" dirty="0">
                <a:latin typeface="+mj-lt"/>
                <a:ea typeface="ＭＳ Ｐゴシック"/>
                <a:cs typeface="Times New Roman" pitchFamily="18" charset="0"/>
              </a:rPr>
              <a:t>A. Hukkerikar et al., </a:t>
            </a:r>
            <a:r>
              <a:rPr lang="en-IN" sz="675" dirty="0">
                <a:latin typeface="+mj-lt"/>
                <a:ea typeface="ＭＳ Ｐゴシック"/>
                <a:cs typeface="Times New Roman" pitchFamily="18" charset="0"/>
              </a:rPr>
              <a:t>Fluid Phase Equilibria</a:t>
            </a:r>
            <a:r>
              <a:rPr lang="en-US" sz="675" dirty="0">
                <a:latin typeface="+mj-lt"/>
                <a:ea typeface="ＭＳ Ｐゴシック"/>
                <a:cs typeface="Times New Roman" pitchFamily="18" charset="0"/>
              </a:rPr>
              <a:t>, 321 </a:t>
            </a:r>
            <a:r>
              <a:rPr lang="en-IN" sz="675" dirty="0">
                <a:latin typeface="+mj-lt"/>
                <a:ea typeface="ＭＳ Ｐゴシック"/>
                <a:cs typeface="Times New Roman" pitchFamily="18" charset="0"/>
              </a:rPr>
              <a:t>(2012) 25-43.</a:t>
            </a:r>
          </a:p>
          <a:p>
            <a:r>
              <a:rPr lang="en-US" sz="675" baseline="30000" dirty="0">
                <a:latin typeface="+mj-lt"/>
              </a:rPr>
              <a:t>4  </a:t>
            </a:r>
            <a:r>
              <a:rPr lang="en-US" sz="675" dirty="0">
                <a:latin typeface="+mj-lt"/>
              </a:rPr>
              <a:t>R. Ceriani, R. Gani, Y. A. Liu, Fluid Phase Equilibria, </a:t>
            </a:r>
            <a:r>
              <a:rPr lang="en-IN" sz="675" dirty="0">
                <a:latin typeface="+mj-lt"/>
                <a:ea typeface="ＭＳ Ｐゴシック"/>
                <a:cs typeface="ＭＳ Ｐゴシック"/>
              </a:rPr>
              <a:t>(2012), 53-59.</a:t>
            </a:r>
            <a:endParaRPr lang="en-US" sz="675" dirty="0">
              <a:latin typeface="+mj-lt"/>
            </a:endParaRPr>
          </a:p>
          <a:p>
            <a:pPr marL="257175" indent="-257175" algn="just">
              <a:buAutoNum type="alphaUcPeriod"/>
              <a:defRPr/>
            </a:pPr>
            <a:endParaRPr lang="da-DK" sz="675" dirty="0">
              <a:latin typeface="+mj-lt"/>
              <a:ea typeface="ＭＳ Ｐゴシック"/>
              <a:cs typeface="Times New Roman" pitchFamily="18" charset="0"/>
            </a:endParaRPr>
          </a:p>
        </p:txBody>
      </p:sp>
      <p:sp>
        <p:nvSpPr>
          <p:cNvPr id="24" name="Title 23"/>
          <p:cNvSpPr>
            <a:spLocks noGrp="1"/>
          </p:cNvSpPr>
          <p:nvPr>
            <p:ph type="title"/>
          </p:nvPr>
        </p:nvSpPr>
        <p:spPr>
          <a:xfrm>
            <a:off x="1143001" y="-7564"/>
            <a:ext cx="7563172" cy="629841"/>
          </a:xfrm>
        </p:spPr>
        <p:txBody>
          <a:bodyPr>
            <a:normAutofit/>
          </a:bodyPr>
          <a:lstStyle/>
          <a:p>
            <a:r>
              <a:rPr lang="da-DK" dirty="0"/>
              <a:t>Property </a:t>
            </a:r>
            <a:r>
              <a:rPr lang="da-DK" dirty="0" err="1"/>
              <a:t>prediction</a:t>
            </a:r>
            <a:r>
              <a:rPr lang="da-DK" dirty="0"/>
              <a:t> by GC </a:t>
            </a:r>
            <a:r>
              <a:rPr lang="da-DK" dirty="0" err="1"/>
              <a:t>methods</a:t>
            </a:r>
            <a:endParaRPr lang="en-GB" dirty="0"/>
          </a:p>
        </p:txBody>
      </p:sp>
      <p:grpSp>
        <p:nvGrpSpPr>
          <p:cNvPr id="5" name="Group 4"/>
          <p:cNvGrpSpPr/>
          <p:nvPr/>
        </p:nvGrpSpPr>
        <p:grpSpPr>
          <a:xfrm>
            <a:off x="172744" y="4171950"/>
            <a:ext cx="970257" cy="349676"/>
            <a:chOff x="338240" y="3671780"/>
            <a:chExt cx="2678464" cy="785553"/>
          </a:xfrm>
        </p:grpSpPr>
        <p:pic>
          <p:nvPicPr>
            <p:cNvPr id="25" name="Picture 24"/>
            <p:cNvPicPr>
              <a:picLocks noChangeAspect="1"/>
            </p:cNvPicPr>
            <p:nvPr/>
          </p:nvPicPr>
          <p:blipFill>
            <a:blip r:embed="rId14"/>
            <a:stretch>
              <a:fillRect/>
            </a:stretch>
          </p:blipFill>
          <p:spPr>
            <a:xfrm>
              <a:off x="338240" y="3740694"/>
              <a:ext cx="490957" cy="716639"/>
            </a:xfrm>
            <a:prstGeom prst="rect">
              <a:avLst/>
            </a:prstGeom>
          </p:spPr>
        </p:pic>
        <p:pic>
          <p:nvPicPr>
            <p:cNvPr id="27" name="Picture 26"/>
            <p:cNvPicPr>
              <a:picLocks noChangeAspect="1"/>
            </p:cNvPicPr>
            <p:nvPr/>
          </p:nvPicPr>
          <p:blipFill>
            <a:blip r:embed="rId15"/>
            <a:stretch>
              <a:fillRect/>
            </a:stretch>
          </p:blipFill>
          <p:spPr>
            <a:xfrm>
              <a:off x="2191758" y="3734700"/>
              <a:ext cx="824946" cy="692116"/>
            </a:xfrm>
            <a:prstGeom prst="rect">
              <a:avLst/>
            </a:prstGeom>
          </p:spPr>
        </p:pic>
        <p:pic>
          <p:nvPicPr>
            <p:cNvPr id="29" name="Picture 28"/>
            <p:cNvPicPr>
              <a:picLocks noChangeAspect="1"/>
            </p:cNvPicPr>
            <p:nvPr/>
          </p:nvPicPr>
          <p:blipFill>
            <a:blip r:embed="rId16"/>
            <a:stretch>
              <a:fillRect/>
            </a:stretch>
          </p:blipFill>
          <p:spPr>
            <a:xfrm>
              <a:off x="1162252" y="3671780"/>
              <a:ext cx="779744" cy="761030"/>
            </a:xfrm>
            <a:prstGeom prst="rect">
              <a:avLst/>
            </a:prstGeom>
          </p:spPr>
        </p:pic>
      </p:grpSp>
    </p:spTree>
    <p:extLst>
      <p:ext uri="{BB962C8B-B14F-4D97-AF65-F5344CB8AC3E}">
        <p14:creationId xmlns:p14="http://schemas.microsoft.com/office/powerpoint/2010/main" val="809912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2" grpId="0"/>
      <p:bldP spid="23" grpId="0"/>
      <p:bldP spid="26"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a:t>SPEED Lipids Database. </a:t>
            </a:r>
            <a:r>
              <a:rPr lang="en-US" sz="2800" dirty="0">
                <a:solidFill>
                  <a:schemeClr val="bg1">
                    <a:lumMod val="50000"/>
                  </a:schemeClr>
                </a:solidFill>
              </a:rPr>
              <a:t>Structure &amp; Features</a:t>
            </a:r>
            <a:br>
              <a:rPr lang="ro-RO" sz="2800" dirty="0"/>
            </a:br>
            <a:endParaRPr lang="ro-RO" sz="2800" dirty="0"/>
          </a:p>
        </p:txBody>
      </p:sp>
      <p:sp>
        <p:nvSpPr>
          <p:cNvPr id="6" name="Date Placeholder 5"/>
          <p:cNvSpPr>
            <a:spLocks noGrp="1"/>
          </p:cNvSpPr>
          <p:nvPr>
            <p:ph type="dt" sz="half" idx="12"/>
          </p:nvPr>
        </p:nvSpPr>
        <p:spPr/>
        <p:txBody>
          <a:bodyPr/>
          <a:lstStyle/>
          <a:p>
            <a:pPr>
              <a:defRPr/>
            </a:pPr>
            <a:r>
              <a:rPr lang="en-US"/>
              <a:t>13/11/2016</a:t>
            </a:r>
            <a:endParaRPr lang="en-US" dirty="0"/>
          </a:p>
        </p:txBody>
      </p:sp>
      <p:sp>
        <p:nvSpPr>
          <p:cNvPr id="88" name="Rectangle 2"/>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0" name="Rectangle 4"/>
          <p:cNvSpPr>
            <a:spLocks noChangeArrowheads="1"/>
          </p:cNvSpPr>
          <p:nvPr/>
        </p:nvSpPr>
        <p:spPr bwMode="auto">
          <a:xfrm>
            <a:off x="1257301" y="-241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2" name="Rectangle 6"/>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4" name="Rectangle 8"/>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 name="AutoShape 4" descr="Wristwatch free ico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7" descr="Wristwatch free icon"/>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869" y="1082648"/>
            <a:ext cx="4631695" cy="1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4" descr="Billedresultat for arrow curved"/>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658620" y="2106630"/>
            <a:ext cx="2205809" cy="123247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9600" y="2789522"/>
            <a:ext cx="4677820" cy="156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39876" y="4487201"/>
            <a:ext cx="5665333" cy="553998"/>
          </a:xfrm>
          <a:prstGeom prst="rect">
            <a:avLst/>
          </a:prstGeom>
          <a:noFill/>
        </p:spPr>
        <p:txBody>
          <a:bodyPr wrap="none" rtlCol="0">
            <a:spAutoFit/>
          </a:bodyPr>
          <a:lstStyle/>
          <a:p>
            <a:r>
              <a:rPr lang="en-GB" sz="1000" dirty="0"/>
              <a:t>“Thermodynamic needs for the </a:t>
            </a:r>
            <a:r>
              <a:rPr lang="en-GB" sz="1000" dirty="0" err="1"/>
              <a:t>oleochemical</a:t>
            </a:r>
            <a:r>
              <a:rPr lang="en-GB" sz="1000" dirty="0"/>
              <a:t> industries”, Bent Sarup,  </a:t>
            </a:r>
          </a:p>
          <a:p>
            <a:r>
              <a:rPr lang="en-GB" sz="1000" dirty="0"/>
              <a:t>Olivia A. Perederic, Sawitree Kalakul, John M. Woodley, Rafiqul Gani,  16</a:t>
            </a:r>
            <a:r>
              <a:rPr lang="en-GB" sz="1000" baseline="30000" dirty="0"/>
              <a:t>th</a:t>
            </a:r>
            <a:r>
              <a:rPr lang="en-GB" sz="1000" dirty="0"/>
              <a:t> </a:t>
            </a:r>
            <a:r>
              <a:rPr lang="en-GB" sz="1000" dirty="0" err="1"/>
              <a:t>AIChE</a:t>
            </a:r>
            <a:r>
              <a:rPr lang="en-GB" sz="1000" dirty="0"/>
              <a:t> Meeting (2016)</a:t>
            </a:r>
          </a:p>
          <a:p>
            <a:endParaRPr lang="en-GB" sz="1000" dirty="0"/>
          </a:p>
        </p:txBody>
      </p:sp>
    </p:spTree>
    <p:extLst>
      <p:ext uri="{BB962C8B-B14F-4D97-AF65-F5344CB8AC3E}">
        <p14:creationId xmlns:p14="http://schemas.microsoft.com/office/powerpoint/2010/main" val="37414059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a:t>SPEED Lipids Database. </a:t>
            </a:r>
            <a:r>
              <a:rPr lang="en-US" sz="2800" dirty="0">
                <a:solidFill>
                  <a:schemeClr val="bg1">
                    <a:lumMod val="50000"/>
                  </a:schemeClr>
                </a:solidFill>
              </a:rPr>
              <a:t>Models performances</a:t>
            </a:r>
            <a:br>
              <a:rPr lang="ro-RO" sz="2800" dirty="0"/>
            </a:br>
            <a:endParaRPr lang="ro-RO" sz="2800" dirty="0"/>
          </a:p>
        </p:txBody>
      </p:sp>
      <p:sp>
        <p:nvSpPr>
          <p:cNvPr id="6" name="Date Placeholder 5"/>
          <p:cNvSpPr>
            <a:spLocks noGrp="1"/>
          </p:cNvSpPr>
          <p:nvPr>
            <p:ph type="dt" sz="half" idx="12"/>
          </p:nvPr>
        </p:nvSpPr>
        <p:spPr/>
        <p:txBody>
          <a:bodyPr/>
          <a:lstStyle/>
          <a:p>
            <a:pPr>
              <a:defRPr/>
            </a:pPr>
            <a:r>
              <a:rPr lang="en-US"/>
              <a:t>13/11/2016</a:t>
            </a:r>
            <a:endParaRPr lang="en-US" dirty="0"/>
          </a:p>
        </p:txBody>
      </p:sp>
      <p:sp>
        <p:nvSpPr>
          <p:cNvPr id="88" name="Rectangle 2"/>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0" name="Rectangle 4"/>
          <p:cNvSpPr>
            <a:spLocks noChangeArrowheads="1"/>
          </p:cNvSpPr>
          <p:nvPr/>
        </p:nvSpPr>
        <p:spPr bwMode="auto">
          <a:xfrm>
            <a:off x="1257301" y="-241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2" name="Rectangle 6"/>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4" name="Rectangle 8"/>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 name="AutoShape 4" descr="Wristwatch free ico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AutoShape 7" descr="Wristwatch free icon"/>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5" name="Group 14"/>
          <p:cNvGrpSpPr/>
          <p:nvPr/>
        </p:nvGrpSpPr>
        <p:grpSpPr>
          <a:xfrm>
            <a:off x="2808370" y="893054"/>
            <a:ext cx="2449427" cy="407650"/>
            <a:chOff x="1822783" y="68366"/>
            <a:chExt cx="3265902" cy="543533"/>
          </a:xfrm>
        </p:grpSpPr>
        <p:sp>
          <p:nvSpPr>
            <p:cNvPr id="16" name="Round Same Side Corner Rectangle 15"/>
            <p:cNvSpPr/>
            <p:nvPr/>
          </p:nvSpPr>
          <p:spPr>
            <a:xfrm rot="5400000">
              <a:off x="3183967" y="-1292818"/>
              <a:ext cx="543533" cy="3265902"/>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1822783" y="94899"/>
              <a:ext cx="3239369" cy="4904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0003" rIns="40005" bIns="20003" numCol="1" spcCol="1270" anchor="ctr" anchorCtr="0">
              <a:noAutofit/>
            </a:bodyPr>
            <a:lstStyle/>
            <a:p>
              <a:pPr marL="85725" lvl="1" indent="-85725" defTabSz="466725">
                <a:lnSpc>
                  <a:spcPct val="90000"/>
                </a:lnSpc>
                <a:spcBef>
                  <a:spcPct val="0"/>
                </a:spcBef>
                <a:spcAft>
                  <a:spcPct val="15000"/>
                </a:spcAft>
                <a:buChar char="••"/>
              </a:pPr>
              <a:r>
                <a:rPr lang="en-US" sz="1050" dirty="0"/>
                <a:t>330 compounds</a:t>
              </a:r>
            </a:p>
            <a:p>
              <a:pPr marL="85725" lvl="1" indent="-85725" defTabSz="466725">
                <a:lnSpc>
                  <a:spcPct val="90000"/>
                </a:lnSpc>
                <a:spcBef>
                  <a:spcPct val="0"/>
                </a:spcBef>
                <a:spcAft>
                  <a:spcPct val="15000"/>
                </a:spcAft>
                <a:buChar char="••"/>
              </a:pPr>
              <a:r>
                <a:rPr lang="en-US" sz="1050" dirty="0"/>
                <a:t>24 property models</a:t>
              </a:r>
              <a:endParaRPr lang="ro-RO" sz="1050" dirty="0"/>
            </a:p>
          </p:txBody>
        </p:sp>
      </p:grpSp>
      <p:grpSp>
        <p:nvGrpSpPr>
          <p:cNvPr id="18" name="Group 17"/>
          <p:cNvGrpSpPr/>
          <p:nvPr/>
        </p:nvGrpSpPr>
        <p:grpSpPr>
          <a:xfrm>
            <a:off x="1429596" y="855766"/>
            <a:ext cx="1366886" cy="509562"/>
            <a:chOff x="268" y="423"/>
            <a:chExt cx="1822514" cy="679416"/>
          </a:xfrm>
        </p:grpSpPr>
        <p:sp>
          <p:nvSpPr>
            <p:cNvPr id="19" name="Rounded Rectangle 18"/>
            <p:cNvSpPr/>
            <p:nvPr/>
          </p:nvSpPr>
          <p:spPr>
            <a:xfrm>
              <a:off x="268" y="423"/>
              <a:ext cx="1822514" cy="67941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Rounded Rectangle 6"/>
            <p:cNvSpPr/>
            <p:nvPr/>
          </p:nvSpPr>
          <p:spPr>
            <a:xfrm>
              <a:off x="33434" y="33589"/>
              <a:ext cx="1420886" cy="613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4288" rIns="28575" bIns="14288" numCol="1" spcCol="1270" anchor="ctr" anchorCtr="0">
              <a:noAutofit/>
            </a:bodyPr>
            <a:lstStyle/>
            <a:p>
              <a:pPr defTabSz="333375">
                <a:lnSpc>
                  <a:spcPct val="90000"/>
                </a:lnSpc>
                <a:spcBef>
                  <a:spcPct val="0"/>
                </a:spcBef>
                <a:spcAft>
                  <a:spcPct val="35000"/>
                </a:spcAft>
              </a:pPr>
              <a:r>
                <a:rPr lang="en-US" sz="900" b="1" dirty="0">
                  <a:effectLst>
                    <a:outerShdw blurRad="38100" dist="38100" dir="2700000" algn="tl">
                      <a:srgbClr val="000000">
                        <a:alpha val="43137"/>
                      </a:srgbClr>
                    </a:outerShdw>
                  </a:effectLst>
                </a:rPr>
                <a:t>Pure Compounds</a:t>
              </a:r>
            </a:p>
            <a:p>
              <a:pPr defTabSz="333375">
                <a:lnSpc>
                  <a:spcPct val="90000"/>
                </a:lnSpc>
                <a:spcBef>
                  <a:spcPct val="0"/>
                </a:spcBef>
                <a:spcAft>
                  <a:spcPct val="35000"/>
                </a:spcAft>
              </a:pPr>
              <a:endParaRPr lang="en-US" sz="900" b="1" dirty="0">
                <a:effectLst>
                  <a:outerShdw blurRad="38100" dist="38100" dir="2700000" algn="tl">
                    <a:srgbClr val="000000">
                      <a:alpha val="43137"/>
                    </a:srgbClr>
                  </a:outerShdw>
                </a:effectLst>
              </a:endParaRPr>
            </a:p>
          </p:txBody>
        </p:sp>
      </p:grpSp>
      <p:sp>
        <p:nvSpPr>
          <p:cNvPr id="36" name="TextBox 35"/>
          <p:cNvSpPr txBox="1"/>
          <p:nvPr/>
        </p:nvSpPr>
        <p:spPr>
          <a:xfrm>
            <a:off x="7258773" y="855766"/>
            <a:ext cx="1939859" cy="1131079"/>
          </a:xfrm>
          <a:prstGeom prst="rect">
            <a:avLst/>
          </a:prstGeom>
          <a:noFill/>
        </p:spPr>
        <p:txBody>
          <a:bodyPr wrap="square" rtlCol="0">
            <a:spAutoFit/>
          </a:bodyPr>
          <a:lstStyle/>
          <a:p>
            <a:r>
              <a:rPr lang="en-US" sz="1350" b="1" dirty="0">
                <a:solidFill>
                  <a:srgbClr val="3D79C1"/>
                </a:solidFill>
              </a:rPr>
              <a:t>Pure compounds properties consistency check  </a:t>
            </a:r>
          </a:p>
          <a:p>
            <a:r>
              <a:rPr lang="en-US" sz="1350" b="1" dirty="0">
                <a:solidFill>
                  <a:srgbClr val="3D79C1"/>
                </a:solidFill>
              </a:rPr>
              <a:t>NBP</a:t>
            </a:r>
            <a:endParaRPr lang="ro-RO" sz="1350" b="1" dirty="0">
              <a:solidFill>
                <a:srgbClr val="3D79C1"/>
              </a:solidFill>
            </a:endParaRPr>
          </a:p>
          <a:p>
            <a:endParaRPr lang="en-US" sz="1350" b="1" dirty="0">
              <a:solidFill>
                <a:srgbClr val="3D79C1"/>
              </a:solidFill>
            </a:endParaRPr>
          </a:p>
        </p:txBody>
      </p:sp>
      <p:grpSp>
        <p:nvGrpSpPr>
          <p:cNvPr id="22" name="Group 21"/>
          <p:cNvGrpSpPr/>
          <p:nvPr/>
        </p:nvGrpSpPr>
        <p:grpSpPr>
          <a:xfrm>
            <a:off x="1720516" y="1518760"/>
            <a:ext cx="5590844" cy="2883917"/>
            <a:chOff x="1429596" y="1518760"/>
            <a:chExt cx="5881764" cy="3312109"/>
          </a:xfrm>
        </p:grpSpPr>
        <p:pic>
          <p:nvPicPr>
            <p:cNvPr id="3" name="Picture 2"/>
            <p:cNvPicPr>
              <a:picLocks noChangeAspect="1"/>
            </p:cNvPicPr>
            <p:nvPr/>
          </p:nvPicPr>
          <p:blipFill>
            <a:blip r:embed="rId3"/>
            <a:stretch>
              <a:fillRect/>
            </a:stretch>
          </p:blipFill>
          <p:spPr>
            <a:xfrm>
              <a:off x="5375673" y="1518760"/>
              <a:ext cx="1935687" cy="1620000"/>
            </a:xfrm>
            <a:prstGeom prst="rect">
              <a:avLst/>
            </a:prstGeom>
          </p:spPr>
        </p:pic>
        <p:pic>
          <p:nvPicPr>
            <p:cNvPr id="4" name="Picture 3"/>
            <p:cNvPicPr>
              <a:picLocks noChangeAspect="1"/>
            </p:cNvPicPr>
            <p:nvPr/>
          </p:nvPicPr>
          <p:blipFill>
            <a:blip r:embed="rId4"/>
            <a:stretch>
              <a:fillRect/>
            </a:stretch>
          </p:blipFill>
          <p:spPr>
            <a:xfrm>
              <a:off x="1458171" y="1546060"/>
              <a:ext cx="1935687" cy="1620000"/>
            </a:xfrm>
            <a:prstGeom prst="rect">
              <a:avLst/>
            </a:prstGeom>
          </p:spPr>
        </p:pic>
        <p:pic>
          <p:nvPicPr>
            <p:cNvPr id="7" name="Picture 6"/>
            <p:cNvPicPr>
              <a:picLocks noChangeAspect="1"/>
            </p:cNvPicPr>
            <p:nvPr/>
          </p:nvPicPr>
          <p:blipFill>
            <a:blip r:embed="rId5"/>
            <a:stretch>
              <a:fillRect/>
            </a:stretch>
          </p:blipFill>
          <p:spPr>
            <a:xfrm>
              <a:off x="3393858" y="1546060"/>
              <a:ext cx="1935687" cy="1620000"/>
            </a:xfrm>
            <a:prstGeom prst="rect">
              <a:avLst/>
            </a:prstGeom>
          </p:spPr>
        </p:pic>
        <p:pic>
          <p:nvPicPr>
            <p:cNvPr id="8" name="Picture 7"/>
            <p:cNvPicPr>
              <a:picLocks noChangeAspect="1"/>
            </p:cNvPicPr>
            <p:nvPr/>
          </p:nvPicPr>
          <p:blipFill rotWithShape="1">
            <a:blip r:embed="rId6"/>
            <a:srcRect t="7774"/>
            <a:stretch/>
          </p:blipFill>
          <p:spPr>
            <a:xfrm>
              <a:off x="1429596" y="3309504"/>
              <a:ext cx="1935687" cy="1494065"/>
            </a:xfrm>
            <a:prstGeom prst="rect">
              <a:avLst/>
            </a:prstGeom>
          </p:spPr>
        </p:pic>
        <p:pic>
          <p:nvPicPr>
            <p:cNvPr id="11" name="Picture 10"/>
            <p:cNvPicPr>
              <a:picLocks noChangeAspect="1"/>
            </p:cNvPicPr>
            <p:nvPr/>
          </p:nvPicPr>
          <p:blipFill>
            <a:blip r:embed="rId7"/>
            <a:stretch>
              <a:fillRect/>
            </a:stretch>
          </p:blipFill>
          <p:spPr>
            <a:xfrm>
              <a:off x="3393858" y="3210869"/>
              <a:ext cx="1935687" cy="1620000"/>
            </a:xfrm>
            <a:prstGeom prst="rect">
              <a:avLst/>
            </a:prstGeom>
          </p:spPr>
        </p:pic>
        <p:pic>
          <p:nvPicPr>
            <p:cNvPr id="12" name="Picture 11"/>
            <p:cNvPicPr>
              <a:picLocks noChangeAspect="1"/>
            </p:cNvPicPr>
            <p:nvPr/>
          </p:nvPicPr>
          <p:blipFill>
            <a:blip r:embed="rId8"/>
            <a:stretch>
              <a:fillRect/>
            </a:stretch>
          </p:blipFill>
          <p:spPr>
            <a:xfrm>
              <a:off x="5375673" y="3183569"/>
              <a:ext cx="1935687" cy="1620000"/>
            </a:xfrm>
            <a:prstGeom prst="rect">
              <a:avLst/>
            </a:prstGeom>
          </p:spPr>
        </p:pic>
      </p:grpSp>
      <p:sp>
        <p:nvSpPr>
          <p:cNvPr id="28" name="TextBox 27"/>
          <p:cNvSpPr txBox="1"/>
          <p:nvPr/>
        </p:nvSpPr>
        <p:spPr>
          <a:xfrm>
            <a:off x="4214337" y="2944991"/>
            <a:ext cx="700833" cy="215444"/>
          </a:xfrm>
          <a:prstGeom prst="rect">
            <a:avLst/>
          </a:prstGeom>
          <a:solidFill>
            <a:schemeClr val="bg1"/>
          </a:solidFill>
        </p:spPr>
        <p:txBody>
          <a:bodyPr wrap="none" rtlCol="0">
            <a:spAutoFit/>
          </a:bodyPr>
          <a:lstStyle/>
          <a:p>
            <a:r>
              <a:rPr lang="en-US" sz="800" b="1" dirty="0" err="1">
                <a:latin typeface="Calibri" panose="020F0502020204030204" pitchFamily="34" charset="0"/>
              </a:rPr>
              <a:t>Diglycerides</a:t>
            </a:r>
            <a:endParaRPr lang="ro-RO" sz="800" b="1" dirty="0">
              <a:latin typeface="Calibri" panose="020F0502020204030204" pitchFamily="34" charset="0"/>
            </a:endParaRPr>
          </a:p>
        </p:txBody>
      </p:sp>
      <p:sp>
        <p:nvSpPr>
          <p:cNvPr id="29" name="TextBox 28"/>
          <p:cNvSpPr txBox="1"/>
          <p:nvPr/>
        </p:nvSpPr>
        <p:spPr>
          <a:xfrm>
            <a:off x="6074795" y="2929325"/>
            <a:ext cx="864339" cy="215444"/>
          </a:xfrm>
          <a:prstGeom prst="rect">
            <a:avLst/>
          </a:prstGeom>
          <a:solidFill>
            <a:schemeClr val="bg1"/>
          </a:solidFill>
        </p:spPr>
        <p:txBody>
          <a:bodyPr wrap="none" rtlCol="0">
            <a:spAutoFit/>
          </a:bodyPr>
          <a:lstStyle/>
          <a:p>
            <a:r>
              <a:rPr lang="en-US" sz="800" b="1" dirty="0" err="1">
                <a:latin typeface="Calibri" panose="020F0502020204030204" pitchFamily="34" charset="0"/>
              </a:rPr>
              <a:t>Monoglycerides</a:t>
            </a:r>
            <a:endParaRPr lang="ro-RO" sz="800" b="1" dirty="0">
              <a:latin typeface="Calibri" panose="020F0502020204030204" pitchFamily="34" charset="0"/>
            </a:endParaRPr>
          </a:p>
        </p:txBody>
      </p:sp>
      <p:sp>
        <p:nvSpPr>
          <p:cNvPr id="30" name="TextBox 29"/>
          <p:cNvSpPr txBox="1"/>
          <p:nvPr/>
        </p:nvSpPr>
        <p:spPr>
          <a:xfrm>
            <a:off x="939876" y="4487201"/>
            <a:ext cx="5665333" cy="553998"/>
          </a:xfrm>
          <a:prstGeom prst="rect">
            <a:avLst/>
          </a:prstGeom>
          <a:noFill/>
        </p:spPr>
        <p:txBody>
          <a:bodyPr wrap="none" rtlCol="0">
            <a:spAutoFit/>
          </a:bodyPr>
          <a:lstStyle/>
          <a:p>
            <a:r>
              <a:rPr lang="en-GB" sz="1000" dirty="0"/>
              <a:t>“Thermodynamic needs for the </a:t>
            </a:r>
            <a:r>
              <a:rPr lang="en-GB" sz="1000" dirty="0" err="1"/>
              <a:t>oleochemical</a:t>
            </a:r>
            <a:r>
              <a:rPr lang="en-GB" sz="1000" dirty="0"/>
              <a:t> industries”, Bent Sarup,  </a:t>
            </a:r>
          </a:p>
          <a:p>
            <a:r>
              <a:rPr lang="en-GB" sz="1000" dirty="0"/>
              <a:t>Olivia A. Perederic, Sawitree Kalakul, John M. Woodley, Rafiqul Gani,  16</a:t>
            </a:r>
            <a:r>
              <a:rPr lang="en-GB" sz="1000" baseline="30000" dirty="0"/>
              <a:t>th</a:t>
            </a:r>
            <a:r>
              <a:rPr lang="en-GB" sz="1000" dirty="0"/>
              <a:t> </a:t>
            </a:r>
            <a:r>
              <a:rPr lang="en-GB" sz="1000" dirty="0" err="1"/>
              <a:t>AIChE</a:t>
            </a:r>
            <a:r>
              <a:rPr lang="en-GB" sz="1000" dirty="0"/>
              <a:t> Meeting (2016)</a:t>
            </a:r>
          </a:p>
          <a:p>
            <a:endParaRPr lang="en-GB" sz="1000" dirty="0"/>
          </a:p>
        </p:txBody>
      </p:sp>
      <p:sp>
        <p:nvSpPr>
          <p:cNvPr id="14" name="TextBox 13"/>
          <p:cNvSpPr txBox="1"/>
          <p:nvPr/>
        </p:nvSpPr>
        <p:spPr>
          <a:xfrm>
            <a:off x="2340923" y="2953669"/>
            <a:ext cx="724878" cy="215444"/>
          </a:xfrm>
          <a:prstGeom prst="rect">
            <a:avLst/>
          </a:prstGeom>
          <a:solidFill>
            <a:schemeClr val="bg1"/>
          </a:solidFill>
        </p:spPr>
        <p:txBody>
          <a:bodyPr wrap="none" rtlCol="0">
            <a:spAutoFit/>
          </a:bodyPr>
          <a:lstStyle/>
          <a:p>
            <a:r>
              <a:rPr lang="en-US" sz="800" b="1" dirty="0">
                <a:latin typeface="Calibri" panose="020F0502020204030204" pitchFamily="34" charset="0"/>
              </a:rPr>
              <a:t>Triglycerides</a:t>
            </a:r>
            <a:endParaRPr lang="ro-RO" sz="800" b="1" dirty="0">
              <a:latin typeface="Calibri" panose="020F0502020204030204" pitchFamily="34" charset="0"/>
            </a:endParaRPr>
          </a:p>
        </p:txBody>
      </p:sp>
    </p:spTree>
    <p:extLst>
      <p:ext uri="{BB962C8B-B14F-4D97-AF65-F5344CB8AC3E}">
        <p14:creationId xmlns:p14="http://schemas.microsoft.com/office/powerpoint/2010/main" val="118376862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32" y="162920"/>
            <a:ext cx="5516166" cy="629841"/>
          </a:xfrm>
        </p:spPr>
        <p:txBody>
          <a:bodyPr/>
          <a:lstStyle/>
          <a:p>
            <a:pPr algn="ctr"/>
            <a:r>
              <a:rPr lang="en-GB" dirty="0"/>
              <a:t>Micronutrient recovery</a:t>
            </a:r>
          </a:p>
        </p:txBody>
      </p:sp>
      <p:sp>
        <p:nvSpPr>
          <p:cNvPr id="6" name="Content Placeholder 2"/>
          <p:cNvSpPr txBox="1">
            <a:spLocks/>
          </p:cNvSpPr>
          <p:nvPr/>
        </p:nvSpPr>
        <p:spPr>
          <a:xfrm>
            <a:off x="325464" y="1099993"/>
            <a:ext cx="8411200" cy="3433261"/>
          </a:xfrm>
          <a:prstGeom prst="rect">
            <a:avLst/>
          </a:prstGeom>
        </p:spPr>
        <p:txBody>
          <a:bodyPr vert="horz" lIns="0" tIns="0" rIns="0" bIns="0" rtlCol="0">
            <a:normAutofit lnSpcReduction="10000"/>
          </a:bodyPr>
          <a:lst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Deodorizer distillates contain a number of valuable components such as tocopherols, </a:t>
            </a:r>
            <a:r>
              <a:rPr lang="en-GB" sz="2200" dirty="0" err="1"/>
              <a:t>tocotrienols</a:t>
            </a:r>
            <a:r>
              <a:rPr lang="en-GB" sz="2200" dirty="0"/>
              <a:t>, sterols and  squalene, sometimes referred to as volatile “micronutrients”</a:t>
            </a:r>
          </a:p>
          <a:p>
            <a:r>
              <a:rPr lang="en-GB" sz="2200" dirty="0"/>
              <a:t>However,  low recovery from the deodorized oil and their concentration in the deodorizer distillates limits the feasibility of further processing of these distillates in dedicated facilities for separation and purification of the micronutrients</a:t>
            </a:r>
          </a:p>
          <a:p>
            <a:r>
              <a:rPr lang="en-GB" sz="2200" dirty="0"/>
              <a:t>It is therefore of considerable interest to improve the understanding of design and operating variables that increase the feasibility of micronutrient utilisation </a:t>
            </a:r>
          </a:p>
          <a:p>
            <a:endParaRPr lang="en-GB" sz="2200" dirty="0"/>
          </a:p>
          <a:p>
            <a:pPr marL="0" indent="0">
              <a:buFont typeface="Wingdings 2" panose="05020102010507070707" pitchFamily="18" charset="2"/>
              <a:buNone/>
            </a:pPr>
            <a:endParaRPr lang="en-GB" sz="1200" dirty="0"/>
          </a:p>
        </p:txBody>
      </p:sp>
    </p:spTree>
    <p:extLst>
      <p:ext uri="{BB962C8B-B14F-4D97-AF65-F5344CB8AC3E}">
        <p14:creationId xmlns:p14="http://schemas.microsoft.com/office/powerpoint/2010/main" val="1444725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971800" y="1257301"/>
            <a:ext cx="3371850" cy="3190442"/>
          </a:xfrm>
          <a:prstGeom prst="rect">
            <a:avLst/>
          </a:prstGeom>
          <a:noFill/>
          <a:ln w="9525">
            <a:noFill/>
            <a:miter lim="800000"/>
            <a:headEnd/>
            <a:tailEnd/>
          </a:ln>
        </p:spPr>
      </p:pic>
      <p:sp>
        <p:nvSpPr>
          <p:cNvPr id="2" name="Title 1"/>
          <p:cNvSpPr>
            <a:spLocks noGrp="1"/>
          </p:cNvSpPr>
          <p:nvPr>
            <p:ph type="title"/>
          </p:nvPr>
        </p:nvSpPr>
        <p:spPr>
          <a:xfrm>
            <a:off x="2022724" y="165267"/>
            <a:ext cx="5516166" cy="927364"/>
          </a:xfrm>
        </p:spPr>
        <p:txBody>
          <a:bodyPr>
            <a:normAutofit/>
          </a:bodyPr>
          <a:lstStyle/>
          <a:p>
            <a:pPr algn="ctr"/>
            <a:r>
              <a:rPr lang="da-DK" dirty="0" err="1"/>
              <a:t>Recovering</a:t>
            </a:r>
            <a:r>
              <a:rPr lang="da-DK" dirty="0"/>
              <a:t> </a:t>
            </a:r>
            <a:r>
              <a:rPr lang="da-DK" dirty="0" err="1"/>
              <a:t>micronutrients</a:t>
            </a:r>
            <a:br>
              <a:rPr lang="da-DK" dirty="0"/>
            </a:br>
            <a:r>
              <a:rPr lang="da-DK" sz="2100" dirty="0"/>
              <a:t>”Double </a:t>
            </a:r>
            <a:r>
              <a:rPr lang="da-DK" sz="2100" dirty="0" err="1"/>
              <a:t>scrubber</a:t>
            </a:r>
            <a:r>
              <a:rPr lang="da-DK" sz="2100" dirty="0"/>
              <a:t>”</a:t>
            </a:r>
            <a:endParaRPr lang="en-GB" sz="2100" dirty="0"/>
          </a:p>
        </p:txBody>
      </p:sp>
      <p:sp>
        <p:nvSpPr>
          <p:cNvPr id="11" name="Rectangle 10"/>
          <p:cNvSpPr/>
          <p:nvPr/>
        </p:nvSpPr>
        <p:spPr bwMode="auto">
          <a:xfrm>
            <a:off x="6411036" y="2146111"/>
            <a:ext cx="628650" cy="514350"/>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defTabSz="685800" eaLnBrk="0" fontAlgn="base" hangingPunct="0">
              <a:spcBef>
                <a:spcPct val="0"/>
              </a:spcBef>
              <a:spcAft>
                <a:spcPct val="0"/>
              </a:spcAft>
            </a:pPr>
            <a:endParaRPr lang="en-GB" sz="1500">
              <a:latin typeface="Times New Roman" pitchFamily="18" charset="0"/>
            </a:endParaRPr>
          </a:p>
        </p:txBody>
      </p:sp>
    </p:spTree>
    <p:extLst>
      <p:ext uri="{BB962C8B-B14F-4D97-AF65-F5344CB8AC3E}">
        <p14:creationId xmlns:p14="http://schemas.microsoft.com/office/powerpoint/2010/main" val="31483103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993" y="244928"/>
            <a:ext cx="5781947" cy="629841"/>
          </a:xfrm>
        </p:spPr>
        <p:txBody>
          <a:bodyPr>
            <a:normAutofit/>
          </a:bodyPr>
          <a:lstStyle/>
          <a:p>
            <a:pPr algn="ctr"/>
            <a:r>
              <a:rPr lang="da-DK" dirty="0" err="1"/>
              <a:t>Process</a:t>
            </a:r>
            <a:r>
              <a:rPr lang="da-DK" dirty="0"/>
              <a:t> simulation </a:t>
            </a:r>
            <a:r>
              <a:rPr lang="da-DK" dirty="0" err="1"/>
              <a:t>example</a:t>
            </a:r>
            <a:endParaRPr lang="en-GB" dirty="0"/>
          </a:p>
        </p:txBody>
      </p:sp>
      <p:sp>
        <p:nvSpPr>
          <p:cNvPr id="4" name="TextBox 3"/>
          <p:cNvSpPr txBox="1"/>
          <p:nvPr/>
        </p:nvSpPr>
        <p:spPr>
          <a:xfrm>
            <a:off x="1791993" y="1146874"/>
            <a:ext cx="5982346" cy="3416320"/>
          </a:xfrm>
          <a:prstGeom prst="rect">
            <a:avLst/>
          </a:prstGeom>
          <a:noFill/>
        </p:spPr>
        <p:txBody>
          <a:bodyPr wrap="square" rtlCol="0">
            <a:spAutoFit/>
          </a:bodyPr>
          <a:lstStyle/>
          <a:p>
            <a:r>
              <a:rPr lang="da-DK" sz="1350" dirty="0"/>
              <a:t>Oil 		</a:t>
            </a:r>
            <a:r>
              <a:rPr lang="da-DK" sz="1350" dirty="0" err="1"/>
              <a:t>Soybean</a:t>
            </a:r>
            <a:r>
              <a:rPr lang="da-DK" sz="1350" dirty="0"/>
              <a:t> </a:t>
            </a:r>
            <a:r>
              <a:rPr lang="da-DK" sz="1350" dirty="0" err="1"/>
              <a:t>oil</a:t>
            </a:r>
            <a:r>
              <a:rPr lang="da-DK" sz="1350" dirty="0"/>
              <a:t>  </a:t>
            </a:r>
          </a:p>
          <a:p>
            <a:r>
              <a:rPr lang="da-DK" sz="1350" dirty="0"/>
              <a:t>Column:		</a:t>
            </a:r>
            <a:r>
              <a:rPr lang="da-DK" sz="1350" dirty="0" err="1"/>
              <a:t>Packed</a:t>
            </a:r>
            <a:r>
              <a:rPr lang="da-DK" sz="1350" dirty="0"/>
              <a:t> (</a:t>
            </a:r>
            <a:r>
              <a:rPr lang="da-DK" sz="1350" dirty="0" err="1"/>
              <a:t>structured</a:t>
            </a:r>
            <a:r>
              <a:rPr lang="da-DK" sz="1350" dirty="0"/>
              <a:t> </a:t>
            </a:r>
            <a:r>
              <a:rPr lang="da-DK" sz="1350" dirty="0" err="1"/>
              <a:t>packing</a:t>
            </a:r>
            <a:r>
              <a:rPr lang="da-DK" sz="1350" dirty="0"/>
              <a:t>)</a:t>
            </a:r>
          </a:p>
          <a:p>
            <a:r>
              <a:rPr lang="da-DK" sz="1350" dirty="0"/>
              <a:t>Operating </a:t>
            </a:r>
            <a:r>
              <a:rPr lang="da-DK" sz="1350" dirty="0" err="1"/>
              <a:t>conditions</a:t>
            </a:r>
            <a:r>
              <a:rPr lang="da-DK" sz="1350" dirty="0"/>
              <a:t>	260 ºC,  0.75% </a:t>
            </a:r>
            <a:r>
              <a:rPr lang="da-DK" sz="1350" dirty="0" err="1"/>
              <a:t>sparge</a:t>
            </a:r>
            <a:r>
              <a:rPr lang="da-DK" sz="1350" dirty="0"/>
              <a:t> </a:t>
            </a:r>
            <a:r>
              <a:rPr lang="da-DK" sz="1350" dirty="0" err="1"/>
              <a:t>steam</a:t>
            </a:r>
            <a:r>
              <a:rPr lang="da-DK" sz="1350" dirty="0"/>
              <a:t>, 2.5 mbar </a:t>
            </a:r>
            <a:r>
              <a:rPr lang="da-DK" sz="1350" dirty="0" err="1"/>
              <a:t>vacuum</a:t>
            </a:r>
            <a:r>
              <a:rPr lang="da-DK" sz="1350" dirty="0"/>
              <a:t> </a:t>
            </a:r>
          </a:p>
          <a:p>
            <a:r>
              <a:rPr lang="da-DK" sz="1350" dirty="0"/>
              <a:t>Oil </a:t>
            </a:r>
            <a:r>
              <a:rPr lang="da-DK" sz="1350" dirty="0" err="1"/>
              <a:t>composition</a:t>
            </a:r>
            <a:endParaRPr lang="da-DK" sz="1350" dirty="0"/>
          </a:p>
          <a:p>
            <a:endParaRPr lang="da-DK" sz="1350" dirty="0"/>
          </a:p>
          <a:p>
            <a:endParaRPr lang="da-DK" sz="1350" dirty="0"/>
          </a:p>
          <a:p>
            <a:endParaRPr lang="da-DK" sz="1350" dirty="0"/>
          </a:p>
          <a:p>
            <a:endParaRPr lang="da-DK" sz="1350" dirty="0"/>
          </a:p>
          <a:p>
            <a:endParaRPr lang="da-DK" sz="1350" dirty="0"/>
          </a:p>
          <a:p>
            <a:endParaRPr lang="da-DK" sz="1350" dirty="0"/>
          </a:p>
          <a:p>
            <a:endParaRPr lang="da-DK" sz="1350" dirty="0"/>
          </a:p>
          <a:p>
            <a:endParaRPr lang="da-DK" sz="1350" dirty="0"/>
          </a:p>
          <a:p>
            <a:endParaRPr lang="da-DK" sz="1350" dirty="0"/>
          </a:p>
          <a:p>
            <a:endParaRPr lang="da-DK" sz="1350" dirty="0"/>
          </a:p>
          <a:p>
            <a:r>
              <a:rPr lang="da-DK" sz="1350" dirty="0"/>
              <a:t>Simulation model	PRO/II with in-house </a:t>
            </a:r>
            <a:r>
              <a:rPr lang="da-DK" sz="1350" dirty="0" err="1"/>
              <a:t>lipid</a:t>
            </a:r>
            <a:r>
              <a:rPr lang="da-DK" sz="1350" dirty="0"/>
              <a:t> </a:t>
            </a:r>
            <a:r>
              <a:rPr lang="da-DK" sz="1350" dirty="0" err="1"/>
              <a:t>property</a:t>
            </a:r>
            <a:r>
              <a:rPr lang="da-DK" sz="1350" dirty="0"/>
              <a:t> data base</a:t>
            </a:r>
          </a:p>
          <a:p>
            <a:endParaRPr lang="da-DK" sz="1350" dirty="0"/>
          </a:p>
        </p:txBody>
      </p:sp>
      <p:pic>
        <p:nvPicPr>
          <p:cNvPr id="2051" name="Picture 3"/>
          <p:cNvPicPr>
            <a:picLocks noChangeAspect="1" noChangeArrowheads="1"/>
          </p:cNvPicPr>
          <p:nvPr/>
        </p:nvPicPr>
        <p:blipFill>
          <a:blip r:embed="rId2" cstate="print"/>
          <a:srcRect/>
          <a:stretch>
            <a:fillRect/>
          </a:stretch>
        </p:blipFill>
        <p:spPr bwMode="auto">
          <a:xfrm>
            <a:off x="3725891" y="2052028"/>
            <a:ext cx="2114550" cy="1714500"/>
          </a:xfrm>
          <a:prstGeom prst="rect">
            <a:avLst/>
          </a:prstGeom>
          <a:noFill/>
          <a:ln w="9525">
            <a:noFill/>
            <a:miter lim="800000"/>
            <a:headEnd/>
            <a:tailEnd/>
          </a:ln>
        </p:spPr>
      </p:pic>
    </p:spTree>
    <p:extLst>
      <p:ext uri="{BB962C8B-B14F-4D97-AF65-F5344CB8AC3E}">
        <p14:creationId xmlns:p14="http://schemas.microsoft.com/office/powerpoint/2010/main" val="497987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p:txBody>
          <a:bodyPr/>
          <a:lstStyle/>
          <a:p>
            <a:r>
              <a:rPr lang="en-GB" dirty="0"/>
              <a:t>Edible Oil Industry</a:t>
            </a:r>
          </a:p>
        </p:txBody>
      </p:sp>
      <p:sp>
        <p:nvSpPr>
          <p:cNvPr id="9" name="Underrubrik 8"/>
          <p:cNvSpPr>
            <a:spLocks noGrp="1"/>
          </p:cNvSpPr>
          <p:nvPr>
            <p:ph type="subTitle" idx="1"/>
          </p:nvPr>
        </p:nvSpPr>
        <p:spPr>
          <a:xfrm>
            <a:off x="758138" y="2933460"/>
            <a:ext cx="5040000" cy="669600"/>
          </a:xfrm>
        </p:spPr>
        <p:txBody>
          <a:bodyPr>
            <a:normAutofit fontScale="85000" lnSpcReduction="20000"/>
          </a:bodyPr>
          <a:lstStyle/>
          <a:p>
            <a:r>
              <a:rPr lang="en-GB" sz="3200" dirty="0">
                <a:solidFill>
                  <a:srgbClr val="1E1C77"/>
                </a:solidFill>
              </a:rPr>
              <a:t>Technology Challenges and Solutions</a:t>
            </a:r>
          </a:p>
        </p:txBody>
      </p:sp>
      <p:sp>
        <p:nvSpPr>
          <p:cNvPr id="10" name="Platshållare för text 9"/>
          <p:cNvSpPr>
            <a:spLocks noGrp="1"/>
          </p:cNvSpPr>
          <p:nvPr>
            <p:ph type="body" sz="quarter" idx="13"/>
          </p:nvPr>
        </p:nvSpPr>
        <p:spPr>
          <a:xfrm>
            <a:off x="6417076" y="4099760"/>
            <a:ext cx="2477318" cy="818100"/>
          </a:xfrm>
        </p:spPr>
        <p:txBody>
          <a:bodyPr/>
          <a:lstStyle/>
          <a:p>
            <a:r>
              <a:rPr lang="da-DK" sz="1600" dirty="0"/>
              <a:t>Bent Sarup</a:t>
            </a:r>
            <a:endParaRPr lang="en-GB" sz="1600" dirty="0"/>
          </a:p>
        </p:txBody>
      </p:sp>
      <p:sp>
        <p:nvSpPr>
          <p:cNvPr id="11" name="Platshållare för text 10"/>
          <p:cNvSpPr>
            <a:spLocks noGrp="1"/>
          </p:cNvSpPr>
          <p:nvPr>
            <p:ph type="body" sz="quarter" idx="14"/>
          </p:nvPr>
        </p:nvSpPr>
        <p:spPr>
          <a:xfrm>
            <a:off x="758138" y="4102724"/>
            <a:ext cx="2625967" cy="815136"/>
          </a:xfrm>
        </p:spPr>
        <p:txBody>
          <a:bodyPr/>
          <a:lstStyle/>
          <a:p>
            <a:pPr>
              <a:spcBef>
                <a:spcPts val="0"/>
              </a:spcBef>
            </a:pPr>
            <a:r>
              <a:rPr lang="da-DK" sz="1600" dirty="0"/>
              <a:t>2007 ICFMCE</a:t>
            </a:r>
          </a:p>
          <a:p>
            <a:pPr>
              <a:spcBef>
                <a:spcPts val="0"/>
              </a:spcBef>
            </a:pPr>
            <a:r>
              <a:rPr lang="da-DK" sz="1600" dirty="0"/>
              <a:t>Dubai</a:t>
            </a:r>
          </a:p>
          <a:p>
            <a:pPr>
              <a:spcBef>
                <a:spcPts val="0"/>
              </a:spcBef>
            </a:pPr>
            <a:r>
              <a:rPr lang="da-DK" sz="1600" dirty="0"/>
              <a:t>November 25,  2017</a:t>
            </a:r>
            <a:endParaRPr lang="en-GB" sz="16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42" y="198035"/>
            <a:ext cx="6610939" cy="629841"/>
          </a:xfrm>
        </p:spPr>
        <p:txBody>
          <a:bodyPr>
            <a:normAutofit/>
          </a:bodyPr>
          <a:lstStyle/>
          <a:p>
            <a:pPr algn="ctr"/>
            <a:r>
              <a:rPr lang="da-DK" dirty="0" err="1"/>
              <a:t>Tocopherols</a:t>
            </a:r>
            <a:r>
              <a:rPr lang="da-DK" dirty="0"/>
              <a:t> in the hot </a:t>
            </a:r>
            <a:r>
              <a:rPr lang="da-DK" dirty="0" err="1"/>
              <a:t>destillate</a:t>
            </a:r>
            <a:endParaRPr lang="en-GB" sz="2100" dirty="0"/>
          </a:p>
        </p:txBody>
      </p:sp>
      <p:sp>
        <p:nvSpPr>
          <p:cNvPr id="11" name="Rectangle 10"/>
          <p:cNvSpPr/>
          <p:nvPr/>
        </p:nvSpPr>
        <p:spPr bwMode="auto">
          <a:xfrm>
            <a:off x="6411036" y="2146111"/>
            <a:ext cx="628650" cy="514350"/>
          </a:xfrm>
          <a:prstGeom prst="rect">
            <a:avLst/>
          </a:prstGeom>
          <a:solidFill>
            <a:schemeClr val="bg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defTabSz="685800" eaLnBrk="0" fontAlgn="base" hangingPunct="0">
              <a:spcBef>
                <a:spcPct val="0"/>
              </a:spcBef>
              <a:spcAft>
                <a:spcPct val="0"/>
              </a:spcAft>
            </a:pPr>
            <a:endParaRPr lang="en-GB" sz="1500">
              <a:latin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1802841" y="999307"/>
            <a:ext cx="5799740" cy="3778861"/>
          </a:xfrm>
          <a:prstGeom prst="rect">
            <a:avLst/>
          </a:prstGeom>
          <a:noFill/>
          <a:ln w="9525">
            <a:noFill/>
            <a:miter lim="800000"/>
            <a:headEnd/>
            <a:tailEnd/>
          </a:ln>
        </p:spPr>
      </p:pic>
    </p:spTree>
    <p:extLst>
      <p:ext uri="{BB962C8B-B14F-4D97-AF65-F5344CB8AC3E}">
        <p14:creationId xmlns:p14="http://schemas.microsoft.com/office/powerpoint/2010/main" val="10147108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Footer Placeholder 2"/>
          <p:cNvSpPr txBox="1">
            <a:spLocks noGrp="1"/>
          </p:cNvSpPr>
          <p:nvPr/>
        </p:nvSpPr>
        <p:spPr bwMode="auto">
          <a:xfrm>
            <a:off x="1825229" y="4686300"/>
            <a:ext cx="2171700" cy="171450"/>
          </a:xfrm>
          <a:prstGeom prst="rect">
            <a:avLst/>
          </a:prstGeom>
          <a:noFill/>
          <a:ln w="9525">
            <a:noFill/>
            <a:miter lim="800000"/>
            <a:headEnd/>
            <a:tailEnd/>
          </a:ln>
        </p:spPr>
        <p:txBody>
          <a:bodyPr lIns="0" tIns="0" rIns="0" bIns="0"/>
          <a:lstStyle/>
          <a:p>
            <a:pPr eaLnBrk="0" hangingPunct="0"/>
            <a:r>
              <a:rPr lang="en-GB" sz="750" dirty="0">
                <a:solidFill>
                  <a:schemeClr val="bg1"/>
                </a:solidFill>
              </a:rPr>
              <a:t>© Alfa Laval</a:t>
            </a:r>
          </a:p>
        </p:txBody>
      </p:sp>
      <p:sp>
        <p:nvSpPr>
          <p:cNvPr id="325636" name="Slide Number Placeholder 3"/>
          <p:cNvSpPr txBox="1">
            <a:spLocks noGrp="1"/>
          </p:cNvSpPr>
          <p:nvPr/>
        </p:nvSpPr>
        <p:spPr bwMode="auto">
          <a:xfrm>
            <a:off x="4572001" y="4686300"/>
            <a:ext cx="859631" cy="160735"/>
          </a:xfrm>
          <a:prstGeom prst="rect">
            <a:avLst/>
          </a:prstGeom>
          <a:noFill/>
          <a:ln w="9525">
            <a:noFill/>
            <a:miter lim="800000"/>
            <a:headEnd/>
            <a:tailEnd/>
          </a:ln>
        </p:spPr>
        <p:txBody>
          <a:bodyPr lIns="0" tIns="0" rIns="0" bIns="0"/>
          <a:lstStyle/>
          <a:p>
            <a:pPr algn="ctr" eaLnBrk="0" hangingPunct="0"/>
            <a:r>
              <a:rPr lang="en-GB" sz="750">
                <a:solidFill>
                  <a:schemeClr val="bg1"/>
                </a:solidFill>
              </a:rPr>
              <a:t>Slide </a:t>
            </a:r>
            <a:fld id="{4323C931-85F8-4BBA-BDAD-8032C33DB7C1}" type="slidenum">
              <a:rPr lang="en-GB" sz="750">
                <a:solidFill>
                  <a:schemeClr val="bg1"/>
                </a:solidFill>
              </a:rPr>
              <a:pPr algn="ctr" eaLnBrk="0" hangingPunct="0"/>
              <a:t>21</a:t>
            </a:fld>
            <a:endParaRPr lang="en-GB" sz="750">
              <a:solidFill>
                <a:schemeClr val="bg1"/>
              </a:solidFill>
            </a:endParaRPr>
          </a:p>
        </p:txBody>
      </p:sp>
      <p:sp>
        <p:nvSpPr>
          <p:cNvPr id="2390022" name="Rectangle 6"/>
          <p:cNvSpPr>
            <a:spLocks noGrp="1" noChangeArrowheads="1"/>
          </p:cNvSpPr>
          <p:nvPr>
            <p:ph type="title" idx="4294967295"/>
          </p:nvPr>
        </p:nvSpPr>
        <p:spPr>
          <a:xfrm>
            <a:off x="2597369" y="225972"/>
            <a:ext cx="4067504" cy="629841"/>
          </a:xfrm>
        </p:spPr>
        <p:txBody>
          <a:bodyPr>
            <a:normAutofit fontScale="90000"/>
          </a:bodyPr>
          <a:lstStyle/>
          <a:p>
            <a:pPr algn="ctr"/>
            <a:r>
              <a:rPr lang="en-GB" dirty="0"/>
              <a:t>”Double Scrubber” </a:t>
            </a:r>
            <a:br>
              <a:rPr lang="en-GB" dirty="0"/>
            </a:br>
            <a:r>
              <a:rPr lang="en-GB" dirty="0"/>
              <a:t>Main Characteristics</a:t>
            </a:r>
            <a:br>
              <a:rPr lang="en-GB" dirty="0"/>
            </a:br>
            <a:br>
              <a:rPr lang="en-GB" sz="1500" dirty="0"/>
            </a:br>
            <a:endParaRPr lang="en-GB" sz="1500" dirty="0"/>
          </a:p>
        </p:txBody>
      </p:sp>
      <p:sp>
        <p:nvSpPr>
          <p:cNvPr id="325644" name="Text Box 10"/>
          <p:cNvSpPr txBox="1">
            <a:spLocks noChangeArrowheads="1"/>
          </p:cNvSpPr>
          <p:nvPr/>
        </p:nvSpPr>
        <p:spPr bwMode="auto">
          <a:xfrm>
            <a:off x="7655033" y="4805363"/>
            <a:ext cx="184731" cy="369332"/>
          </a:xfrm>
          <a:prstGeom prst="rect">
            <a:avLst/>
          </a:prstGeom>
          <a:noFill/>
          <a:ln w="19050" algn="ctr">
            <a:noFill/>
            <a:miter lim="800000"/>
            <a:headEnd/>
            <a:tailEnd/>
          </a:ln>
        </p:spPr>
        <p:txBody>
          <a:bodyPr wrap="none">
            <a:spAutoFit/>
          </a:bodyPr>
          <a:lstStyle/>
          <a:p>
            <a:pPr algn="ctr" eaLnBrk="0" hangingPunct="0"/>
            <a:endParaRPr lang="sv-SE" i="1">
              <a:solidFill>
                <a:srgbClr val="3BF768"/>
              </a:solidFill>
            </a:endParaRPr>
          </a:p>
        </p:txBody>
      </p:sp>
      <p:sp>
        <p:nvSpPr>
          <p:cNvPr id="8" name="Content Placeholder 2"/>
          <p:cNvSpPr txBox="1">
            <a:spLocks/>
          </p:cNvSpPr>
          <p:nvPr/>
        </p:nvSpPr>
        <p:spPr>
          <a:xfrm>
            <a:off x="1076115" y="1709292"/>
            <a:ext cx="7395848" cy="3096071"/>
          </a:xfrm>
          <a:prstGeom prst="rect">
            <a:avLst/>
          </a:prstGeom>
        </p:spPr>
        <p:txBody>
          <a:bodyPr vert="horz" lIns="0" tIns="0" rIns="0" bIns="0" rtlCol="0">
            <a:normAutofit/>
          </a:bodyPr>
          <a:lst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Optimum operation requires compromising of tocopherol yield and concentration</a:t>
            </a:r>
          </a:p>
          <a:p>
            <a:r>
              <a:rPr lang="en-GB" sz="2200" dirty="0"/>
              <a:t>Relatively narrow range of optimum hot scrubber temperatures</a:t>
            </a:r>
          </a:p>
          <a:p>
            <a:r>
              <a:rPr lang="en-GB" sz="2200" dirty="0"/>
              <a:t>Only stripping and condensation,   no rectification functionality</a:t>
            </a:r>
            <a:endParaRPr lang="sv-SE" sz="1200" dirty="0"/>
          </a:p>
          <a:p>
            <a:pPr marL="0" indent="0">
              <a:buFont typeface="Wingdings 2" panose="05020102010507070707" pitchFamily="18" charset="2"/>
              <a:buNone/>
            </a:pPr>
            <a:endParaRPr lang="sv-SE" sz="1200" dirty="0"/>
          </a:p>
        </p:txBody>
      </p:sp>
    </p:spTree>
    <p:extLst>
      <p:ext uri="{BB962C8B-B14F-4D97-AF65-F5344CB8AC3E}">
        <p14:creationId xmlns:p14="http://schemas.microsoft.com/office/powerpoint/2010/main" val="314777457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494129" y="216449"/>
            <a:ext cx="4565176" cy="629841"/>
          </a:xfrm>
        </p:spPr>
        <p:txBody>
          <a:bodyPr/>
          <a:lstStyle/>
          <a:p>
            <a:r>
              <a:rPr lang="da-DK" dirty="0"/>
              <a:t>Alfa Laval </a:t>
            </a:r>
            <a:r>
              <a:rPr lang="da-DK" dirty="0" err="1"/>
              <a:t>TocoBoost</a:t>
            </a:r>
            <a:r>
              <a:rPr lang="da-DK" baseline="30000" dirty="0"/>
              <a:t>®</a:t>
            </a:r>
            <a:endParaRPr lang="da-DK" dirty="0"/>
          </a:p>
        </p:txBody>
      </p:sp>
      <p:pic>
        <p:nvPicPr>
          <p:cNvPr id="16387" name="Picture 3"/>
          <p:cNvPicPr>
            <a:picLocks noChangeAspect="1" noChangeArrowheads="1"/>
          </p:cNvPicPr>
          <p:nvPr/>
        </p:nvPicPr>
        <p:blipFill>
          <a:blip r:embed="rId2" cstate="print"/>
          <a:srcRect/>
          <a:stretch>
            <a:fillRect/>
          </a:stretch>
        </p:blipFill>
        <p:spPr bwMode="auto">
          <a:xfrm>
            <a:off x="2250281" y="912589"/>
            <a:ext cx="4643438" cy="3278981"/>
          </a:xfrm>
          <a:prstGeom prst="rect">
            <a:avLst/>
          </a:prstGeom>
          <a:noFill/>
          <a:ln w="9525">
            <a:noFill/>
            <a:miter lim="800000"/>
            <a:headEnd/>
            <a:tailEnd/>
          </a:ln>
        </p:spPr>
      </p:pic>
      <p:sp>
        <p:nvSpPr>
          <p:cNvPr id="6" name="Footer Placeholder 4"/>
          <p:cNvSpPr txBox="1">
            <a:spLocks/>
          </p:cNvSpPr>
          <p:nvPr/>
        </p:nvSpPr>
        <p:spPr bwMode="auto">
          <a:xfrm>
            <a:off x="1109812" y="4719638"/>
            <a:ext cx="2654243"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eaLnBrk="0" fontAlgn="base" hangingPunct="0">
              <a:spcBef>
                <a:spcPct val="0"/>
              </a:spcBef>
              <a:spcAft>
                <a:spcPct val="0"/>
              </a:spcAft>
              <a:defRPr sz="10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pPr>
              <a:defRPr/>
            </a:pPr>
            <a:r>
              <a:rPr lang="en-GB" sz="750" dirty="0"/>
              <a:t>   Patents granted and pending (e.g. EP 2597142) </a:t>
            </a:r>
          </a:p>
        </p:txBody>
      </p:sp>
    </p:spTree>
    <p:extLst>
      <p:ext uri="{BB962C8B-B14F-4D97-AF65-F5344CB8AC3E}">
        <p14:creationId xmlns:p14="http://schemas.microsoft.com/office/powerpoint/2010/main" val="246324492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Footer Placeholder 2"/>
          <p:cNvSpPr txBox="1">
            <a:spLocks noGrp="1"/>
          </p:cNvSpPr>
          <p:nvPr/>
        </p:nvSpPr>
        <p:spPr bwMode="auto">
          <a:xfrm>
            <a:off x="1825229" y="4686300"/>
            <a:ext cx="2171700" cy="171450"/>
          </a:xfrm>
          <a:prstGeom prst="rect">
            <a:avLst/>
          </a:prstGeom>
          <a:noFill/>
          <a:ln w="9525">
            <a:noFill/>
            <a:miter lim="800000"/>
            <a:headEnd/>
            <a:tailEnd/>
          </a:ln>
        </p:spPr>
        <p:txBody>
          <a:bodyPr lIns="0" tIns="0" rIns="0" bIns="0"/>
          <a:lstStyle/>
          <a:p>
            <a:pPr eaLnBrk="0" hangingPunct="0"/>
            <a:r>
              <a:rPr lang="en-GB" sz="750" dirty="0">
                <a:solidFill>
                  <a:schemeClr val="bg1"/>
                </a:solidFill>
              </a:rPr>
              <a:t>© Alfa Laval</a:t>
            </a:r>
          </a:p>
        </p:txBody>
      </p:sp>
      <p:sp>
        <p:nvSpPr>
          <p:cNvPr id="325636" name="Slide Number Placeholder 3"/>
          <p:cNvSpPr txBox="1">
            <a:spLocks noGrp="1"/>
          </p:cNvSpPr>
          <p:nvPr/>
        </p:nvSpPr>
        <p:spPr bwMode="auto">
          <a:xfrm>
            <a:off x="4572001" y="4686300"/>
            <a:ext cx="859631" cy="160735"/>
          </a:xfrm>
          <a:prstGeom prst="rect">
            <a:avLst/>
          </a:prstGeom>
          <a:noFill/>
          <a:ln w="9525">
            <a:noFill/>
            <a:miter lim="800000"/>
            <a:headEnd/>
            <a:tailEnd/>
          </a:ln>
        </p:spPr>
        <p:txBody>
          <a:bodyPr lIns="0" tIns="0" rIns="0" bIns="0"/>
          <a:lstStyle/>
          <a:p>
            <a:pPr algn="ctr" eaLnBrk="0" hangingPunct="0"/>
            <a:r>
              <a:rPr lang="en-GB" sz="750">
                <a:solidFill>
                  <a:schemeClr val="bg1"/>
                </a:solidFill>
              </a:rPr>
              <a:t>Slide </a:t>
            </a:r>
            <a:fld id="{4323C931-85F8-4BBA-BDAD-8032C33DB7C1}" type="slidenum">
              <a:rPr lang="en-GB" sz="750">
                <a:solidFill>
                  <a:schemeClr val="bg1"/>
                </a:solidFill>
              </a:rPr>
              <a:pPr algn="ctr" eaLnBrk="0" hangingPunct="0"/>
              <a:t>23</a:t>
            </a:fld>
            <a:endParaRPr lang="en-GB" sz="750">
              <a:solidFill>
                <a:schemeClr val="bg1"/>
              </a:solidFill>
            </a:endParaRPr>
          </a:p>
        </p:txBody>
      </p:sp>
      <p:sp>
        <p:nvSpPr>
          <p:cNvPr id="2390022" name="Rectangle 6"/>
          <p:cNvSpPr>
            <a:spLocks noGrp="1" noChangeArrowheads="1"/>
          </p:cNvSpPr>
          <p:nvPr>
            <p:ph type="title" idx="4294967295"/>
          </p:nvPr>
        </p:nvSpPr>
        <p:spPr>
          <a:xfrm>
            <a:off x="1885951" y="357437"/>
            <a:ext cx="5477807" cy="381000"/>
          </a:xfrm>
        </p:spPr>
        <p:txBody>
          <a:bodyPr>
            <a:normAutofit fontScale="90000"/>
          </a:bodyPr>
          <a:lstStyle/>
          <a:p>
            <a:r>
              <a:rPr lang="da-DK" dirty="0" err="1"/>
              <a:t>Loss</a:t>
            </a:r>
            <a:r>
              <a:rPr lang="da-DK" dirty="0"/>
              <a:t> of </a:t>
            </a:r>
            <a:r>
              <a:rPr lang="da-DK" dirty="0" err="1"/>
              <a:t>Toco’s</a:t>
            </a:r>
            <a:r>
              <a:rPr lang="da-DK" dirty="0"/>
              <a:t> in FFA </a:t>
            </a:r>
            <a:r>
              <a:rPr lang="da-DK" dirty="0" err="1"/>
              <a:t>Product</a:t>
            </a:r>
            <a:br>
              <a:rPr lang="da-DK" dirty="0"/>
            </a:br>
            <a:br>
              <a:rPr lang="da-DK" dirty="0"/>
            </a:br>
            <a:endParaRPr lang="en-GB" dirty="0"/>
          </a:p>
        </p:txBody>
      </p:sp>
      <p:sp>
        <p:nvSpPr>
          <p:cNvPr id="325644" name="Text Box 10"/>
          <p:cNvSpPr txBox="1">
            <a:spLocks noChangeArrowheads="1"/>
          </p:cNvSpPr>
          <p:nvPr/>
        </p:nvSpPr>
        <p:spPr bwMode="auto">
          <a:xfrm>
            <a:off x="7655033" y="4805363"/>
            <a:ext cx="184731" cy="369332"/>
          </a:xfrm>
          <a:prstGeom prst="rect">
            <a:avLst/>
          </a:prstGeom>
          <a:noFill/>
          <a:ln w="19050" algn="ctr">
            <a:noFill/>
            <a:miter lim="800000"/>
            <a:headEnd/>
            <a:tailEnd/>
          </a:ln>
        </p:spPr>
        <p:txBody>
          <a:bodyPr wrap="none">
            <a:spAutoFit/>
          </a:bodyPr>
          <a:lstStyle/>
          <a:p>
            <a:pPr algn="ctr" eaLnBrk="0" hangingPunct="0"/>
            <a:endParaRPr lang="sv-SE" i="1">
              <a:solidFill>
                <a:srgbClr val="3BF768"/>
              </a:solidFill>
            </a:endParaRPr>
          </a:p>
        </p:txBody>
      </p:sp>
      <p:pic>
        <p:nvPicPr>
          <p:cNvPr id="10243" name="Picture 3"/>
          <p:cNvPicPr>
            <a:picLocks noChangeAspect="1" noChangeArrowheads="1"/>
          </p:cNvPicPr>
          <p:nvPr/>
        </p:nvPicPr>
        <p:blipFill>
          <a:blip r:embed="rId3" cstate="print"/>
          <a:srcRect/>
          <a:stretch>
            <a:fillRect/>
          </a:stretch>
        </p:blipFill>
        <p:spPr bwMode="auto">
          <a:xfrm>
            <a:off x="1768490" y="1074762"/>
            <a:ext cx="5823868" cy="2886502"/>
          </a:xfrm>
          <a:prstGeom prst="rect">
            <a:avLst/>
          </a:prstGeom>
          <a:noFill/>
          <a:ln w="9525">
            <a:noFill/>
            <a:miter lim="800000"/>
            <a:headEnd/>
            <a:tailEnd/>
          </a:ln>
        </p:spPr>
      </p:pic>
      <p:sp>
        <p:nvSpPr>
          <p:cNvPr id="8" name="Footer Placeholder 4"/>
          <p:cNvSpPr txBox="1">
            <a:spLocks/>
          </p:cNvSpPr>
          <p:nvPr/>
        </p:nvSpPr>
        <p:spPr bwMode="auto">
          <a:xfrm>
            <a:off x="1021478" y="4687855"/>
            <a:ext cx="2654243"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eaLnBrk="0" fontAlgn="base" hangingPunct="0">
              <a:spcBef>
                <a:spcPct val="0"/>
              </a:spcBef>
              <a:spcAft>
                <a:spcPct val="0"/>
              </a:spcAft>
              <a:defRPr sz="10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pPr>
              <a:defRPr/>
            </a:pPr>
            <a:r>
              <a:rPr lang="en-GB" sz="750" dirty="0"/>
              <a:t>   Patents granted and pending (e.g. EP 2597142) </a:t>
            </a:r>
          </a:p>
        </p:txBody>
      </p:sp>
      <p:sp>
        <p:nvSpPr>
          <p:cNvPr id="3" name="TextBox 2"/>
          <p:cNvSpPr txBox="1"/>
          <p:nvPr/>
        </p:nvSpPr>
        <p:spPr>
          <a:xfrm>
            <a:off x="4800601" y="2686050"/>
            <a:ext cx="1077603" cy="300082"/>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r>
              <a:rPr lang="da-DK" sz="1350" dirty="0" err="1"/>
              <a:t>TocoBoost</a:t>
            </a:r>
            <a:r>
              <a:rPr lang="da-DK" sz="1350" baseline="30000" dirty="0"/>
              <a:t>®</a:t>
            </a:r>
            <a:endParaRPr lang="en-GB" sz="1350" dirty="0"/>
          </a:p>
        </p:txBody>
      </p:sp>
      <p:sp>
        <p:nvSpPr>
          <p:cNvPr id="10" name="TextBox 9"/>
          <p:cNvSpPr txBox="1"/>
          <p:nvPr/>
        </p:nvSpPr>
        <p:spPr>
          <a:xfrm>
            <a:off x="2800351" y="1657351"/>
            <a:ext cx="914399" cy="507831"/>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da-DK" sz="1350" dirty="0"/>
              <a:t>Double </a:t>
            </a:r>
            <a:r>
              <a:rPr lang="da-DK" sz="1350" dirty="0" err="1"/>
              <a:t>scrubber</a:t>
            </a:r>
            <a:endParaRPr lang="en-GB" sz="1350" dirty="0"/>
          </a:p>
        </p:txBody>
      </p:sp>
    </p:spTree>
    <p:extLst>
      <p:ext uri="{BB962C8B-B14F-4D97-AF65-F5344CB8AC3E}">
        <p14:creationId xmlns:p14="http://schemas.microsoft.com/office/powerpoint/2010/main" val="235456299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16833" y="533347"/>
            <a:ext cx="7831211" cy="745245"/>
          </a:xfrm>
        </p:spPr>
        <p:txBody>
          <a:bodyPr/>
          <a:lstStyle/>
          <a:p>
            <a:r>
              <a:rPr lang="sv-SE" noProof="1"/>
              <a:t>Example 2.  Supplier collaboration</a:t>
            </a:r>
            <a:endParaRPr lang="sv-SE" sz="3300" noProof="1"/>
          </a:p>
        </p:txBody>
      </p:sp>
      <p:sp>
        <p:nvSpPr>
          <p:cNvPr id="38915" name="Rectangle 3"/>
          <p:cNvSpPr>
            <a:spLocks noGrp="1" noChangeArrowheads="1"/>
          </p:cNvSpPr>
          <p:nvPr>
            <p:ph idx="1"/>
          </p:nvPr>
        </p:nvSpPr>
        <p:spPr>
          <a:xfrm>
            <a:off x="2390647" y="2071284"/>
            <a:ext cx="4083902" cy="1291849"/>
          </a:xfrm>
        </p:spPr>
        <p:txBody>
          <a:bodyPr>
            <a:noAutofit/>
          </a:bodyPr>
          <a:lstStyle/>
          <a:p>
            <a:pPr marL="0" indent="0" algn="ctr">
              <a:buNone/>
            </a:pPr>
            <a:r>
              <a:rPr lang="sv-SE" sz="3200" dirty="0" err="1"/>
              <a:t>Enzymatic</a:t>
            </a:r>
            <a:r>
              <a:rPr lang="sv-SE" sz="3200" dirty="0"/>
              <a:t> </a:t>
            </a:r>
            <a:r>
              <a:rPr lang="sv-SE" sz="3200" dirty="0" err="1"/>
              <a:t>degumming</a:t>
            </a:r>
            <a:endParaRPr lang="sv-SE" sz="3200" noProof="1"/>
          </a:p>
        </p:txBody>
      </p:sp>
    </p:spTree>
    <p:extLst>
      <p:ext uri="{BB962C8B-B14F-4D97-AF65-F5344CB8AC3E}">
        <p14:creationId xmlns:p14="http://schemas.microsoft.com/office/powerpoint/2010/main" val="369522124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lstStyle/>
          <a:p>
            <a:r>
              <a:rPr lang="sv-SE" dirty="0" err="1"/>
              <a:t>Gum</a:t>
            </a:r>
            <a:r>
              <a:rPr lang="sv-SE" dirty="0"/>
              <a:t> </a:t>
            </a:r>
            <a:r>
              <a:rPr lang="sv-SE" dirty="0" err="1"/>
              <a:t>content</a:t>
            </a:r>
            <a:r>
              <a:rPr lang="sv-SE" dirty="0"/>
              <a:t> in </a:t>
            </a:r>
            <a:r>
              <a:rPr lang="sv-SE" dirty="0" err="1"/>
              <a:t>crude</a:t>
            </a:r>
            <a:r>
              <a:rPr lang="sv-SE" dirty="0"/>
              <a:t> </a:t>
            </a:r>
            <a:r>
              <a:rPr lang="sv-SE" dirty="0" err="1"/>
              <a:t>oils</a:t>
            </a:r>
            <a:endParaRPr lang="en-GB" dirty="0"/>
          </a:p>
        </p:txBody>
      </p:sp>
      <p:pic>
        <p:nvPicPr>
          <p:cNvPr id="5" name="Picture 4"/>
          <p:cNvPicPr>
            <a:picLocks noChangeAspect="1"/>
          </p:cNvPicPr>
          <p:nvPr/>
        </p:nvPicPr>
        <p:blipFill>
          <a:blip r:embed="rId3"/>
          <a:stretch>
            <a:fillRect/>
          </a:stretch>
        </p:blipFill>
        <p:spPr>
          <a:xfrm>
            <a:off x="1218865" y="1177105"/>
            <a:ext cx="6706270" cy="3121778"/>
          </a:xfrm>
          <a:prstGeom prst="rect">
            <a:avLst/>
          </a:prstGeom>
        </p:spPr>
      </p:pic>
    </p:spTree>
    <p:extLst>
      <p:ext uri="{BB962C8B-B14F-4D97-AF65-F5344CB8AC3E}">
        <p14:creationId xmlns:p14="http://schemas.microsoft.com/office/powerpoint/2010/main" val="270969869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lstStyle/>
          <a:p>
            <a:r>
              <a:rPr lang="sv-SE" dirty="0" err="1"/>
              <a:t>Hydration</a:t>
            </a:r>
            <a:r>
              <a:rPr lang="sv-SE" dirty="0"/>
              <a:t> rates </a:t>
            </a:r>
            <a:r>
              <a:rPr lang="sv-SE" dirty="0" err="1"/>
              <a:t>of</a:t>
            </a:r>
            <a:r>
              <a:rPr lang="sv-SE" dirty="0"/>
              <a:t> </a:t>
            </a:r>
            <a:r>
              <a:rPr lang="sv-SE" dirty="0" err="1"/>
              <a:t>phosphatides</a:t>
            </a:r>
            <a:endParaRPr lang="en-GB" dirty="0"/>
          </a:p>
        </p:txBody>
      </p:sp>
      <p:pic>
        <p:nvPicPr>
          <p:cNvPr id="2" name="Picture 1"/>
          <p:cNvPicPr>
            <a:picLocks noChangeAspect="1"/>
          </p:cNvPicPr>
          <p:nvPr/>
        </p:nvPicPr>
        <p:blipFill>
          <a:blip r:embed="rId3"/>
          <a:stretch>
            <a:fillRect/>
          </a:stretch>
        </p:blipFill>
        <p:spPr>
          <a:xfrm>
            <a:off x="1098765" y="1379349"/>
            <a:ext cx="6904957" cy="2637133"/>
          </a:xfrm>
          <a:prstGeom prst="rect">
            <a:avLst/>
          </a:prstGeom>
        </p:spPr>
      </p:pic>
      <p:pic>
        <p:nvPicPr>
          <p:cNvPr id="3" name="Picture 2"/>
          <p:cNvPicPr>
            <a:picLocks noChangeAspect="1"/>
          </p:cNvPicPr>
          <p:nvPr/>
        </p:nvPicPr>
        <p:blipFill>
          <a:blip r:embed="rId4"/>
          <a:stretch>
            <a:fillRect/>
          </a:stretch>
        </p:blipFill>
        <p:spPr>
          <a:xfrm>
            <a:off x="893308" y="4580112"/>
            <a:ext cx="2702299" cy="241416"/>
          </a:xfrm>
          <a:prstGeom prst="rect">
            <a:avLst/>
          </a:prstGeom>
        </p:spPr>
      </p:pic>
    </p:spTree>
    <p:extLst>
      <p:ext uri="{BB962C8B-B14F-4D97-AF65-F5344CB8AC3E}">
        <p14:creationId xmlns:p14="http://schemas.microsoft.com/office/powerpoint/2010/main" val="331761623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453359" y="126977"/>
            <a:ext cx="7831211" cy="745245"/>
          </a:xfrm>
        </p:spPr>
        <p:txBody>
          <a:bodyPr/>
          <a:lstStyle/>
          <a:p>
            <a:r>
              <a:rPr lang="sv-SE" dirty="0" err="1"/>
              <a:t>Phospholipids</a:t>
            </a:r>
            <a:r>
              <a:rPr lang="sv-SE" dirty="0"/>
              <a:t> cause </a:t>
            </a:r>
            <a:r>
              <a:rPr lang="sv-SE" dirty="0" err="1"/>
              <a:t>oil</a:t>
            </a:r>
            <a:r>
              <a:rPr lang="sv-SE" dirty="0"/>
              <a:t> loss</a:t>
            </a:r>
            <a:endParaRPr lang="en-GB" dirty="0"/>
          </a:p>
        </p:txBody>
      </p:sp>
      <p:pic>
        <p:nvPicPr>
          <p:cNvPr id="2" name="Picture 1"/>
          <p:cNvPicPr>
            <a:picLocks noChangeAspect="1"/>
          </p:cNvPicPr>
          <p:nvPr/>
        </p:nvPicPr>
        <p:blipFill>
          <a:blip r:embed="rId3"/>
          <a:stretch>
            <a:fillRect/>
          </a:stretch>
        </p:blipFill>
        <p:spPr>
          <a:xfrm>
            <a:off x="2036332" y="958622"/>
            <a:ext cx="5278868" cy="3776506"/>
          </a:xfrm>
          <a:prstGeom prst="rect">
            <a:avLst/>
          </a:prstGeom>
        </p:spPr>
      </p:pic>
    </p:spTree>
    <p:extLst>
      <p:ext uri="{BB962C8B-B14F-4D97-AF65-F5344CB8AC3E}">
        <p14:creationId xmlns:p14="http://schemas.microsoft.com/office/powerpoint/2010/main" val="73036539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normAutofit fontScale="90000"/>
          </a:bodyPr>
          <a:lstStyle/>
          <a:p>
            <a:r>
              <a:rPr lang="sv-SE" dirty="0" err="1"/>
              <a:t>Enzymes</a:t>
            </a:r>
            <a:r>
              <a:rPr lang="sv-SE" dirty="0"/>
              <a:t> </a:t>
            </a:r>
            <a:r>
              <a:rPr lang="sv-SE" dirty="0" err="1"/>
              <a:t>reduce</a:t>
            </a:r>
            <a:r>
              <a:rPr lang="sv-SE" dirty="0"/>
              <a:t> </a:t>
            </a:r>
            <a:r>
              <a:rPr lang="sv-SE" dirty="0" err="1"/>
              <a:t>degumming</a:t>
            </a:r>
            <a:r>
              <a:rPr lang="sv-SE" dirty="0"/>
              <a:t> </a:t>
            </a:r>
            <a:r>
              <a:rPr lang="sv-SE" dirty="0" err="1"/>
              <a:t>yield</a:t>
            </a:r>
            <a:r>
              <a:rPr lang="sv-SE" dirty="0"/>
              <a:t> loss</a:t>
            </a:r>
            <a:endParaRPr lang="en-GB" dirty="0"/>
          </a:p>
        </p:txBody>
      </p:sp>
      <p:pic>
        <p:nvPicPr>
          <p:cNvPr id="4" name="Picture 3"/>
          <p:cNvPicPr>
            <a:picLocks noChangeAspect="1"/>
          </p:cNvPicPr>
          <p:nvPr/>
        </p:nvPicPr>
        <p:blipFill>
          <a:blip r:embed="rId3"/>
          <a:stretch>
            <a:fillRect/>
          </a:stretch>
        </p:blipFill>
        <p:spPr>
          <a:xfrm>
            <a:off x="1568427" y="961077"/>
            <a:ext cx="6205507" cy="3494260"/>
          </a:xfrm>
          <a:prstGeom prst="rect">
            <a:avLst/>
          </a:prstGeom>
        </p:spPr>
      </p:pic>
      <p:pic>
        <p:nvPicPr>
          <p:cNvPr id="7" name="Picture 6"/>
          <p:cNvPicPr>
            <a:picLocks noChangeAspect="1"/>
          </p:cNvPicPr>
          <p:nvPr/>
        </p:nvPicPr>
        <p:blipFill>
          <a:blip r:embed="rId4"/>
          <a:stretch>
            <a:fillRect/>
          </a:stretch>
        </p:blipFill>
        <p:spPr>
          <a:xfrm>
            <a:off x="6716374" y="4224337"/>
            <a:ext cx="1057560" cy="190249"/>
          </a:xfrm>
          <a:prstGeom prst="rect">
            <a:avLst/>
          </a:prstGeom>
        </p:spPr>
      </p:pic>
      <p:pic>
        <p:nvPicPr>
          <p:cNvPr id="5" name="Picture 4"/>
          <p:cNvPicPr>
            <a:picLocks noChangeAspect="1"/>
          </p:cNvPicPr>
          <p:nvPr/>
        </p:nvPicPr>
        <p:blipFill>
          <a:blip r:embed="rId5"/>
          <a:stretch>
            <a:fillRect/>
          </a:stretch>
        </p:blipFill>
        <p:spPr>
          <a:xfrm>
            <a:off x="1568427" y="4227650"/>
            <a:ext cx="314325" cy="231000"/>
          </a:xfrm>
          <a:prstGeom prst="rect">
            <a:avLst/>
          </a:prstGeom>
        </p:spPr>
      </p:pic>
    </p:spTree>
    <p:extLst>
      <p:ext uri="{BB962C8B-B14F-4D97-AF65-F5344CB8AC3E}">
        <p14:creationId xmlns:p14="http://schemas.microsoft.com/office/powerpoint/2010/main" val="103131707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normAutofit/>
          </a:bodyPr>
          <a:lstStyle/>
          <a:p>
            <a:r>
              <a:rPr lang="sv-SE" dirty="0" err="1"/>
              <a:t>Enzymatic</a:t>
            </a:r>
            <a:r>
              <a:rPr lang="sv-SE" dirty="0"/>
              <a:t> </a:t>
            </a:r>
            <a:r>
              <a:rPr lang="sv-SE" dirty="0" err="1"/>
              <a:t>deep</a:t>
            </a:r>
            <a:r>
              <a:rPr lang="sv-SE" dirty="0"/>
              <a:t> </a:t>
            </a:r>
            <a:r>
              <a:rPr lang="sv-SE" dirty="0" err="1"/>
              <a:t>degumming</a:t>
            </a:r>
            <a:r>
              <a:rPr lang="sv-SE" dirty="0"/>
              <a:t> process</a:t>
            </a:r>
            <a:endParaRPr lang="en-GB" dirty="0"/>
          </a:p>
        </p:txBody>
      </p:sp>
      <p:pic>
        <p:nvPicPr>
          <p:cNvPr id="2" name="Picture 1"/>
          <p:cNvPicPr>
            <a:picLocks noChangeAspect="1"/>
          </p:cNvPicPr>
          <p:nvPr/>
        </p:nvPicPr>
        <p:blipFill>
          <a:blip r:embed="rId3"/>
          <a:stretch>
            <a:fillRect/>
          </a:stretch>
        </p:blipFill>
        <p:spPr>
          <a:xfrm>
            <a:off x="426204" y="1161320"/>
            <a:ext cx="8344882" cy="2695471"/>
          </a:xfrm>
          <a:prstGeom prst="rect">
            <a:avLst/>
          </a:prstGeom>
        </p:spPr>
      </p:pic>
    </p:spTree>
    <p:extLst>
      <p:ext uri="{BB962C8B-B14F-4D97-AF65-F5344CB8AC3E}">
        <p14:creationId xmlns:p14="http://schemas.microsoft.com/office/powerpoint/2010/main" val="3499395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da-DK" dirty="0"/>
              <a:t> </a:t>
            </a:r>
            <a:r>
              <a:rPr lang="da-DK" dirty="0" err="1"/>
              <a:t>Outline</a:t>
            </a:r>
            <a:br>
              <a:rPr lang="da-DK" dirty="0"/>
            </a:br>
            <a:endParaRPr lang="en-GB" dirty="0"/>
          </a:p>
        </p:txBody>
      </p:sp>
      <p:sp>
        <p:nvSpPr>
          <p:cNvPr id="6" name="Content Placeholder 2"/>
          <p:cNvSpPr txBox="1">
            <a:spLocks/>
          </p:cNvSpPr>
          <p:nvPr/>
        </p:nvSpPr>
        <p:spPr>
          <a:xfrm>
            <a:off x="1411237" y="1398216"/>
            <a:ext cx="7395848" cy="3096071"/>
          </a:xfrm>
          <a:prstGeom prst="rect">
            <a:avLst/>
          </a:prstGeom>
        </p:spPr>
        <p:txBody>
          <a:bodyPr vert="horz" lIns="0" tIns="0" rIns="0" bIns="0" rtlCol="0">
            <a:normAutofit/>
          </a:bodyPr>
          <a:lst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t>Industry overview and trends</a:t>
            </a:r>
          </a:p>
          <a:p>
            <a:r>
              <a:rPr lang="da-DK" sz="2800" dirty="0"/>
              <a:t>Technology </a:t>
            </a:r>
            <a:r>
              <a:rPr lang="da-DK" sz="2800" dirty="0" err="1"/>
              <a:t>introduction</a:t>
            </a:r>
            <a:endParaRPr lang="en-GB" sz="2800" dirty="0"/>
          </a:p>
          <a:p>
            <a:r>
              <a:rPr lang="da-DK" sz="2800" dirty="0" err="1"/>
              <a:t>Examples</a:t>
            </a:r>
            <a:r>
              <a:rPr lang="da-DK" sz="2800" dirty="0"/>
              <a:t> of new </a:t>
            </a:r>
            <a:r>
              <a:rPr lang="da-DK" sz="2800" dirty="0" err="1"/>
              <a:t>developments</a:t>
            </a:r>
            <a:endParaRPr lang="en-GB" sz="2800" dirty="0"/>
          </a:p>
          <a:p>
            <a:r>
              <a:rPr lang="da-DK" sz="2800" dirty="0"/>
              <a:t>Summary</a:t>
            </a:r>
            <a:endParaRPr lang="en-GB" sz="2800" dirty="0"/>
          </a:p>
          <a:p>
            <a:pPr marL="0" indent="0">
              <a:buFont typeface="Wingdings 2" panose="05020102010507070707" pitchFamily="18" charset="2"/>
              <a:buNone/>
            </a:pPr>
            <a:endParaRPr lang="sv-SE" sz="2800" dirty="0"/>
          </a:p>
          <a:p>
            <a:pPr marL="0" indent="0">
              <a:buFont typeface="Wingdings 2" panose="05020102010507070707" pitchFamily="18" charset="2"/>
              <a:buNone/>
            </a:pPr>
            <a:endParaRPr lang="sv-SE" sz="2800" dirty="0"/>
          </a:p>
        </p:txBody>
      </p:sp>
    </p:spTree>
    <p:extLst>
      <p:ext uri="{BB962C8B-B14F-4D97-AF65-F5344CB8AC3E}">
        <p14:creationId xmlns:p14="http://schemas.microsoft.com/office/powerpoint/2010/main" val="35836393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755576" y="23895"/>
            <a:ext cx="7831211" cy="745245"/>
          </a:xfrm>
        </p:spPr>
        <p:txBody>
          <a:bodyPr>
            <a:normAutofit fontScale="90000"/>
          </a:bodyPr>
          <a:lstStyle/>
          <a:p>
            <a:r>
              <a:rPr lang="sv-SE" dirty="0" err="1"/>
              <a:t>Enzymatic</a:t>
            </a:r>
            <a:r>
              <a:rPr lang="sv-SE" dirty="0"/>
              <a:t> </a:t>
            </a:r>
            <a:r>
              <a:rPr lang="sv-SE" dirty="0" err="1"/>
              <a:t>refining</a:t>
            </a:r>
            <a:r>
              <a:rPr lang="sv-SE" dirty="0"/>
              <a:t> </a:t>
            </a:r>
            <a:r>
              <a:rPr lang="sv-SE" dirty="0" err="1"/>
              <a:t>of</a:t>
            </a:r>
            <a:r>
              <a:rPr lang="sv-SE" dirty="0"/>
              <a:t> </a:t>
            </a:r>
            <a:r>
              <a:rPr lang="sv-SE" dirty="0" err="1"/>
              <a:t>water</a:t>
            </a:r>
            <a:r>
              <a:rPr lang="sv-SE" dirty="0"/>
              <a:t> </a:t>
            </a:r>
            <a:r>
              <a:rPr lang="sv-SE" dirty="0" err="1"/>
              <a:t>degummed</a:t>
            </a:r>
            <a:r>
              <a:rPr lang="sv-SE" dirty="0"/>
              <a:t> </a:t>
            </a:r>
            <a:r>
              <a:rPr lang="sv-SE" dirty="0" err="1"/>
              <a:t>oil</a:t>
            </a:r>
            <a:endParaRPr lang="en-GB" dirty="0"/>
          </a:p>
        </p:txBody>
      </p:sp>
      <p:sp>
        <p:nvSpPr>
          <p:cNvPr id="4" name="Rectangle 3"/>
          <p:cNvSpPr txBox="1">
            <a:spLocks noChangeArrowheads="1"/>
          </p:cNvSpPr>
          <p:nvPr/>
        </p:nvSpPr>
        <p:spPr>
          <a:xfrm>
            <a:off x="360746" y="843390"/>
            <a:ext cx="4038600" cy="2517777"/>
          </a:xfrm>
          <a:prstGeom prst="rect">
            <a:avLst/>
          </a:prstGeom>
        </p:spPr>
        <p:txBody>
          <a:bodyPr vert="horz" lIns="0" tIns="0" rIns="0" bIns="0" rtlCol="0">
            <a:normAutofit/>
          </a:bodyPr>
          <a:lst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t>Advantages</a:t>
            </a:r>
          </a:p>
          <a:p>
            <a:pPr lvl="1"/>
            <a:r>
              <a:rPr lang="en-US" sz="2400" dirty="0"/>
              <a:t> no </a:t>
            </a:r>
            <a:r>
              <a:rPr lang="en-US" sz="2400" dirty="0" err="1"/>
              <a:t>soapstock</a:t>
            </a:r>
            <a:endParaRPr lang="en-US" sz="2400" dirty="0"/>
          </a:p>
          <a:p>
            <a:pPr lvl="1"/>
            <a:r>
              <a:rPr lang="en-US" sz="2400" dirty="0"/>
              <a:t> no wash water</a:t>
            </a:r>
          </a:p>
          <a:p>
            <a:pPr lvl="1"/>
            <a:r>
              <a:rPr lang="en-US" sz="2400" dirty="0"/>
              <a:t> robust</a:t>
            </a:r>
          </a:p>
        </p:txBody>
      </p:sp>
      <p:sp>
        <p:nvSpPr>
          <p:cNvPr id="5" name="Rectangle 3"/>
          <p:cNvSpPr txBox="1">
            <a:spLocks noChangeArrowheads="1"/>
          </p:cNvSpPr>
          <p:nvPr/>
        </p:nvSpPr>
        <p:spPr bwMode="auto">
          <a:xfrm>
            <a:off x="360746" y="2704957"/>
            <a:ext cx="4038600" cy="180339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50000"/>
              </a:spcAft>
              <a:buClr>
                <a:schemeClr val="tx2"/>
              </a:buClr>
              <a:buSzPct val="125000"/>
              <a:buFontTx/>
              <a:buChar char="•"/>
              <a:tabLst/>
              <a:defRPr/>
            </a:pPr>
            <a:r>
              <a:rPr kumimoji="0" lang="en-US" sz="2400" b="0" i="0" u="none" strike="noStrike" kern="0" cap="none" spc="0" normalizeH="0" baseline="0" noProof="0" dirty="0">
                <a:ln>
                  <a:noFill/>
                </a:ln>
                <a:solidFill>
                  <a:schemeClr val="tx1"/>
                </a:solidFill>
                <a:effectLst/>
                <a:uLnTx/>
                <a:uFillTx/>
                <a:latin typeface="+mn-lt"/>
              </a:rPr>
              <a:t>By-products</a:t>
            </a:r>
          </a:p>
          <a:p>
            <a:pPr marL="742950" marR="0" lvl="1" indent="-285750" algn="l" defTabSz="914400" rtl="0" eaLnBrk="1" fontAlgn="base" latinLnBrk="0" hangingPunct="1">
              <a:lnSpc>
                <a:spcPct val="100000"/>
              </a:lnSpc>
              <a:spcBef>
                <a:spcPct val="0"/>
              </a:spcBef>
              <a:spcAft>
                <a:spcPct val="50000"/>
              </a:spcAft>
              <a:buClrTx/>
              <a:buSzTx/>
              <a:buFontTx/>
              <a:buChar char="–"/>
              <a:tabLst/>
              <a:defRPr/>
            </a:pPr>
            <a:r>
              <a:rPr lang="en-US" sz="2400" kern="0" dirty="0" err="1">
                <a:latin typeface="+mn-lt"/>
              </a:rPr>
              <a:t>lyso</a:t>
            </a:r>
            <a:r>
              <a:rPr lang="en-US" sz="2400" kern="0" dirty="0">
                <a:latin typeface="+mn-lt"/>
              </a:rPr>
              <a:t>-gums</a:t>
            </a:r>
            <a:endParaRPr kumimoji="0" lang="en-US" sz="2400" b="0" i="0" u="none" strike="noStrike" kern="0" cap="none" spc="0" normalizeH="0" baseline="0" noProof="0" dirty="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0"/>
              </a:spcBef>
              <a:spcAft>
                <a:spcPct val="5000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rPr>
              <a:t>FFA</a:t>
            </a:r>
          </a:p>
        </p:txBody>
      </p:sp>
      <p:graphicFrame>
        <p:nvGraphicFramePr>
          <p:cNvPr id="6" name="Group 4"/>
          <p:cNvGraphicFramePr>
            <a:graphicFrameLocks noGrp="1"/>
          </p:cNvGraphicFramePr>
          <p:nvPr>
            <p:ph sz="half" idx="4294967295"/>
            <p:extLst>
              <p:ext uri="{D42A27DB-BD31-4B8C-83A1-F6EECF244321}">
                <p14:modId xmlns:p14="http://schemas.microsoft.com/office/powerpoint/2010/main" val="2681652426"/>
              </p:ext>
            </p:extLst>
          </p:nvPr>
        </p:nvGraphicFramePr>
        <p:xfrm>
          <a:off x="4120558" y="791410"/>
          <a:ext cx="4628742" cy="3833496"/>
        </p:xfrm>
        <a:graphic>
          <a:graphicData uri="http://schemas.openxmlformats.org/drawingml/2006/table">
            <a:tbl>
              <a:tblPr/>
              <a:tblGrid>
                <a:gridCol w="1543461">
                  <a:extLst>
                    <a:ext uri="{9D8B030D-6E8A-4147-A177-3AD203B41FA5}">
                      <a16:colId xmlns:a16="http://schemas.microsoft.com/office/drawing/2014/main" val="20000"/>
                    </a:ext>
                  </a:extLst>
                </a:gridCol>
                <a:gridCol w="1541819">
                  <a:extLst>
                    <a:ext uri="{9D8B030D-6E8A-4147-A177-3AD203B41FA5}">
                      <a16:colId xmlns:a16="http://schemas.microsoft.com/office/drawing/2014/main" val="20001"/>
                    </a:ext>
                  </a:extLst>
                </a:gridCol>
                <a:gridCol w="1543462">
                  <a:extLst>
                    <a:ext uri="{9D8B030D-6E8A-4147-A177-3AD203B41FA5}">
                      <a16:colId xmlns:a16="http://schemas.microsoft.com/office/drawing/2014/main" val="20002"/>
                    </a:ext>
                  </a:extLst>
                </a:gridCol>
              </a:tblGrid>
              <a:tr h="634262">
                <a:tc>
                  <a:txBody>
                    <a:bodyPr/>
                    <a:lstStyle/>
                    <a:p>
                      <a:pPr marL="0" marR="0" lvl="0" indent="0" algn="l" defTabSz="914400" rtl="0" eaLnBrk="0" fontAlgn="base" latinLnBrk="0" hangingPunct="0">
                        <a:lnSpc>
                          <a:spcPct val="100000"/>
                        </a:lnSpc>
                        <a:spcBef>
                          <a:spcPct val="0"/>
                        </a:spcBef>
                        <a:spcAft>
                          <a:spcPct val="50000"/>
                        </a:spcAft>
                        <a:buClr>
                          <a:schemeClr val="tx2"/>
                        </a:buClr>
                        <a:buSzPct val="125000"/>
                        <a:buFontTx/>
                        <a:buNone/>
                        <a:tabLst/>
                      </a:pPr>
                      <a:endParaRPr kumimoji="0" lang="en-GB"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Caustic refining</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Enzymatic refining</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592">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P level in oil</a:t>
                      </a: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150 ppm</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150 ppm</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2186">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P level after centrifuge</a:t>
                      </a: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2 ppm</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2 ppm</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2932">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Soapstock (%)</a:t>
                      </a: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1.51</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0</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2932">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US" sz="1600" b="1" i="0" u="none" strike="noStrike" cap="none" normalizeH="0" baseline="0">
                          <a:ln>
                            <a:noFill/>
                          </a:ln>
                          <a:solidFill>
                            <a:schemeClr val="tx1"/>
                          </a:solidFill>
                          <a:effectLst/>
                          <a:latin typeface="Arial" charset="0"/>
                        </a:rPr>
                        <a:t>Dry lyso gums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US" sz="1600" b="1"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US" sz="1600" b="1" i="0" u="none" strike="noStrike" cap="none" normalizeH="0" baseline="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5592">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Refining loss (%)</a:t>
                      </a: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a:ln>
                            <a:noFill/>
                          </a:ln>
                          <a:solidFill>
                            <a:schemeClr val="tx1"/>
                          </a:solidFill>
                          <a:effectLst/>
                          <a:latin typeface="Arial" charset="0"/>
                        </a:rPr>
                        <a:t>1.42</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5000"/>
                        <a:buFontTx/>
                        <a:buNone/>
                        <a:tabLst/>
                      </a:pPr>
                      <a:r>
                        <a:rPr kumimoji="0" lang="en-GB" sz="1600" b="1" i="0" u="none" strike="noStrike" cap="none" normalizeH="0" baseline="0" dirty="0">
                          <a:ln>
                            <a:noFill/>
                          </a:ln>
                          <a:solidFill>
                            <a:schemeClr val="tx1"/>
                          </a:solidFill>
                          <a:effectLst/>
                          <a:latin typeface="Arial" charset="0"/>
                        </a:rPr>
                        <a:t>0.45</a:t>
                      </a: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36"/>
          <p:cNvSpPr>
            <a:spLocks noChangeArrowheads="1"/>
          </p:cNvSpPr>
          <p:nvPr/>
        </p:nvSpPr>
        <p:spPr bwMode="auto">
          <a:xfrm>
            <a:off x="1565547" y="4691239"/>
            <a:ext cx="3759200" cy="304800"/>
          </a:xfrm>
          <a:prstGeom prst="rect">
            <a:avLst/>
          </a:prstGeom>
          <a:noFill/>
          <a:ln w="9525" algn="ctr">
            <a:noFill/>
            <a:miter lim="800000"/>
            <a:headEnd/>
            <a:tailEnd/>
          </a:ln>
          <a:effectLst/>
        </p:spPr>
        <p:txBody>
          <a:bodyPr>
            <a:spAutoFit/>
          </a:bodyPr>
          <a:lstStyle/>
          <a:p>
            <a:pPr eaLnBrk="1" hangingPunct="1">
              <a:buClr>
                <a:srgbClr val="0C2577"/>
              </a:buClr>
              <a:buSzPct val="115000"/>
            </a:pPr>
            <a:r>
              <a:rPr lang="en-GB" sz="1400" i="1" dirty="0">
                <a:latin typeface="TrueFrutiger" pitchFamily="2" charset="0"/>
              </a:rPr>
              <a:t>Ref :</a:t>
            </a:r>
            <a:r>
              <a:rPr lang="en-US" sz="1400" i="1" dirty="0">
                <a:latin typeface="TrueFrutiger" pitchFamily="2" charset="0"/>
              </a:rPr>
              <a:t>Dayton, C.,</a:t>
            </a:r>
            <a:r>
              <a:rPr lang="en-GB" sz="1400" i="1" dirty="0">
                <a:latin typeface="TrueFrutiger" pitchFamily="2" charset="0"/>
              </a:rPr>
              <a:t> Nov. 2005 Germany</a:t>
            </a:r>
            <a:endParaRPr lang="en-US" sz="1400" i="1" dirty="0">
              <a:latin typeface="TrueFrutiger" pitchFamily="2" charset="0"/>
            </a:endParaRPr>
          </a:p>
        </p:txBody>
      </p:sp>
    </p:spTree>
    <p:extLst>
      <p:ext uri="{BB962C8B-B14F-4D97-AF65-F5344CB8AC3E}">
        <p14:creationId xmlns:p14="http://schemas.microsoft.com/office/powerpoint/2010/main" val="155633884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444138" y="245964"/>
            <a:ext cx="8974182" cy="745245"/>
          </a:xfrm>
        </p:spPr>
        <p:txBody>
          <a:bodyPr>
            <a:normAutofit fontScale="90000"/>
          </a:bodyPr>
          <a:lstStyle/>
          <a:p>
            <a:r>
              <a:rPr lang="sv-SE" dirty="0" err="1"/>
              <a:t>Physical</a:t>
            </a:r>
            <a:r>
              <a:rPr lang="sv-SE" dirty="0"/>
              <a:t> </a:t>
            </a:r>
            <a:r>
              <a:rPr lang="sv-SE" dirty="0" err="1"/>
              <a:t>refining</a:t>
            </a:r>
            <a:r>
              <a:rPr lang="sv-SE" dirty="0"/>
              <a:t> plant, </a:t>
            </a:r>
            <a:r>
              <a:rPr lang="sv-SE" dirty="0" err="1"/>
              <a:t>enzymatic</a:t>
            </a:r>
            <a:r>
              <a:rPr lang="sv-SE" dirty="0"/>
              <a:t> </a:t>
            </a:r>
            <a:r>
              <a:rPr lang="sv-SE" dirty="0" err="1"/>
              <a:t>degumming</a:t>
            </a:r>
            <a:endParaRPr lang="en-GB" dirty="0"/>
          </a:p>
        </p:txBody>
      </p:sp>
      <p:pic>
        <p:nvPicPr>
          <p:cNvPr id="6" name="Picture 5" descr="C:\Documents and Settings\BRSPFGA\My Documents\Florivaldo\fotos\PLANTAS\Cargill Tres Lagoas\CIMG0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303" y="849084"/>
            <a:ext cx="5122116" cy="384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09505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da-DK" dirty="0"/>
              <a:t> Summary</a:t>
            </a:r>
            <a:br>
              <a:rPr lang="da-DK" dirty="0"/>
            </a:br>
            <a:endParaRPr lang="en-GB" dirty="0"/>
          </a:p>
        </p:txBody>
      </p:sp>
      <p:sp>
        <p:nvSpPr>
          <p:cNvPr id="6" name="Content Placeholder 2"/>
          <p:cNvSpPr txBox="1">
            <a:spLocks/>
          </p:cNvSpPr>
          <p:nvPr/>
        </p:nvSpPr>
        <p:spPr>
          <a:xfrm>
            <a:off x="1190939" y="1212457"/>
            <a:ext cx="7395848" cy="3096071"/>
          </a:xfrm>
          <a:prstGeom prst="rect">
            <a:avLst/>
          </a:prstGeom>
        </p:spPr>
        <p:txBody>
          <a:bodyPr vert="horz" lIns="0" tIns="0" rIns="0" bIns="0" rtlCol="0">
            <a:normAutofit lnSpcReduction="10000"/>
          </a:bodyPr>
          <a:lstStyle>
            <a:lvl1pPr marL="368300" indent="-368300" algn="l" defTabSz="914400" rtl="0" eaLnBrk="1" latinLnBrk="0" hangingPunct="1">
              <a:spcBef>
                <a:spcPts val="1200"/>
              </a:spcBef>
              <a:buClr>
                <a:schemeClr val="tx2"/>
              </a:buClr>
              <a:buFont typeface="Wingdings 2" panose="05020102010507070707" pitchFamily="18" charset="2"/>
              <a:buChar char=""/>
              <a:defRPr sz="2000" kern="1200" baseline="0">
                <a:solidFill>
                  <a:schemeClr val="tx1"/>
                </a:solidFill>
                <a:latin typeface="+mn-lt"/>
                <a:ea typeface="+mn-ea"/>
                <a:cs typeface="+mn-cs"/>
              </a:defRPr>
            </a:lvl1pPr>
            <a:lvl2pPr marL="668338" indent="-28575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2pPr>
            <a:lvl3pPr marL="920750" indent="-238125" algn="l" defTabSz="914400" rtl="0" eaLnBrk="1" latinLnBrk="0" hangingPunct="1">
              <a:spcBef>
                <a:spcPts val="300"/>
              </a:spcBef>
              <a:buClr>
                <a:schemeClr val="tx2"/>
              </a:buClr>
              <a:buFont typeface="Wingdings" pitchFamily="2" charset="2"/>
              <a:buChar char="§"/>
              <a:defRPr sz="1600" kern="1200">
                <a:solidFill>
                  <a:schemeClr val="tx1"/>
                </a:solidFill>
                <a:latin typeface="+mn-lt"/>
                <a:ea typeface="+mn-ea"/>
                <a:cs typeface="+mn-cs"/>
              </a:defRPr>
            </a:lvl3pPr>
            <a:lvl4pPr marL="1201738" indent="-280988" algn="l" defTabSz="914400" rtl="0" eaLnBrk="1" latinLnBrk="0" hangingPunct="1">
              <a:spcBef>
                <a:spcPts val="300"/>
              </a:spcBef>
              <a:buClr>
                <a:schemeClr val="tx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24"/>
              </a:spcBef>
              <a:buClr>
                <a:schemeClr val="bg1"/>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2200" dirty="0"/>
              <a:t>The </a:t>
            </a:r>
            <a:r>
              <a:rPr lang="da-DK" sz="2200" dirty="0" err="1"/>
              <a:t>fats</a:t>
            </a:r>
            <a:r>
              <a:rPr lang="da-DK" sz="2200" dirty="0"/>
              <a:t> and </a:t>
            </a:r>
            <a:r>
              <a:rPr lang="da-DK" sz="2200" dirty="0" err="1"/>
              <a:t>oils</a:t>
            </a:r>
            <a:r>
              <a:rPr lang="da-DK" sz="2200" dirty="0"/>
              <a:t> </a:t>
            </a:r>
            <a:r>
              <a:rPr lang="da-DK" sz="2200" dirty="0" err="1"/>
              <a:t>industry</a:t>
            </a:r>
            <a:r>
              <a:rPr lang="da-DK" sz="2200" dirty="0"/>
              <a:t> is of </a:t>
            </a:r>
            <a:r>
              <a:rPr lang="da-DK" sz="2200" dirty="0" err="1"/>
              <a:t>key</a:t>
            </a:r>
            <a:r>
              <a:rPr lang="da-DK" sz="2200" dirty="0"/>
              <a:t> </a:t>
            </a:r>
            <a:r>
              <a:rPr lang="da-DK" sz="2200" dirty="0" err="1"/>
              <a:t>importance</a:t>
            </a:r>
            <a:r>
              <a:rPr lang="da-DK" sz="2200" dirty="0"/>
              <a:t> for </a:t>
            </a:r>
            <a:r>
              <a:rPr lang="da-DK" sz="2200" dirty="0" err="1"/>
              <a:t>food</a:t>
            </a:r>
            <a:r>
              <a:rPr lang="da-DK" sz="2200" dirty="0"/>
              <a:t> </a:t>
            </a:r>
            <a:r>
              <a:rPr lang="da-DK" sz="2200" dirty="0" err="1"/>
              <a:t>supply</a:t>
            </a:r>
            <a:r>
              <a:rPr lang="da-DK" sz="2200" dirty="0"/>
              <a:t> as </a:t>
            </a:r>
            <a:r>
              <a:rPr lang="da-DK" sz="2200" dirty="0" err="1"/>
              <a:t>well</a:t>
            </a:r>
            <a:r>
              <a:rPr lang="da-DK" sz="2200" dirty="0"/>
              <a:t> as a </a:t>
            </a:r>
            <a:r>
              <a:rPr lang="da-DK" sz="2200" dirty="0" err="1"/>
              <a:t>sustainable</a:t>
            </a:r>
            <a:r>
              <a:rPr lang="da-DK" sz="2200" dirty="0"/>
              <a:t> source of </a:t>
            </a:r>
            <a:r>
              <a:rPr lang="da-DK" sz="2200" dirty="0" err="1"/>
              <a:t>chemicals</a:t>
            </a:r>
            <a:r>
              <a:rPr lang="da-DK" sz="2200" dirty="0"/>
              <a:t> and </a:t>
            </a:r>
            <a:r>
              <a:rPr lang="da-DK" sz="2200" dirty="0" err="1"/>
              <a:t>liquid</a:t>
            </a:r>
            <a:r>
              <a:rPr lang="da-DK" sz="2200" dirty="0"/>
              <a:t> </a:t>
            </a:r>
            <a:r>
              <a:rPr lang="da-DK" sz="2200" dirty="0" err="1"/>
              <a:t>fuel</a:t>
            </a:r>
            <a:r>
              <a:rPr lang="da-DK" sz="2200" dirty="0"/>
              <a:t>.</a:t>
            </a:r>
            <a:endParaRPr lang="en-GB" sz="2200" dirty="0"/>
          </a:p>
          <a:p>
            <a:r>
              <a:rPr lang="da-DK" sz="2200" dirty="0"/>
              <a:t>Technology for the </a:t>
            </a:r>
            <a:r>
              <a:rPr lang="da-DK" sz="2200" dirty="0" err="1"/>
              <a:t>industry</a:t>
            </a:r>
            <a:r>
              <a:rPr lang="da-DK" sz="2200" dirty="0"/>
              <a:t> </a:t>
            </a:r>
            <a:r>
              <a:rPr lang="da-DK" sz="2200" dirty="0" err="1"/>
              <a:t>continues</a:t>
            </a:r>
            <a:r>
              <a:rPr lang="da-DK" sz="2200" dirty="0"/>
              <a:t> to </a:t>
            </a:r>
            <a:r>
              <a:rPr lang="da-DK" sz="2200" dirty="0" err="1"/>
              <a:t>undergo</a:t>
            </a:r>
            <a:r>
              <a:rPr lang="da-DK" sz="2200" dirty="0"/>
              <a:t> </a:t>
            </a:r>
            <a:r>
              <a:rPr lang="da-DK" sz="2200" dirty="0" err="1"/>
              <a:t>change</a:t>
            </a:r>
            <a:r>
              <a:rPr lang="da-DK" sz="2200" dirty="0"/>
              <a:t> to </a:t>
            </a:r>
            <a:r>
              <a:rPr lang="da-DK" sz="2200" dirty="0" err="1"/>
              <a:t>develop</a:t>
            </a:r>
            <a:r>
              <a:rPr lang="da-DK" sz="2200" dirty="0"/>
              <a:t> </a:t>
            </a:r>
            <a:r>
              <a:rPr lang="da-DK" sz="2200" dirty="0" err="1"/>
              <a:t>efficiency</a:t>
            </a:r>
            <a:r>
              <a:rPr lang="da-DK" sz="2200" dirty="0"/>
              <a:t>,  </a:t>
            </a:r>
            <a:r>
              <a:rPr lang="da-DK" sz="2200" dirty="0" err="1"/>
              <a:t>minimize</a:t>
            </a:r>
            <a:r>
              <a:rPr lang="da-DK" sz="2200" dirty="0"/>
              <a:t> losses and provide </a:t>
            </a:r>
            <a:r>
              <a:rPr lang="da-DK" sz="2200" dirty="0" err="1"/>
              <a:t>healthier</a:t>
            </a:r>
            <a:r>
              <a:rPr lang="da-DK" sz="2200" dirty="0"/>
              <a:t> end products.</a:t>
            </a:r>
            <a:endParaRPr lang="en-GB" sz="2200" dirty="0"/>
          </a:p>
          <a:p>
            <a:r>
              <a:rPr lang="da-DK" sz="2200" dirty="0"/>
              <a:t>A </a:t>
            </a:r>
            <a:r>
              <a:rPr lang="da-DK" sz="2200" dirty="0" err="1"/>
              <a:t>broad</a:t>
            </a:r>
            <a:r>
              <a:rPr lang="da-DK" sz="2200" dirty="0"/>
              <a:t> </a:t>
            </a:r>
            <a:r>
              <a:rPr lang="da-DK" sz="2200" dirty="0" err="1"/>
              <a:t>collaboration</a:t>
            </a:r>
            <a:r>
              <a:rPr lang="da-DK" sz="2200" dirty="0"/>
              <a:t> </a:t>
            </a:r>
            <a:r>
              <a:rPr lang="da-DK" sz="2200" dirty="0" err="1"/>
              <a:t>between</a:t>
            </a:r>
            <a:r>
              <a:rPr lang="da-DK" sz="2200" dirty="0"/>
              <a:t> the </a:t>
            </a:r>
            <a:r>
              <a:rPr lang="da-DK" sz="2200" dirty="0" err="1"/>
              <a:t>customers</a:t>
            </a:r>
            <a:r>
              <a:rPr lang="da-DK" sz="2200" dirty="0"/>
              <a:t>,  </a:t>
            </a:r>
            <a:r>
              <a:rPr lang="da-DK" sz="2200" dirty="0" err="1"/>
              <a:t>edible</a:t>
            </a:r>
            <a:r>
              <a:rPr lang="da-DK" sz="2200" dirty="0"/>
              <a:t> </a:t>
            </a:r>
            <a:r>
              <a:rPr lang="da-DK" sz="2200" dirty="0" err="1"/>
              <a:t>oil</a:t>
            </a:r>
            <a:r>
              <a:rPr lang="da-DK" sz="2200" dirty="0"/>
              <a:t> </a:t>
            </a:r>
            <a:r>
              <a:rPr lang="da-DK" sz="2200" dirty="0" err="1"/>
              <a:t>technology</a:t>
            </a:r>
            <a:r>
              <a:rPr lang="da-DK" sz="2200" dirty="0"/>
              <a:t> </a:t>
            </a:r>
            <a:r>
              <a:rPr lang="da-DK" sz="2200" dirty="0" err="1"/>
              <a:t>suppliers</a:t>
            </a:r>
            <a:r>
              <a:rPr lang="da-DK" sz="2200" dirty="0"/>
              <a:t>,  </a:t>
            </a:r>
            <a:r>
              <a:rPr lang="da-DK" sz="2200" dirty="0" err="1"/>
              <a:t>universities</a:t>
            </a:r>
            <a:r>
              <a:rPr lang="da-DK" sz="2200" dirty="0"/>
              <a:t> and </a:t>
            </a:r>
            <a:r>
              <a:rPr lang="da-DK" sz="2200" dirty="0" err="1"/>
              <a:t>suppliers</a:t>
            </a:r>
            <a:r>
              <a:rPr lang="da-DK" sz="2200" dirty="0"/>
              <a:t> is </a:t>
            </a:r>
            <a:r>
              <a:rPr lang="da-DK" sz="2200" dirty="0" err="1"/>
              <a:t>essential</a:t>
            </a:r>
            <a:r>
              <a:rPr lang="da-DK" sz="2200" dirty="0"/>
              <a:t> to </a:t>
            </a:r>
            <a:r>
              <a:rPr lang="da-DK" sz="2200" dirty="0" err="1"/>
              <a:t>gain</a:t>
            </a:r>
            <a:r>
              <a:rPr lang="da-DK" sz="2200" dirty="0"/>
              <a:t> speed in </a:t>
            </a:r>
            <a:r>
              <a:rPr lang="da-DK" sz="2200" dirty="0" err="1"/>
              <a:t>process</a:t>
            </a:r>
            <a:r>
              <a:rPr lang="da-DK" sz="2200" dirty="0"/>
              <a:t> system </a:t>
            </a:r>
            <a:r>
              <a:rPr lang="da-DK" sz="2200" dirty="0" err="1"/>
              <a:t>development</a:t>
            </a:r>
            <a:r>
              <a:rPr lang="da-DK" sz="2200" dirty="0"/>
              <a:t>.</a:t>
            </a:r>
            <a:endParaRPr lang="en-GB" sz="2000" dirty="0"/>
          </a:p>
          <a:p>
            <a:pPr marL="0" indent="0">
              <a:buFont typeface="Wingdings 2" panose="05020102010507070707" pitchFamily="18" charset="2"/>
              <a:buNone/>
            </a:pPr>
            <a:endParaRPr lang="sv-SE" sz="1200" dirty="0"/>
          </a:p>
          <a:p>
            <a:pPr marL="0" indent="0">
              <a:buFont typeface="Wingdings 2" panose="05020102010507070707" pitchFamily="18" charset="2"/>
              <a:buNone/>
            </a:pPr>
            <a:endParaRPr lang="sv-SE" sz="1200" dirty="0"/>
          </a:p>
        </p:txBody>
      </p:sp>
    </p:spTree>
    <p:extLst>
      <p:ext uri="{BB962C8B-B14F-4D97-AF65-F5344CB8AC3E}">
        <p14:creationId xmlns:p14="http://schemas.microsoft.com/office/powerpoint/2010/main" val="31724349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84716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9" y="180637"/>
            <a:ext cx="7720149" cy="629841"/>
          </a:xfrm>
        </p:spPr>
        <p:txBody>
          <a:bodyPr>
            <a:noAutofit/>
          </a:bodyPr>
          <a:lstStyle/>
          <a:p>
            <a:pPr algn="ctr"/>
            <a:r>
              <a:rPr lang="en-US" sz="2800" dirty="0"/>
              <a:t>Oil demand has been on a steady growth path</a:t>
            </a:r>
            <a:br>
              <a:rPr lang="en-US" sz="2800" dirty="0"/>
            </a:br>
            <a:br>
              <a:rPr lang="en-US" sz="2800" dirty="0"/>
            </a:br>
            <a:br>
              <a:rPr lang="en-US" sz="2800" dirty="0"/>
            </a:br>
            <a:endParaRPr lang="en-US" sz="2800" dirty="0"/>
          </a:p>
        </p:txBody>
      </p:sp>
      <p:sp>
        <p:nvSpPr>
          <p:cNvPr id="6" name="TextBox 5"/>
          <p:cNvSpPr txBox="1"/>
          <p:nvPr/>
        </p:nvSpPr>
        <p:spPr>
          <a:xfrm>
            <a:off x="2509646" y="4611297"/>
            <a:ext cx="2010487" cy="253916"/>
          </a:xfrm>
          <a:prstGeom prst="rect">
            <a:avLst/>
          </a:prstGeom>
          <a:noFill/>
        </p:spPr>
        <p:txBody>
          <a:bodyPr wrap="none" rtlCol="0">
            <a:spAutoFit/>
          </a:bodyPr>
          <a:lstStyle/>
          <a:p>
            <a:r>
              <a:rPr lang="da-DK" sz="1050" dirty="0"/>
              <a:t>Ref.  Oil World,  </a:t>
            </a:r>
            <a:r>
              <a:rPr lang="da-DK" sz="1050" dirty="0" err="1"/>
              <a:t>Sep</a:t>
            </a:r>
            <a:r>
              <a:rPr lang="da-DK" sz="1050" dirty="0"/>
              <a:t> 23,  2016</a:t>
            </a:r>
            <a:endParaRPr lang="en-GB" sz="1050" dirty="0"/>
          </a:p>
        </p:txBody>
      </p:sp>
      <p:pic>
        <p:nvPicPr>
          <p:cNvPr id="9" name="Picture 8"/>
          <p:cNvPicPr>
            <a:picLocks noChangeAspect="1"/>
          </p:cNvPicPr>
          <p:nvPr/>
        </p:nvPicPr>
        <p:blipFill>
          <a:blip r:embed="rId3"/>
          <a:stretch>
            <a:fillRect/>
          </a:stretch>
        </p:blipFill>
        <p:spPr>
          <a:xfrm>
            <a:off x="2147086" y="944867"/>
            <a:ext cx="4746095" cy="3397652"/>
          </a:xfrm>
          <a:prstGeom prst="rect">
            <a:avLst/>
          </a:prstGeom>
        </p:spPr>
      </p:pic>
    </p:spTree>
    <p:extLst>
      <p:ext uri="{BB962C8B-B14F-4D97-AF65-F5344CB8AC3E}">
        <p14:creationId xmlns:p14="http://schemas.microsoft.com/office/powerpoint/2010/main" val="31399823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745338" y="74263"/>
            <a:ext cx="6975142" cy="629841"/>
          </a:xfrm>
        </p:spPr>
        <p:txBody>
          <a:bodyPr>
            <a:normAutofit fontScale="90000"/>
          </a:bodyPr>
          <a:lstStyle/>
          <a:p>
            <a:r>
              <a:rPr lang="en-US" dirty="0"/>
              <a:t>Biofuel demand foreseen to reduce</a:t>
            </a:r>
            <a:br>
              <a:rPr lang="en-US" dirty="0"/>
            </a:br>
            <a:endParaRPr lang="en-US" sz="2100" dirty="0"/>
          </a:p>
        </p:txBody>
      </p:sp>
      <p:sp>
        <p:nvSpPr>
          <p:cNvPr id="9" name="TextBox 8"/>
          <p:cNvSpPr txBox="1"/>
          <p:nvPr/>
        </p:nvSpPr>
        <p:spPr>
          <a:xfrm>
            <a:off x="1745338" y="4583931"/>
            <a:ext cx="5416548" cy="230832"/>
          </a:xfrm>
          <a:prstGeom prst="rect">
            <a:avLst/>
          </a:prstGeom>
          <a:noFill/>
        </p:spPr>
        <p:txBody>
          <a:bodyPr wrap="square" rtlCol="0">
            <a:spAutoFit/>
          </a:bodyPr>
          <a:lstStyle/>
          <a:p>
            <a:r>
              <a:rPr lang="da-DK" sz="900" dirty="0"/>
              <a:t>Reference:   OECD-FAO AGRICULTURALOUTLOOK (2017)</a:t>
            </a:r>
            <a:endParaRPr lang="en-GB" sz="900" dirty="0"/>
          </a:p>
        </p:txBody>
      </p:sp>
      <p:pic>
        <p:nvPicPr>
          <p:cNvPr id="3" name="Picture 2"/>
          <p:cNvPicPr>
            <a:picLocks noChangeAspect="1"/>
          </p:cNvPicPr>
          <p:nvPr/>
        </p:nvPicPr>
        <p:blipFill>
          <a:blip r:embed="rId3"/>
          <a:stretch>
            <a:fillRect/>
          </a:stretch>
        </p:blipFill>
        <p:spPr>
          <a:xfrm>
            <a:off x="2342490" y="829965"/>
            <a:ext cx="5076825" cy="3246379"/>
          </a:xfrm>
          <a:prstGeom prst="rect">
            <a:avLst/>
          </a:prstGeom>
        </p:spPr>
      </p:pic>
      <p:pic>
        <p:nvPicPr>
          <p:cNvPr id="4" name="Picture 3"/>
          <p:cNvPicPr>
            <a:picLocks noChangeAspect="1"/>
          </p:cNvPicPr>
          <p:nvPr/>
        </p:nvPicPr>
        <p:blipFill>
          <a:blip r:embed="rId4"/>
          <a:stretch>
            <a:fillRect/>
          </a:stretch>
        </p:blipFill>
        <p:spPr>
          <a:xfrm>
            <a:off x="2820074" y="4198347"/>
            <a:ext cx="3267075" cy="266700"/>
          </a:xfrm>
          <a:prstGeom prst="rect">
            <a:avLst/>
          </a:prstGeom>
        </p:spPr>
      </p:pic>
    </p:spTree>
    <p:extLst>
      <p:ext uri="{BB962C8B-B14F-4D97-AF65-F5344CB8AC3E}">
        <p14:creationId xmlns:p14="http://schemas.microsoft.com/office/powerpoint/2010/main" val="31976686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915200" y="272700"/>
            <a:ext cx="5873623" cy="629841"/>
          </a:xfrm>
        </p:spPr>
        <p:txBody>
          <a:bodyPr>
            <a:normAutofit fontScale="90000"/>
          </a:bodyPr>
          <a:lstStyle/>
          <a:p>
            <a:r>
              <a:rPr lang="en-US" dirty="0"/>
              <a:t>Consumption per Capita</a:t>
            </a:r>
            <a:br>
              <a:rPr lang="en-US" dirty="0"/>
            </a:br>
            <a:r>
              <a:rPr lang="en-US" sz="1350" dirty="0"/>
              <a:t>CAGR 2010-2015 = 3.5%</a:t>
            </a:r>
            <a:br>
              <a:rPr lang="en-US" dirty="0"/>
            </a:br>
            <a:endParaRPr lang="en-US" sz="2100" dirty="0"/>
          </a:p>
        </p:txBody>
      </p:sp>
      <p:sp>
        <p:nvSpPr>
          <p:cNvPr id="9" name="TextBox 8"/>
          <p:cNvSpPr txBox="1"/>
          <p:nvPr/>
        </p:nvSpPr>
        <p:spPr>
          <a:xfrm>
            <a:off x="1593883" y="4468515"/>
            <a:ext cx="5416548" cy="369332"/>
          </a:xfrm>
          <a:prstGeom prst="rect">
            <a:avLst/>
          </a:prstGeom>
          <a:noFill/>
        </p:spPr>
        <p:txBody>
          <a:bodyPr wrap="square" rtlCol="0">
            <a:spAutoFit/>
          </a:bodyPr>
          <a:lstStyle/>
          <a:p>
            <a:r>
              <a:rPr lang="da-DK" sz="900" dirty="0"/>
              <a:t>Reference:</a:t>
            </a:r>
          </a:p>
          <a:p>
            <a:pPr marL="171450" indent="-171450">
              <a:buAutoNum type="arabicParenBoth"/>
            </a:pPr>
            <a:r>
              <a:rPr lang="en-GB" sz="900" dirty="0"/>
              <a:t>Annex</a:t>
            </a:r>
            <a:r>
              <a:rPr lang="da-DK" sz="900" dirty="0"/>
              <a:t> A,  OECD-FAO AGRICULTURALOUTLOOK (2015)</a:t>
            </a:r>
            <a:endParaRPr lang="en-GB" sz="9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64" y="1109076"/>
            <a:ext cx="7416494" cy="24565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27244" y="3772162"/>
            <a:ext cx="7049533" cy="605294"/>
          </a:xfrm>
          <a:prstGeom prst="rect">
            <a:avLst/>
          </a:prstGeom>
          <a:solidFill>
            <a:schemeClr val="bg2">
              <a:lumMod val="20000"/>
              <a:lumOff val="80000"/>
            </a:schemeClr>
          </a:solidFill>
          <a:ln>
            <a:solidFill>
              <a:schemeClr val="tx2">
                <a:lumMod val="20000"/>
                <a:lumOff val="80000"/>
              </a:schemeClr>
            </a:solidFill>
          </a:ln>
        </p:spPr>
        <p:txBody>
          <a:bodyPr wrap="square" rtlCol="0">
            <a:spAutoFit/>
          </a:bodyPr>
          <a:lstStyle/>
          <a:p>
            <a:pPr>
              <a:lnSpc>
                <a:spcPts val="1950"/>
              </a:lnSpc>
            </a:pPr>
            <a:r>
              <a:rPr lang="en-GB" sz="1600" dirty="0"/>
              <a:t>The most developed countries consume about twice the amount of oil per capita (but stagnating) as an average developing country (growing)</a:t>
            </a:r>
          </a:p>
        </p:txBody>
      </p:sp>
    </p:spTree>
    <p:extLst>
      <p:ext uri="{BB962C8B-B14F-4D97-AF65-F5344CB8AC3E}">
        <p14:creationId xmlns:p14="http://schemas.microsoft.com/office/powerpoint/2010/main" val="21596883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2228274" y="115260"/>
            <a:ext cx="6019297" cy="745245"/>
          </a:xfrm>
        </p:spPr>
        <p:txBody>
          <a:bodyPr>
            <a:normAutofit/>
          </a:bodyPr>
          <a:lstStyle/>
          <a:p>
            <a:r>
              <a:rPr lang="sv-SE" dirty="0" err="1"/>
              <a:t>Edible</a:t>
            </a:r>
            <a:r>
              <a:rPr lang="sv-SE" dirty="0"/>
              <a:t> </a:t>
            </a:r>
            <a:r>
              <a:rPr lang="sv-SE" dirty="0" err="1"/>
              <a:t>Oil</a:t>
            </a:r>
            <a:r>
              <a:rPr lang="sv-SE" dirty="0"/>
              <a:t> Industry </a:t>
            </a:r>
            <a:r>
              <a:rPr lang="sv-SE" dirty="0" err="1"/>
              <a:t>Overview</a:t>
            </a:r>
            <a:endParaRPr lang="en-GB" dirty="0"/>
          </a:p>
        </p:txBody>
      </p:sp>
      <p:sp>
        <p:nvSpPr>
          <p:cNvPr id="5" name="TextBox 4"/>
          <p:cNvSpPr txBox="1"/>
          <p:nvPr/>
        </p:nvSpPr>
        <p:spPr>
          <a:xfrm>
            <a:off x="105327" y="1580909"/>
            <a:ext cx="1268296" cy="3262432"/>
          </a:xfrm>
          <a:prstGeom prst="rect">
            <a:avLst/>
          </a:prstGeom>
          <a:noFill/>
        </p:spPr>
        <p:txBody>
          <a:bodyPr wrap="none" rtlCol="0">
            <a:spAutoFit/>
          </a:bodyPr>
          <a:lstStyle/>
          <a:p>
            <a:r>
              <a:rPr lang="da-DK" sz="2000" dirty="0" err="1"/>
              <a:t>Crude</a:t>
            </a:r>
            <a:r>
              <a:rPr lang="da-DK" sz="2000" dirty="0"/>
              <a:t> Oil</a:t>
            </a:r>
          </a:p>
          <a:p>
            <a:r>
              <a:rPr lang="da-DK" sz="1600" dirty="0"/>
              <a:t>-  </a:t>
            </a:r>
            <a:r>
              <a:rPr lang="da-DK" sz="1400" dirty="0" err="1"/>
              <a:t>palm</a:t>
            </a:r>
            <a:endParaRPr lang="da-DK" sz="1400" dirty="0"/>
          </a:p>
          <a:p>
            <a:r>
              <a:rPr lang="da-DK" sz="1400" dirty="0"/>
              <a:t>-  </a:t>
            </a:r>
            <a:r>
              <a:rPr lang="da-DK" sz="1400" dirty="0" err="1"/>
              <a:t>soybean</a:t>
            </a:r>
            <a:endParaRPr lang="da-DK" sz="1400" dirty="0"/>
          </a:p>
          <a:p>
            <a:r>
              <a:rPr lang="da-DK" sz="1400" dirty="0"/>
              <a:t>-  </a:t>
            </a:r>
            <a:r>
              <a:rPr lang="da-DK" sz="1400" dirty="0" err="1"/>
              <a:t>rapeseed</a:t>
            </a:r>
            <a:endParaRPr lang="da-DK" sz="1400" dirty="0"/>
          </a:p>
          <a:p>
            <a:r>
              <a:rPr lang="da-DK" sz="1400" dirty="0"/>
              <a:t>-  </a:t>
            </a:r>
            <a:r>
              <a:rPr lang="da-DK" sz="1400" dirty="0" err="1"/>
              <a:t>sunflower</a:t>
            </a:r>
            <a:endParaRPr lang="da-DK" sz="1400" dirty="0"/>
          </a:p>
          <a:p>
            <a:r>
              <a:rPr lang="da-DK" sz="1400" dirty="0"/>
              <a:t>-  </a:t>
            </a:r>
            <a:r>
              <a:rPr lang="da-DK" sz="1400" dirty="0" err="1"/>
              <a:t>corn</a:t>
            </a:r>
            <a:endParaRPr lang="da-DK" sz="1400" dirty="0"/>
          </a:p>
          <a:p>
            <a:r>
              <a:rPr lang="da-DK" sz="1400" dirty="0"/>
              <a:t>-  </a:t>
            </a:r>
            <a:r>
              <a:rPr lang="da-DK" sz="1400" dirty="0" err="1"/>
              <a:t>coconut</a:t>
            </a:r>
            <a:endParaRPr lang="da-DK" sz="1400" dirty="0"/>
          </a:p>
          <a:p>
            <a:r>
              <a:rPr lang="da-DK" sz="1400" dirty="0"/>
              <a:t>-  </a:t>
            </a:r>
            <a:r>
              <a:rPr lang="da-DK" sz="1400" dirty="0" err="1"/>
              <a:t>palm</a:t>
            </a:r>
            <a:r>
              <a:rPr lang="da-DK" sz="1400" dirty="0"/>
              <a:t> </a:t>
            </a:r>
            <a:r>
              <a:rPr lang="da-DK" sz="1400" dirty="0" err="1"/>
              <a:t>kernel</a:t>
            </a:r>
            <a:endParaRPr lang="da-DK" sz="1400" dirty="0"/>
          </a:p>
          <a:p>
            <a:r>
              <a:rPr lang="da-DK" sz="1400" dirty="0"/>
              <a:t>-  </a:t>
            </a:r>
            <a:r>
              <a:rPr lang="da-DK" sz="1400" dirty="0" err="1"/>
              <a:t>cottonseed</a:t>
            </a:r>
            <a:endParaRPr lang="da-DK" sz="1400" dirty="0"/>
          </a:p>
          <a:p>
            <a:r>
              <a:rPr lang="da-DK" sz="1400" dirty="0"/>
              <a:t>-  </a:t>
            </a:r>
            <a:r>
              <a:rPr lang="da-DK" sz="1400" dirty="0" err="1"/>
              <a:t>groundnut</a:t>
            </a:r>
            <a:endParaRPr lang="da-DK" sz="1400" dirty="0"/>
          </a:p>
          <a:p>
            <a:r>
              <a:rPr lang="da-DK" sz="1400" dirty="0"/>
              <a:t>-  </a:t>
            </a:r>
            <a:r>
              <a:rPr lang="da-DK" sz="1400" dirty="0" err="1"/>
              <a:t>ricebran</a:t>
            </a:r>
            <a:endParaRPr lang="da-DK" sz="1400" dirty="0"/>
          </a:p>
          <a:p>
            <a:r>
              <a:rPr lang="da-DK" sz="1400" dirty="0"/>
              <a:t>-  </a:t>
            </a:r>
            <a:r>
              <a:rPr lang="da-DK" sz="1400" dirty="0" err="1"/>
              <a:t>tallow</a:t>
            </a:r>
            <a:endParaRPr lang="da-DK" sz="1400" dirty="0"/>
          </a:p>
          <a:p>
            <a:r>
              <a:rPr lang="da-DK" sz="1400" dirty="0"/>
              <a:t>-  </a:t>
            </a:r>
            <a:r>
              <a:rPr lang="da-DK" sz="1400" dirty="0" err="1"/>
              <a:t>fish</a:t>
            </a:r>
            <a:endParaRPr lang="da-DK" sz="1400" dirty="0"/>
          </a:p>
          <a:p>
            <a:endParaRPr lang="en-GB" sz="1600" dirty="0" err="1"/>
          </a:p>
        </p:txBody>
      </p:sp>
      <p:sp>
        <p:nvSpPr>
          <p:cNvPr id="12" name="TextBox 11"/>
          <p:cNvSpPr txBox="1"/>
          <p:nvPr/>
        </p:nvSpPr>
        <p:spPr>
          <a:xfrm>
            <a:off x="2228274" y="1235317"/>
            <a:ext cx="1127232" cy="400110"/>
          </a:xfrm>
          <a:prstGeom prst="rect">
            <a:avLst/>
          </a:prstGeom>
          <a:noFill/>
        </p:spPr>
        <p:txBody>
          <a:bodyPr wrap="none" rtlCol="0">
            <a:spAutoFit/>
          </a:bodyPr>
          <a:lstStyle/>
          <a:p>
            <a:r>
              <a:rPr lang="da-DK" sz="2000" dirty="0" err="1"/>
              <a:t>Refining</a:t>
            </a:r>
            <a:endParaRPr lang="en-GB" sz="2000" dirty="0" err="1"/>
          </a:p>
        </p:txBody>
      </p:sp>
      <p:sp>
        <p:nvSpPr>
          <p:cNvPr id="18" name="TextBox 17"/>
          <p:cNvSpPr txBox="1"/>
          <p:nvPr/>
        </p:nvSpPr>
        <p:spPr>
          <a:xfrm>
            <a:off x="6925001" y="1176172"/>
            <a:ext cx="2084225" cy="400110"/>
          </a:xfrm>
          <a:prstGeom prst="rect">
            <a:avLst/>
          </a:prstGeom>
          <a:noFill/>
        </p:spPr>
        <p:txBody>
          <a:bodyPr wrap="none" rtlCol="0">
            <a:spAutoFit/>
          </a:bodyPr>
          <a:lstStyle/>
          <a:p>
            <a:r>
              <a:rPr lang="da-DK" sz="2000" dirty="0"/>
              <a:t>Liquid </a:t>
            </a:r>
            <a:r>
              <a:rPr lang="da-DK" sz="2000" dirty="0" err="1"/>
              <a:t>edible</a:t>
            </a:r>
            <a:r>
              <a:rPr lang="da-DK" sz="2000" dirty="0"/>
              <a:t> </a:t>
            </a:r>
            <a:r>
              <a:rPr lang="da-DK" sz="2000" dirty="0" err="1"/>
              <a:t>oils</a:t>
            </a:r>
            <a:endParaRPr lang="en-GB" sz="2000" dirty="0" err="1"/>
          </a:p>
        </p:txBody>
      </p:sp>
      <p:sp>
        <p:nvSpPr>
          <p:cNvPr id="20" name="TextBox 19"/>
          <p:cNvSpPr txBox="1"/>
          <p:nvPr/>
        </p:nvSpPr>
        <p:spPr>
          <a:xfrm>
            <a:off x="2257691" y="3681869"/>
            <a:ext cx="2193229" cy="707886"/>
          </a:xfrm>
          <a:prstGeom prst="rect">
            <a:avLst/>
          </a:prstGeom>
          <a:noFill/>
        </p:spPr>
        <p:txBody>
          <a:bodyPr wrap="none" rtlCol="0">
            <a:spAutoFit/>
          </a:bodyPr>
          <a:lstStyle/>
          <a:p>
            <a:r>
              <a:rPr lang="da-DK" sz="2000" dirty="0" err="1"/>
              <a:t>Pretreatment</a:t>
            </a:r>
            <a:r>
              <a:rPr lang="da-DK" sz="2000" dirty="0"/>
              <a:t> +</a:t>
            </a:r>
          </a:p>
          <a:p>
            <a:r>
              <a:rPr lang="da-DK" sz="2000" dirty="0" err="1"/>
              <a:t>transesterification</a:t>
            </a:r>
            <a:endParaRPr lang="en-GB" sz="2000" dirty="0" err="1"/>
          </a:p>
        </p:txBody>
      </p:sp>
      <p:sp>
        <p:nvSpPr>
          <p:cNvPr id="9" name="Left Brace 8"/>
          <p:cNvSpPr/>
          <p:nvPr/>
        </p:nvSpPr>
        <p:spPr>
          <a:xfrm>
            <a:off x="1565599" y="1236337"/>
            <a:ext cx="450821" cy="3123942"/>
          </a:xfrm>
          <a:prstGeom prst="leftBrace">
            <a:avLst>
              <a:gd name="adj1" fmla="val 8333"/>
              <a:gd name="adj2" fmla="val 45696"/>
            </a:avLst>
          </a:prstGeom>
          <a:ln w="38100">
            <a:solidFill>
              <a:srgbClr val="1E1C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4135762" y="1658248"/>
            <a:ext cx="1994457" cy="400110"/>
          </a:xfrm>
          <a:prstGeom prst="rect">
            <a:avLst/>
          </a:prstGeom>
          <a:noFill/>
        </p:spPr>
        <p:txBody>
          <a:bodyPr wrap="none" rtlCol="0">
            <a:spAutoFit/>
          </a:bodyPr>
          <a:lstStyle/>
          <a:p>
            <a:r>
              <a:rPr lang="da-DK" sz="2000" dirty="0"/>
              <a:t>Fat </a:t>
            </a:r>
            <a:r>
              <a:rPr lang="da-DK" sz="2000" dirty="0" err="1"/>
              <a:t>modification</a:t>
            </a:r>
            <a:endParaRPr lang="en-GB" sz="2000" dirty="0" err="1"/>
          </a:p>
        </p:txBody>
      </p:sp>
      <p:sp>
        <p:nvSpPr>
          <p:cNvPr id="23" name="TextBox 22"/>
          <p:cNvSpPr txBox="1"/>
          <p:nvPr/>
        </p:nvSpPr>
        <p:spPr>
          <a:xfrm>
            <a:off x="7717259" y="3894752"/>
            <a:ext cx="1228221" cy="400110"/>
          </a:xfrm>
          <a:prstGeom prst="rect">
            <a:avLst/>
          </a:prstGeom>
          <a:noFill/>
        </p:spPr>
        <p:txBody>
          <a:bodyPr wrap="none" rtlCol="0">
            <a:spAutoFit/>
          </a:bodyPr>
          <a:lstStyle/>
          <a:p>
            <a:r>
              <a:rPr lang="da-DK" sz="2000" dirty="0"/>
              <a:t>Biodiesel</a:t>
            </a:r>
            <a:endParaRPr lang="en-GB" sz="2000" dirty="0" err="1"/>
          </a:p>
        </p:txBody>
      </p:sp>
      <p:sp>
        <p:nvSpPr>
          <p:cNvPr id="27" name="TextBox 26"/>
          <p:cNvSpPr txBox="1"/>
          <p:nvPr/>
        </p:nvSpPr>
        <p:spPr>
          <a:xfrm>
            <a:off x="7236358" y="1737606"/>
            <a:ext cx="1709122" cy="400110"/>
          </a:xfrm>
          <a:prstGeom prst="rect">
            <a:avLst/>
          </a:prstGeom>
          <a:noFill/>
        </p:spPr>
        <p:txBody>
          <a:bodyPr wrap="none" rtlCol="0">
            <a:spAutoFit/>
          </a:bodyPr>
          <a:lstStyle/>
          <a:p>
            <a:r>
              <a:rPr lang="da-DK" sz="2000" dirty="0" err="1"/>
              <a:t>Specialty</a:t>
            </a:r>
            <a:r>
              <a:rPr lang="da-DK" sz="2000" dirty="0"/>
              <a:t> </a:t>
            </a:r>
            <a:r>
              <a:rPr lang="da-DK" sz="2000" dirty="0" err="1"/>
              <a:t>fats</a:t>
            </a:r>
            <a:endParaRPr lang="en-GB" sz="2000" dirty="0" err="1"/>
          </a:p>
        </p:txBody>
      </p:sp>
      <p:cxnSp>
        <p:nvCxnSpPr>
          <p:cNvPr id="11" name="Straight Arrow Connector 10"/>
          <p:cNvCxnSpPr/>
          <p:nvPr/>
        </p:nvCxnSpPr>
        <p:spPr>
          <a:xfrm flipV="1">
            <a:off x="3471694" y="1398346"/>
            <a:ext cx="3253392" cy="1037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71694" y="1743868"/>
            <a:ext cx="519852" cy="10860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149431" y="1904150"/>
            <a:ext cx="55890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005090" y="3059592"/>
            <a:ext cx="1002576" cy="14055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28274" y="2507568"/>
            <a:ext cx="1665841" cy="707886"/>
          </a:xfrm>
          <a:prstGeom prst="rect">
            <a:avLst/>
          </a:prstGeom>
          <a:noFill/>
        </p:spPr>
        <p:txBody>
          <a:bodyPr wrap="none" rtlCol="0">
            <a:spAutoFit/>
          </a:bodyPr>
          <a:lstStyle/>
          <a:p>
            <a:r>
              <a:rPr lang="da-DK" sz="2000" dirty="0"/>
              <a:t>Fat splitting, </a:t>
            </a:r>
          </a:p>
          <a:p>
            <a:r>
              <a:rPr lang="da-DK" sz="2000" dirty="0" err="1"/>
              <a:t>distillation</a:t>
            </a:r>
            <a:r>
              <a:rPr lang="da-DK" sz="2000" dirty="0"/>
              <a:t>, ..</a:t>
            </a:r>
            <a:endParaRPr lang="en-GB" sz="2000" dirty="0" err="1"/>
          </a:p>
        </p:txBody>
      </p:sp>
      <p:cxnSp>
        <p:nvCxnSpPr>
          <p:cNvPr id="40" name="Straight Arrow Connector 39"/>
          <p:cNvCxnSpPr/>
          <p:nvPr/>
        </p:nvCxnSpPr>
        <p:spPr>
          <a:xfrm flipV="1">
            <a:off x="4023995" y="2499276"/>
            <a:ext cx="964766" cy="25588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219520" y="2988493"/>
            <a:ext cx="1125629" cy="400110"/>
          </a:xfrm>
          <a:prstGeom prst="rect">
            <a:avLst/>
          </a:prstGeom>
          <a:noFill/>
        </p:spPr>
        <p:txBody>
          <a:bodyPr wrap="none" rtlCol="0">
            <a:spAutoFit/>
          </a:bodyPr>
          <a:lstStyle/>
          <a:p>
            <a:r>
              <a:rPr lang="da-DK" sz="2000" dirty="0"/>
              <a:t>Glycerin</a:t>
            </a:r>
            <a:endParaRPr lang="en-GB" sz="2000" dirty="0" err="1"/>
          </a:p>
        </p:txBody>
      </p:sp>
      <p:sp>
        <p:nvSpPr>
          <p:cNvPr id="44" name="TextBox 43"/>
          <p:cNvSpPr txBox="1"/>
          <p:nvPr/>
        </p:nvSpPr>
        <p:spPr>
          <a:xfrm>
            <a:off x="5081640" y="2296225"/>
            <a:ext cx="1423788" cy="400110"/>
          </a:xfrm>
          <a:prstGeom prst="rect">
            <a:avLst/>
          </a:prstGeom>
          <a:noFill/>
        </p:spPr>
        <p:txBody>
          <a:bodyPr wrap="none" rtlCol="0">
            <a:spAutoFit/>
          </a:bodyPr>
          <a:lstStyle/>
          <a:p>
            <a:r>
              <a:rPr lang="da-DK" sz="2000" dirty="0" err="1"/>
              <a:t>Fatty</a:t>
            </a:r>
            <a:r>
              <a:rPr lang="da-DK" sz="2000" dirty="0"/>
              <a:t> </a:t>
            </a:r>
            <a:r>
              <a:rPr lang="da-DK" sz="2000" dirty="0" err="1"/>
              <a:t>acids</a:t>
            </a:r>
            <a:endParaRPr lang="en-GB" sz="2000" dirty="0" err="1"/>
          </a:p>
        </p:txBody>
      </p:sp>
      <p:cxnSp>
        <p:nvCxnSpPr>
          <p:cNvPr id="46" name="Straight Arrow Connector 45"/>
          <p:cNvCxnSpPr/>
          <p:nvPr/>
        </p:nvCxnSpPr>
        <p:spPr>
          <a:xfrm>
            <a:off x="4572015" y="4131039"/>
            <a:ext cx="242063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746088" y="3457287"/>
            <a:ext cx="0" cy="64026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157010" y="2611279"/>
            <a:ext cx="1867819" cy="400110"/>
          </a:xfrm>
          <a:prstGeom prst="rect">
            <a:avLst/>
          </a:prstGeom>
          <a:noFill/>
        </p:spPr>
        <p:txBody>
          <a:bodyPr wrap="none" rtlCol="0">
            <a:spAutoFit/>
          </a:bodyPr>
          <a:lstStyle/>
          <a:p>
            <a:r>
              <a:rPr lang="da-DK" sz="2000" dirty="0" err="1"/>
              <a:t>Oleochemicals</a:t>
            </a:r>
            <a:endParaRPr lang="en-GB" sz="2000" dirty="0" err="1"/>
          </a:p>
        </p:txBody>
      </p:sp>
      <p:sp>
        <p:nvSpPr>
          <p:cNvPr id="64" name="Left Brace 63"/>
          <p:cNvSpPr/>
          <p:nvPr/>
        </p:nvSpPr>
        <p:spPr>
          <a:xfrm rot="10800000">
            <a:off x="6411117" y="2278414"/>
            <a:ext cx="450821" cy="1193707"/>
          </a:xfrm>
          <a:prstGeom prst="leftBrace">
            <a:avLst>
              <a:gd name="adj1" fmla="val 8333"/>
              <a:gd name="adj2" fmla="val 51328"/>
            </a:avLst>
          </a:prstGeom>
          <a:ln w="38100">
            <a:solidFill>
              <a:srgbClr val="1E1C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Box 81"/>
          <p:cNvSpPr txBox="1"/>
          <p:nvPr/>
        </p:nvSpPr>
        <p:spPr>
          <a:xfrm>
            <a:off x="80285" y="750312"/>
            <a:ext cx="1594691" cy="338554"/>
          </a:xfrm>
          <a:prstGeom prst="rect">
            <a:avLst/>
          </a:prstGeom>
          <a:solidFill>
            <a:schemeClr val="bg2">
              <a:lumMod val="20000"/>
              <a:lumOff val="80000"/>
            </a:schemeClr>
          </a:solidFill>
          <a:ln>
            <a:solidFill>
              <a:schemeClr val="tx2"/>
            </a:solidFill>
          </a:ln>
        </p:spPr>
        <p:txBody>
          <a:bodyPr wrap="square" rtlCol="0">
            <a:spAutoFit/>
          </a:bodyPr>
          <a:lstStyle/>
          <a:p>
            <a:pPr algn="ctr"/>
            <a:r>
              <a:rPr lang="en-GB" sz="1600" dirty="0"/>
              <a:t>EXTRACTION</a:t>
            </a:r>
          </a:p>
        </p:txBody>
      </p:sp>
      <p:sp>
        <p:nvSpPr>
          <p:cNvPr id="83" name="Right Arrow 82"/>
          <p:cNvSpPr/>
          <p:nvPr/>
        </p:nvSpPr>
        <p:spPr>
          <a:xfrm rot="5400000">
            <a:off x="699544" y="1268746"/>
            <a:ext cx="376517" cy="2592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05053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Edible oil industry drivers</a:t>
            </a:r>
            <a:br>
              <a:rPr lang="en-US" dirty="0"/>
            </a:br>
            <a:endParaRPr lang="en-US" dirty="0"/>
          </a:p>
        </p:txBody>
      </p:sp>
      <p:sp>
        <p:nvSpPr>
          <p:cNvPr id="3" name="Content Placeholder 2"/>
          <p:cNvSpPr>
            <a:spLocks noGrp="1"/>
          </p:cNvSpPr>
          <p:nvPr>
            <p:ph idx="1"/>
          </p:nvPr>
        </p:nvSpPr>
        <p:spPr>
          <a:xfrm>
            <a:off x="1212776" y="1328666"/>
            <a:ext cx="5977733" cy="2993952"/>
          </a:xfrm>
        </p:spPr>
        <p:txBody>
          <a:bodyPr>
            <a:noAutofit/>
          </a:bodyPr>
          <a:lstStyle/>
          <a:p>
            <a:r>
              <a:rPr lang="en-US" sz="2400" dirty="0"/>
              <a:t>Solid structural growth (food demand)</a:t>
            </a:r>
          </a:p>
          <a:p>
            <a:r>
              <a:rPr lang="en-US" sz="2400" dirty="0"/>
              <a:t>Healthier foods (nutritional value, safety)</a:t>
            </a:r>
          </a:p>
          <a:p>
            <a:r>
              <a:rPr lang="en-US" sz="2400" dirty="0"/>
              <a:t>Minimize losses and utilize byproducts</a:t>
            </a:r>
          </a:p>
          <a:p>
            <a:r>
              <a:rPr lang="en-US" sz="2400" dirty="0"/>
              <a:t>Energy efficiency</a:t>
            </a:r>
          </a:p>
          <a:p>
            <a:r>
              <a:rPr lang="en-US" sz="2400" dirty="0"/>
              <a:t>Sustainability</a:t>
            </a:r>
          </a:p>
        </p:txBody>
      </p:sp>
      <p:sp>
        <p:nvSpPr>
          <p:cNvPr id="7" name="Footer Placeholder 2">
            <a:extLst>
              <a:ext uri="{FF2B5EF4-FFF2-40B4-BE49-F238E27FC236}">
                <a16:creationId xmlns:a16="http://schemas.microsoft.com/office/drawing/2014/main" id="{36D46133-5672-4F1B-B48E-C99D4E6083FC}"/>
              </a:ext>
            </a:extLst>
          </p:cNvPr>
          <p:cNvSpPr txBox="1">
            <a:spLocks/>
          </p:cNvSpPr>
          <p:nvPr/>
        </p:nvSpPr>
        <p:spPr>
          <a:xfrm>
            <a:off x="7659524" y="4662708"/>
            <a:ext cx="1440000" cy="17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000" dirty="0">
                <a:solidFill>
                  <a:srgbClr val="1E1C77"/>
                </a:solidFill>
                <a:latin typeface="Arial"/>
              </a:rPr>
              <a:t>www.alfalaval.com</a:t>
            </a:r>
          </a:p>
        </p:txBody>
      </p:sp>
    </p:spTree>
    <p:extLst>
      <p:ext uri="{BB962C8B-B14F-4D97-AF65-F5344CB8AC3E}">
        <p14:creationId xmlns:p14="http://schemas.microsoft.com/office/powerpoint/2010/main" val="1388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2858770" y="337404"/>
            <a:ext cx="4206389" cy="745245"/>
          </a:xfrm>
        </p:spPr>
        <p:txBody>
          <a:bodyPr>
            <a:normAutofit/>
          </a:bodyPr>
          <a:lstStyle/>
          <a:p>
            <a:r>
              <a:rPr lang="sv-SE" dirty="0" err="1"/>
              <a:t>Edible</a:t>
            </a:r>
            <a:r>
              <a:rPr lang="sv-SE" dirty="0"/>
              <a:t> </a:t>
            </a:r>
            <a:r>
              <a:rPr lang="sv-SE" dirty="0" err="1"/>
              <a:t>Oil</a:t>
            </a:r>
            <a:r>
              <a:rPr lang="sv-SE" dirty="0"/>
              <a:t> </a:t>
            </a:r>
            <a:r>
              <a:rPr lang="sv-SE" dirty="0" err="1"/>
              <a:t>Refining</a:t>
            </a:r>
            <a:endParaRPr lang="en-GB" dirty="0"/>
          </a:p>
        </p:txBody>
      </p:sp>
      <p:pic>
        <p:nvPicPr>
          <p:cNvPr id="3" name="Content Placeholder 2"/>
          <p:cNvPicPr>
            <a:picLocks noGrp="1" noChangeAspect="1"/>
          </p:cNvPicPr>
          <p:nvPr>
            <p:ph idx="1"/>
          </p:nvPr>
        </p:nvPicPr>
        <p:blipFill>
          <a:blip r:embed="rId3"/>
          <a:stretch>
            <a:fillRect/>
          </a:stretch>
        </p:blipFill>
        <p:spPr>
          <a:xfrm>
            <a:off x="1546658" y="1051981"/>
            <a:ext cx="6397942" cy="3538705"/>
          </a:xfrm>
          <a:prstGeom prst="rect">
            <a:avLst/>
          </a:prstGeom>
        </p:spPr>
      </p:pic>
      <p:pic>
        <p:nvPicPr>
          <p:cNvPr id="14" name="Picture 13"/>
          <p:cNvPicPr>
            <a:picLocks noChangeAspect="1"/>
          </p:cNvPicPr>
          <p:nvPr/>
        </p:nvPicPr>
        <p:blipFill>
          <a:blip r:embed="rId4"/>
          <a:stretch>
            <a:fillRect/>
          </a:stretch>
        </p:blipFill>
        <p:spPr>
          <a:xfrm>
            <a:off x="6887040" y="4400437"/>
            <a:ext cx="1057560" cy="190249"/>
          </a:xfrm>
          <a:prstGeom prst="rect">
            <a:avLst/>
          </a:prstGeom>
        </p:spPr>
      </p:pic>
      <p:pic>
        <p:nvPicPr>
          <p:cNvPr id="15" name="Picture 14"/>
          <p:cNvPicPr>
            <a:picLocks noChangeAspect="1"/>
          </p:cNvPicPr>
          <p:nvPr/>
        </p:nvPicPr>
        <p:blipFill>
          <a:blip r:embed="rId4"/>
          <a:stretch>
            <a:fillRect/>
          </a:stretch>
        </p:blipFill>
        <p:spPr>
          <a:xfrm>
            <a:off x="1546658" y="4392214"/>
            <a:ext cx="689557" cy="190249"/>
          </a:xfrm>
          <a:prstGeom prst="rect">
            <a:avLst/>
          </a:prstGeom>
        </p:spPr>
      </p:pic>
    </p:spTree>
    <p:extLst>
      <p:ext uri="{BB962C8B-B14F-4D97-AF65-F5344CB8AC3E}">
        <p14:creationId xmlns:p14="http://schemas.microsoft.com/office/powerpoint/2010/main" val="1900130742"/>
      </p:ext>
    </p:extLst>
  </p:cSld>
  <p:clrMapOvr>
    <a:masterClrMapping/>
  </p:clrMapOvr>
  <p:transition spd="med">
    <p:fade/>
  </p:transition>
</p:sld>
</file>

<file path=ppt/theme/theme1.xml><?xml version="1.0" encoding="utf-8"?>
<a:theme xmlns:a="http://schemas.openxmlformats.org/drawingml/2006/main" name="PPT White widescreen">
  <a:themeElements>
    <a:clrScheme name="Alfa Laval2016">
      <a:dk1>
        <a:srgbClr val="000000"/>
      </a:dk1>
      <a:lt1>
        <a:srgbClr val="FFFFFF"/>
      </a:lt1>
      <a:dk2>
        <a:srgbClr val="1E1C77"/>
      </a:dk2>
      <a:lt2>
        <a:srgbClr val="0070C0"/>
      </a:lt2>
      <a:accent1>
        <a:srgbClr val="FFCC33"/>
      </a:accent1>
      <a:accent2>
        <a:srgbClr val="1E1C77"/>
      </a:accent2>
      <a:accent3>
        <a:srgbClr val="D81E05"/>
      </a:accent3>
      <a:accent4>
        <a:srgbClr val="00B050"/>
      </a:accent4>
      <a:accent5>
        <a:srgbClr val="CC66FF"/>
      </a:accent5>
      <a:accent6>
        <a:srgbClr val="8C7F70"/>
      </a:accent6>
      <a:hlink>
        <a:srgbClr val="33CCCC"/>
      </a:hlink>
      <a:folHlink>
        <a:srgbClr val="D81E05"/>
      </a:folHlink>
    </a:clrScheme>
    <a:fontScheme name="AlfaLaval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5-White widescreen.potx" id="{44DF8E13-7D8D-4ED1-A36D-2F1CB3E15E32}" vid="{A1C4D757-385D-4A35-8C7B-1999F09A7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1B96F2A69968428E31722AFE2C2F7F" ma:contentTypeVersion="2" ma:contentTypeDescription="Create a new document." ma:contentTypeScope="" ma:versionID="1ab12561b6a0b54721dd5ad08eed2d74">
  <xsd:schema xmlns:xsd="http://www.w3.org/2001/XMLSchema" xmlns:xs="http://www.w3.org/2001/XMLSchema" xmlns:p="http://schemas.microsoft.com/office/2006/metadata/properties" xmlns:ns1="http://schemas.microsoft.com/sharepoint/v3" targetNamespace="http://schemas.microsoft.com/office/2006/metadata/properties" ma:root="true" ma:fieldsID="16033ba7cafd3d075bc649ecdc252be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DD29E7-D7E8-4481-AD62-B7A388C7F917}">
  <ds:schemaRefs>
    <ds:schemaRef ds:uri="http://schemas.microsoft.com/sharepoint/v3/contenttype/forms"/>
  </ds:schemaRefs>
</ds:datastoreItem>
</file>

<file path=customXml/itemProps2.xml><?xml version="1.0" encoding="utf-8"?>
<ds:datastoreItem xmlns:ds="http://schemas.openxmlformats.org/officeDocument/2006/customXml" ds:itemID="{36DC33CF-143B-4550-8294-1785E809EEAF}">
  <ds:schemaRefs>
    <ds:schemaRef ds:uri="http://schemas.microsoft.com/sharepoint/v3"/>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purl.org/dc/term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FB0C764-19F1-41AC-9733-C2D2B02EB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5-White widescreen</Template>
  <TotalTime>5108</TotalTime>
  <Words>1045</Words>
  <Application>Microsoft Office PowerPoint</Application>
  <PresentationFormat>On-screen Show (16:9)</PresentationFormat>
  <Paragraphs>226</Paragraphs>
  <Slides>33</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MS PGothic</vt:lpstr>
      <vt:lpstr>MS PGothic</vt:lpstr>
      <vt:lpstr>Arial</vt:lpstr>
      <vt:lpstr>Calibri</vt:lpstr>
      <vt:lpstr>Times New Roman</vt:lpstr>
      <vt:lpstr>TrueFrutiger</vt:lpstr>
      <vt:lpstr>Wingdings</vt:lpstr>
      <vt:lpstr>Wingdings 2</vt:lpstr>
      <vt:lpstr>PPT White widescreen</vt:lpstr>
      <vt:lpstr>Equation</vt:lpstr>
      <vt:lpstr>PowerPoint Presentation</vt:lpstr>
      <vt:lpstr>Edible Oil Industry</vt:lpstr>
      <vt:lpstr> Outline </vt:lpstr>
      <vt:lpstr>Oil demand has been on a steady growth path   </vt:lpstr>
      <vt:lpstr>Biofuel demand foreseen to reduce </vt:lpstr>
      <vt:lpstr>Consumption per Capita CAGR 2010-2015 = 3.5% </vt:lpstr>
      <vt:lpstr>Edible Oil Industry Overview</vt:lpstr>
      <vt:lpstr>Edible oil industry drivers </vt:lpstr>
      <vt:lpstr>Edible Oil Refining</vt:lpstr>
      <vt:lpstr>R&amp;D in process system development</vt:lpstr>
      <vt:lpstr>Example 1.  University collaboration</vt:lpstr>
      <vt:lpstr> Challenges in lipid modelling </vt:lpstr>
      <vt:lpstr> Some lipid molecular structures </vt:lpstr>
      <vt:lpstr>Property prediction by GC methods</vt:lpstr>
      <vt:lpstr>SPEED Lipids Database. Structure &amp; Features </vt:lpstr>
      <vt:lpstr>SPEED Lipids Database. Models performances </vt:lpstr>
      <vt:lpstr>Micronutrient recovery</vt:lpstr>
      <vt:lpstr>Recovering micronutrients ”Double scrubber”</vt:lpstr>
      <vt:lpstr>Process simulation example</vt:lpstr>
      <vt:lpstr>Tocopherols in the hot destillate</vt:lpstr>
      <vt:lpstr>”Double Scrubber”  Main Characteristics  </vt:lpstr>
      <vt:lpstr>Alfa Laval TocoBoost®</vt:lpstr>
      <vt:lpstr>Loss of Toco’s in FFA Product  </vt:lpstr>
      <vt:lpstr>Example 2.  Supplier collaboration</vt:lpstr>
      <vt:lpstr>Gum content in crude oils</vt:lpstr>
      <vt:lpstr>Hydration rates of phosphatides</vt:lpstr>
      <vt:lpstr>Phospholipids cause oil loss</vt:lpstr>
      <vt:lpstr>Enzymes reduce degumming yield loss</vt:lpstr>
      <vt:lpstr>Enzymatic deep degumming process</vt:lpstr>
      <vt:lpstr>Enzymatic refining of water degummed oil</vt:lpstr>
      <vt:lpstr>Physical refining plant, enzymatic degumming</vt:lpstr>
      <vt:lpstr> Summary </vt:lpstr>
      <vt:lpstr>PowerPoint Presentation</vt:lpstr>
    </vt:vector>
  </TitlesOfParts>
  <Company>Alfa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 Laval group presentation 2017 - based on ‘Annual report 2016’ - white</dc:title>
  <dc:creator>Monika Hakansson</dc:creator>
  <cp:lastModifiedBy>Bent Sarup</cp:lastModifiedBy>
  <cp:revision>321</cp:revision>
  <cp:lastPrinted>2017-10-11T16:16:38Z</cp:lastPrinted>
  <dcterms:created xsi:type="dcterms:W3CDTF">2017-02-07T09:23:30Z</dcterms:created>
  <dcterms:modified xsi:type="dcterms:W3CDTF">2017-11-25T04:19:07Z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0x010100E21B96F2A69968428E31722AFE2C2F7F</vt:lpwstr>
  </property>
</Properties>
</file>