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8" r:id="rId2"/>
    <p:sldId id="458" r:id="rId3"/>
    <p:sldId id="410" r:id="rId4"/>
    <p:sldId id="431" r:id="rId5"/>
    <p:sldId id="432" r:id="rId6"/>
    <p:sldId id="433" r:id="rId7"/>
    <p:sldId id="434" r:id="rId8"/>
    <p:sldId id="465" r:id="rId9"/>
    <p:sldId id="464" r:id="rId10"/>
    <p:sldId id="435" r:id="rId11"/>
    <p:sldId id="436" r:id="rId12"/>
    <p:sldId id="437" r:id="rId13"/>
    <p:sldId id="439" r:id="rId14"/>
    <p:sldId id="471" r:id="rId15"/>
    <p:sldId id="468" r:id="rId16"/>
    <p:sldId id="440" r:id="rId17"/>
    <p:sldId id="438" r:id="rId18"/>
    <p:sldId id="441" r:id="rId19"/>
    <p:sldId id="442" r:id="rId20"/>
    <p:sldId id="450" r:id="rId21"/>
    <p:sldId id="451" r:id="rId22"/>
    <p:sldId id="452" r:id="rId23"/>
    <p:sldId id="530" r:id="rId24"/>
    <p:sldId id="534" r:id="rId25"/>
    <p:sldId id="535" r:id="rId26"/>
    <p:sldId id="536" r:id="rId27"/>
    <p:sldId id="537" r:id="rId28"/>
    <p:sldId id="538" r:id="rId29"/>
    <p:sldId id="539" r:id="rId30"/>
    <p:sldId id="532" r:id="rId31"/>
    <p:sldId id="540" r:id="rId32"/>
    <p:sldId id="526" r:id="rId33"/>
    <p:sldId id="541" r:id="rId34"/>
    <p:sldId id="527" r:id="rId35"/>
    <p:sldId id="404" r:id="rId36"/>
  </p:sldIdLst>
  <p:sldSz cx="9144000" cy="6858000" type="screen4x3"/>
  <p:notesSz cx="7099300" cy="10234613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31859C"/>
    <a:srgbClr val="A8BAFA"/>
    <a:srgbClr val="A8BAC8"/>
    <a:srgbClr val="728FA5"/>
    <a:srgbClr val="99AEBD"/>
    <a:srgbClr val="7A983E"/>
    <a:srgbClr val="9BBB59"/>
    <a:srgbClr val="FBC26D"/>
    <a:srgbClr val="893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Stile medio 3 - 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76" autoAdjust="0"/>
    <p:restoredTop sz="94125" autoAdjust="0"/>
  </p:normalViewPr>
  <p:slideViewPr>
    <p:cSldViewPr snapToGrid="0" snapToObjects="1">
      <p:cViewPr varScale="1">
        <p:scale>
          <a:sx n="66" d="100"/>
          <a:sy n="66" d="100"/>
        </p:scale>
        <p:origin x="1476" y="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10"/>
    </p:cViewPr>
  </p:sorterViewPr>
  <p:notesViewPr>
    <p:cSldViewPr snapToGrid="0" snapToObjects="1">
      <p:cViewPr varScale="1">
        <p:scale>
          <a:sx n="85" d="100"/>
          <a:sy n="85" d="100"/>
        </p:scale>
        <p:origin x="-3786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57AD687A-215B-4053-8D9D-C306C2FF0CF9}" type="datetimeFigureOut">
              <a:rPr lang="it-IT" smtClean="0"/>
              <a:t>24/11/2017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4F1F2FE9-4A00-41A8-A3A6-2697E51A53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9785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8A2A4C44-D984-4E76-B72D-9A709FAEB5EE}" type="datetimeFigureOut">
              <a:rPr lang="it-IT" smtClean="0"/>
              <a:t>24/11/2017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5A406B75-FFF9-461A-8F89-C878ADA752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7874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06B75-FFF9-461A-8F89-C878ADA75233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8835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3616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3797" indent="-281344" algn="l" defTabSz="93616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8666" indent="-225405" algn="l" defTabSz="93616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1119" indent="-225405" algn="l" defTabSz="93616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3572" indent="-225405" algn="l" defTabSz="93616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7414" indent="-225405" defTabSz="9361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81256" indent="-225405" defTabSz="9361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5099" indent="-225405" defTabSz="9361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28941" indent="-225405" defTabSz="9361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E974DB97-121B-46EA-8283-D75B988FC666}" type="slidenum">
              <a:rPr lang="en-GB" altLang="it-IT" sz="1100"/>
              <a:pPr algn="r"/>
              <a:t>35</a:t>
            </a:fld>
            <a:endParaRPr lang="en-GB" altLang="it-IT" sz="11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07363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ttangolo 167"/>
          <p:cNvSpPr/>
          <p:nvPr userDrawn="1"/>
        </p:nvSpPr>
        <p:spPr>
          <a:xfrm>
            <a:off x="0" y="0"/>
            <a:ext cx="9144000" cy="1847850"/>
          </a:xfrm>
          <a:prstGeom prst="rect">
            <a:avLst/>
          </a:prstGeom>
          <a:solidFill>
            <a:srgbClr val="1A41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69" name="Gruppo 168"/>
          <p:cNvGrpSpPr/>
          <p:nvPr userDrawn="1"/>
        </p:nvGrpSpPr>
        <p:grpSpPr>
          <a:xfrm>
            <a:off x="48007" y="1654176"/>
            <a:ext cx="9036647" cy="180000"/>
            <a:chOff x="1218340" y="275867"/>
            <a:chExt cx="17715122" cy="567843"/>
          </a:xfrm>
        </p:grpSpPr>
        <p:cxnSp>
          <p:nvCxnSpPr>
            <p:cNvPr id="170" name="Connettore 1 169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1 170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1 171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1 172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1 173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1 174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1 175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1 176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1 177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1 178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1 179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ttore 1 180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ttore 1 181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ttore 1 182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ttore 1 183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ttore 1 184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ttore 1 185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ttore 1 186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ttore 1 187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ttore 1 188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ttore 1 189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ttore 1 190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ttore 1 191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ttore 1 192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1 193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ttore 1 194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ttore 1 195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ttore 1 196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ttore 1 197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ttore 1 198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ttore 1 199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ttore 1 200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1 201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1 202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1 203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1 204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ttore 1 205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ttore 1 206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ttore 1 207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ttore 1 208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ttore 1 209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ttore 1 210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ttore 1 211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ttore 1 212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ttore 1 213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ttore 1 214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ttore 1 215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ttore 1 216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ttore 1 217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ttore 1 218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ttore 1 219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ttore 1 220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ttore 1 221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ttore 1 222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ttore 1 223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ttore 1 224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ttore 1 225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ttore 1 226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ttore 1 227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ttore 1 228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nettore 1 229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ttore 1 230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ttore 1 231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ttore 1 232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ttore 1 233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ttore 1 234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ttore 1 235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ttore 1 236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ttore 1 237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ttore 1 238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ttore 1 239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ttore 1 240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ttore 1 241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nettore 1 242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nettore 1 243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onnettore 1 244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Connettore 1 245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ttore 1 246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ttore 1 247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ttore 1 248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ttore 1 249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ttore 1 250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ttore 1 251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Connettore 1 252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Connettore 1 253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Connettore 1 254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Connettore 1 255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Connettore 1 256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Connettore 1 257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ttore 1 258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ttore 1 259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ttore 1 260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ttore 1 261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Connettore 1 262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Connettore 1 263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Connettore 1 264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Connettore 1 265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Connettore 1 266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Connettore 1 267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Connettore 1 268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Connettore 1 269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Connettore 1 270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Connettore 1 271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Connettore 1 272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nettore 1 273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Connettore 1 274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Connettore 1 275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Connettore 1 276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onnettore 1 277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Connettore 1 278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Connettore 1 279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Connettore 1 280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Connettore 1 281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Connettore 1 282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Connettore 1 283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Connettore 1 284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nettore 1 285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Connettore 1 286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Connettore 1 287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Connettore 1 288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 descr="Y:\IMMAGINE _COORDINATA_2014\PPT\loghi_PNG\01_polimi_centrato_BN_negativo_outlin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54" y="395873"/>
            <a:ext cx="1442830" cy="110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6" descr="Y:\IMMAGINE _COORDINATA_2014\PPT\loghi_PNG\01_polimi_centrato_BN_negativo_outlin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54" y="395873"/>
            <a:ext cx="1442830" cy="110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812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fronto 2 fot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 userDrawn="1"/>
        </p:nvSpPr>
        <p:spPr>
          <a:xfrm>
            <a:off x="0" y="1"/>
            <a:ext cx="9144000" cy="1269904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24/11/2017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Rettangolo 10"/>
          <p:cNvSpPr/>
          <p:nvPr userDrawn="1"/>
        </p:nvSpPr>
        <p:spPr>
          <a:xfrm>
            <a:off x="0" y="6140676"/>
            <a:ext cx="9144000" cy="731837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" name="Gruppo 11"/>
          <p:cNvGrpSpPr/>
          <p:nvPr userDrawn="1"/>
        </p:nvGrpSpPr>
        <p:grpSpPr>
          <a:xfrm>
            <a:off x="48007" y="1089904"/>
            <a:ext cx="9036647" cy="180000"/>
            <a:chOff x="1218340" y="275867"/>
            <a:chExt cx="17715122" cy="567843"/>
          </a:xfrm>
        </p:grpSpPr>
        <p:cxnSp>
          <p:nvCxnSpPr>
            <p:cNvPr id="13" name="Connettore 1 12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22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5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28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47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48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49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50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1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53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54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55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56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57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1 61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62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63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64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65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1 66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1 67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1 68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1 69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1 70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1 71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1 72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1 73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1 74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1 75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1 76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1 77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1 78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1 79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1 80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1 81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1 82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1 83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ttore 1 84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1 85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1 86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1 87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1 88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1 89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ttore 1 90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ttore 1 91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1 92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ttore 1 93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1 94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1 95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1 96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1 97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1 98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1 99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1 100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1 101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1 102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1 103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1 104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ttore 1 105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ttore 1 106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ttore 1 107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1 108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ttore 1 109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ttore 1 110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ttore 1 111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ttore 1 112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1 113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ttore 1 114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ttore 1 115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ttore 1 116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1 117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1 118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1 119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1 120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1 121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1 122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ttore 1 123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1 124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1 125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ttore 1 126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1 127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1 128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ttore 1 129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1 130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ttore 1 131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4" name="Picture 3" descr="Y:\IMMAGINE _COORDINATA_2014\PPT\loghi_PNG\03_Polimi_bandiera-1riga_BN_negativo_outlin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8" y="6204925"/>
            <a:ext cx="3038475" cy="57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Segnaposto testo 2"/>
          <p:cNvSpPr>
            <a:spLocks noGrp="1"/>
          </p:cNvSpPr>
          <p:nvPr>
            <p:ph type="body" sz="half" idx="1"/>
          </p:nvPr>
        </p:nvSpPr>
        <p:spPr>
          <a:xfrm>
            <a:off x="4819813" y="1342568"/>
            <a:ext cx="3961113" cy="22479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40" name="Segnaposto immagine 2"/>
          <p:cNvSpPr>
            <a:spLocks noGrp="1"/>
          </p:cNvSpPr>
          <p:nvPr>
            <p:ph type="pic" idx="13"/>
          </p:nvPr>
        </p:nvSpPr>
        <p:spPr>
          <a:xfrm>
            <a:off x="314445" y="3695699"/>
            <a:ext cx="3645045" cy="22751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 smtClean="0"/>
              <a:t>Fare clic sull'icona per inserire un'immagine</a:t>
            </a:r>
            <a:endParaRPr lang="it-IT" dirty="0"/>
          </a:p>
        </p:txBody>
      </p:sp>
      <p:sp>
        <p:nvSpPr>
          <p:cNvPr id="141" name="Segnaposto immagine 2"/>
          <p:cNvSpPr>
            <a:spLocks noGrp="1"/>
          </p:cNvSpPr>
          <p:nvPr>
            <p:ph type="pic" idx="14"/>
          </p:nvPr>
        </p:nvSpPr>
        <p:spPr>
          <a:xfrm>
            <a:off x="321705" y="1315356"/>
            <a:ext cx="3645045" cy="22751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 smtClean="0"/>
              <a:t>Fare clic sull'icona per inserire un'immagine</a:t>
            </a:r>
            <a:endParaRPr lang="it-IT" dirty="0"/>
          </a:p>
        </p:txBody>
      </p:sp>
      <p:sp>
        <p:nvSpPr>
          <p:cNvPr id="135" name="Segnaposto testo 2"/>
          <p:cNvSpPr>
            <a:spLocks noGrp="1"/>
          </p:cNvSpPr>
          <p:nvPr>
            <p:ph type="body" sz="half" idx="15"/>
          </p:nvPr>
        </p:nvSpPr>
        <p:spPr>
          <a:xfrm>
            <a:off x="4819813" y="3742869"/>
            <a:ext cx="3961113" cy="22479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36" name="Segnaposto numero diapositiva 8"/>
          <p:cNvSpPr txBox="1">
            <a:spLocks/>
          </p:cNvSpPr>
          <p:nvPr userDrawn="1"/>
        </p:nvSpPr>
        <p:spPr>
          <a:xfrm>
            <a:off x="6705600" y="638291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34947A-1B05-2B43-AD85-E646CE852B9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546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fronto fotos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 userDrawn="1"/>
        </p:nvSpPr>
        <p:spPr>
          <a:xfrm>
            <a:off x="0" y="1"/>
            <a:ext cx="9144000" cy="1269904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24/11/2017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Rettangolo 10"/>
          <p:cNvSpPr/>
          <p:nvPr userDrawn="1"/>
        </p:nvSpPr>
        <p:spPr>
          <a:xfrm>
            <a:off x="0" y="6140676"/>
            <a:ext cx="9144000" cy="731837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" name="Gruppo 11"/>
          <p:cNvGrpSpPr/>
          <p:nvPr userDrawn="1"/>
        </p:nvGrpSpPr>
        <p:grpSpPr>
          <a:xfrm>
            <a:off x="48007" y="1089904"/>
            <a:ext cx="9036647" cy="180000"/>
            <a:chOff x="1218340" y="275867"/>
            <a:chExt cx="17715122" cy="567843"/>
          </a:xfrm>
        </p:grpSpPr>
        <p:cxnSp>
          <p:nvCxnSpPr>
            <p:cNvPr id="13" name="Connettore 1 12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22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5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28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47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48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49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50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1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53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54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55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56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57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1 61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62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63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64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65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1 66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1 67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1 68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1 69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1 70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1 71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1 72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1 73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1 74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1 75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1 76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1 77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1 78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1 79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1 80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1 81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1 82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1 83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ttore 1 84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1 85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1 86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1 87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1 88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1 89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ttore 1 90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ttore 1 91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1 92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ttore 1 93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1 94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1 95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1 96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1 97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1 98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1 99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1 100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1 101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1 102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1 103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1 104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ttore 1 105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ttore 1 106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ttore 1 107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1 108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ttore 1 109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ttore 1 110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ttore 1 111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ttore 1 112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1 113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ttore 1 114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ttore 1 115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ttore 1 116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1 117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1 118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1 119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1 120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1 121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1 122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ttore 1 123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1 124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1 125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ttore 1 126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1 127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1 128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ttore 1 129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1 130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ttore 1 131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4" name="Picture 3" descr="Y:\IMMAGINE _COORDINATA_2014\PPT\loghi_PNG\03_Polimi_bandiera-1riga_BN_negativo_outlin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8" y="6204925"/>
            <a:ext cx="3038475" cy="57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Segnaposto testo 2"/>
          <p:cNvSpPr>
            <a:spLocks noGrp="1"/>
          </p:cNvSpPr>
          <p:nvPr>
            <p:ph type="body" sz="half" idx="1"/>
          </p:nvPr>
        </p:nvSpPr>
        <p:spPr>
          <a:xfrm>
            <a:off x="3419473" y="1374774"/>
            <a:ext cx="5291673" cy="4648200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37" name="Segnaposto immagine 2"/>
          <p:cNvSpPr>
            <a:spLocks noGrp="1"/>
          </p:cNvSpPr>
          <p:nvPr>
            <p:ph type="pic" idx="13"/>
          </p:nvPr>
        </p:nvSpPr>
        <p:spPr>
          <a:xfrm>
            <a:off x="255927" y="1374775"/>
            <a:ext cx="2829617" cy="25848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 smtClean="0"/>
              <a:t>Fare clic sull'icona per inserire un'immagine</a:t>
            </a:r>
            <a:endParaRPr lang="it-IT" dirty="0"/>
          </a:p>
        </p:txBody>
      </p:sp>
      <p:sp>
        <p:nvSpPr>
          <p:cNvPr id="135" name="Segnaposto numero diapositiva 8"/>
          <p:cNvSpPr txBox="1">
            <a:spLocks/>
          </p:cNvSpPr>
          <p:nvPr userDrawn="1"/>
        </p:nvSpPr>
        <p:spPr>
          <a:xfrm>
            <a:off x="6705600" y="632419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34947A-1B05-2B43-AD85-E646CE852B9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9789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olo testo d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 userDrawn="1"/>
        </p:nvSpPr>
        <p:spPr>
          <a:xfrm>
            <a:off x="0" y="1"/>
            <a:ext cx="9144000" cy="1269904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24/11/2017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Rettangolo 10"/>
          <p:cNvSpPr/>
          <p:nvPr userDrawn="1"/>
        </p:nvSpPr>
        <p:spPr>
          <a:xfrm>
            <a:off x="0" y="6140676"/>
            <a:ext cx="9144000" cy="731837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" name="Gruppo 11"/>
          <p:cNvGrpSpPr/>
          <p:nvPr userDrawn="1"/>
        </p:nvGrpSpPr>
        <p:grpSpPr>
          <a:xfrm>
            <a:off x="48007" y="1089904"/>
            <a:ext cx="9036647" cy="180000"/>
            <a:chOff x="1218340" y="275867"/>
            <a:chExt cx="17715122" cy="567843"/>
          </a:xfrm>
        </p:grpSpPr>
        <p:cxnSp>
          <p:nvCxnSpPr>
            <p:cNvPr id="13" name="Connettore 1 12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22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5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28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47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48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49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50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1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53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54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55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56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57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1 61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62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63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64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65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1 66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1 67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1 68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1 69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1 70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1 71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1 72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1 73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1 74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1 75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1 76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1 77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1 78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1 79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1 80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1 81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1 82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1 83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ttore 1 84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1 85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1 86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1 87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1 88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1 89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ttore 1 90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ttore 1 91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1 92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ttore 1 93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1 94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1 95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1 96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1 97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1 98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1 99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1 100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1 101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1 102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1 103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1 104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ttore 1 105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ttore 1 106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ttore 1 107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1 108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ttore 1 109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ttore 1 110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ttore 1 111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ttore 1 112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1 113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ttore 1 114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ttore 1 115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ttore 1 116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1 117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1 118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1 119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1 120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1 121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1 122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ttore 1 123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1 124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1 125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ttore 1 126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1 127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1 128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ttore 1 129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1 130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ttore 1 131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4" name="Picture 3" descr="Y:\IMMAGINE _COORDINATA_2014\PPT\loghi_PNG\03_Polimi_bandiera-1riga_BN_negativo_outlin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8" y="6204925"/>
            <a:ext cx="3038475" cy="57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Segnaposto testo 2"/>
          <p:cNvSpPr>
            <a:spLocks noGrp="1"/>
          </p:cNvSpPr>
          <p:nvPr>
            <p:ph type="body" sz="half" idx="1"/>
          </p:nvPr>
        </p:nvSpPr>
        <p:spPr>
          <a:xfrm>
            <a:off x="3419473" y="1374774"/>
            <a:ext cx="5291673" cy="4648200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35" name="Segnaposto numero diapositiva 8"/>
          <p:cNvSpPr txBox="1">
            <a:spLocks/>
          </p:cNvSpPr>
          <p:nvPr userDrawn="1"/>
        </p:nvSpPr>
        <p:spPr>
          <a:xfrm>
            <a:off x="6705600" y="635774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34947A-1B05-2B43-AD85-E646CE852B9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9596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072744" y="1333499"/>
            <a:ext cx="4713847" cy="47736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24/11/2017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Rettangolo 10"/>
          <p:cNvSpPr/>
          <p:nvPr userDrawn="1"/>
        </p:nvSpPr>
        <p:spPr>
          <a:xfrm>
            <a:off x="0" y="6151329"/>
            <a:ext cx="9144000" cy="731837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" name="Gruppo 11"/>
          <p:cNvGrpSpPr/>
          <p:nvPr userDrawn="1"/>
        </p:nvGrpSpPr>
        <p:grpSpPr>
          <a:xfrm>
            <a:off x="48007" y="1089904"/>
            <a:ext cx="9036647" cy="180000"/>
            <a:chOff x="1218340" y="275867"/>
            <a:chExt cx="17715122" cy="567843"/>
          </a:xfrm>
        </p:grpSpPr>
        <p:cxnSp>
          <p:nvCxnSpPr>
            <p:cNvPr id="13" name="Connettore 1 12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22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5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28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47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48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49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50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1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53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54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55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56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57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1 61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62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63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64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65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1 66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1 67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1 68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1 69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1 70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1 71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1 72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1 73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1 74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1 75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1 76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1 77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1 78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1 79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1 80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1 81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1 82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1 83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ttore 1 84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1 85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1 86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1 87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1 88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1 89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ttore 1 90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ttore 1 91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1 92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ttore 1 93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1 94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1 95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1 96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1 97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1 98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1 99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1 100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1 101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1 102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1 103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1 104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ttore 1 105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ttore 1 106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ttore 1 107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1 108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ttore 1 109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ttore 1 110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ttore 1 111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ttore 1 112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1 113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ttore 1 114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ttore 1 115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ttore 1 116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1 117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1 118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1 119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1 120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1 121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1 122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ttore 1 123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1 124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1 125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ttore 1 126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1 127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1 128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ttore 1 129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1 130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ttore 1 131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Segnaposto immagine 133"/>
          <p:cNvSpPr>
            <a:spLocks noGrp="1"/>
          </p:cNvSpPr>
          <p:nvPr>
            <p:ph type="pic" sz="quarter" idx="13"/>
          </p:nvPr>
        </p:nvSpPr>
        <p:spPr>
          <a:xfrm>
            <a:off x="419099" y="1333499"/>
            <a:ext cx="3349891" cy="4773613"/>
          </a:xfrm>
        </p:spPr>
        <p:txBody>
          <a:bodyPr/>
          <a:lstStyle/>
          <a:p>
            <a:endParaRPr lang="it-IT"/>
          </a:p>
        </p:txBody>
      </p:sp>
      <p:pic>
        <p:nvPicPr>
          <p:cNvPr id="136" name="Picture 3" descr="Y:\IMMAGINE _COORDINATA_2014\PPT\loghi_PNG\03_Polimi_bandiera-1riga_BN_negativo_outlin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8" y="6204925"/>
            <a:ext cx="3038475" cy="57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Titolo 1"/>
          <p:cNvSpPr txBox="1">
            <a:spLocks/>
          </p:cNvSpPr>
          <p:nvPr userDrawn="1"/>
        </p:nvSpPr>
        <p:spPr>
          <a:xfrm>
            <a:off x="288521" y="139166"/>
            <a:ext cx="8581043" cy="840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140" name="Rettangolo 139"/>
          <p:cNvSpPr/>
          <p:nvPr userDrawn="1"/>
        </p:nvSpPr>
        <p:spPr>
          <a:xfrm>
            <a:off x="0" y="1"/>
            <a:ext cx="9144000" cy="1269904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1" name="Titolo 1"/>
          <p:cNvSpPr>
            <a:spLocks noGrp="1"/>
          </p:cNvSpPr>
          <p:nvPr>
            <p:ph type="title"/>
          </p:nvPr>
        </p:nvSpPr>
        <p:spPr>
          <a:xfrm>
            <a:off x="288521" y="139166"/>
            <a:ext cx="8581043" cy="84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grpSp>
        <p:nvGrpSpPr>
          <p:cNvPr id="142" name="Gruppo 141"/>
          <p:cNvGrpSpPr/>
          <p:nvPr userDrawn="1"/>
        </p:nvGrpSpPr>
        <p:grpSpPr>
          <a:xfrm>
            <a:off x="48007" y="1089904"/>
            <a:ext cx="9036647" cy="180000"/>
            <a:chOff x="1218340" y="275867"/>
            <a:chExt cx="17715122" cy="567843"/>
          </a:xfrm>
        </p:grpSpPr>
        <p:cxnSp>
          <p:nvCxnSpPr>
            <p:cNvPr id="143" name="Connettore 1 142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1 143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1 144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1 145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ttore 1 146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ttore 1 147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ttore 1 148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ttore 1 149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ttore 1 150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ttore 1 151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1 152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ttore 1 153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ttore 1 154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ttore 1 155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ttore 1 156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1 157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1 158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1 159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1 160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1 161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1 162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1 163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1 164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1 165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1 166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ttore 1 167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ttore 1 168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ttore 1 169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1 170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1 171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1 172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1 173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1 174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1 175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1 176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1 177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1 178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1 179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ttore 1 180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ttore 1 181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ttore 1 182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ttore 1 183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ttore 1 184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ttore 1 185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ttore 1 186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ttore 1 187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ttore 1 188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ttore 1 189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ttore 1 190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ttore 1 191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ttore 1 192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1 193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ttore 1 194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ttore 1 195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ttore 1 196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ttore 1 197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ttore 1 198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ttore 1 199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ttore 1 200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1 201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1 202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1 203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1 204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ttore 1 205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ttore 1 206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ttore 1 207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ttore 1 208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ttore 1 209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ttore 1 210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ttore 1 211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ttore 1 212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ttore 1 213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ttore 1 214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ttore 1 215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ttore 1 216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ttore 1 217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ttore 1 218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ttore 1 219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ttore 1 220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ttore 1 221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ttore 1 222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ttore 1 223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ttore 1 224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ttore 1 225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ttore 1 226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ttore 1 227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ttore 1 228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nettore 1 229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ttore 1 230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ttore 1 231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ttore 1 232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ttore 1 233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ttore 1 234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ttore 1 235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ttore 1 236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ttore 1 237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ttore 1 238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ttore 1 239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ttore 1 240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ttore 1 241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nettore 1 242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nettore 1 243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onnettore 1 244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Connettore 1 245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ttore 1 246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ttore 1 247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ttore 1 248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ttore 1 249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ttore 1 250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ttore 1 251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Connettore 1 252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Connettore 1 253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Connettore 1 254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Connettore 1 255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Connettore 1 256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Connettore 1 257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ttore 1 258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ttore 1 259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ttore 1 260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ttore 1 261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3" name="Segnaposto numero diapositiva 8"/>
          <p:cNvSpPr txBox="1">
            <a:spLocks/>
          </p:cNvSpPr>
          <p:nvPr userDrawn="1"/>
        </p:nvSpPr>
        <p:spPr>
          <a:xfrm>
            <a:off x="6705600" y="640808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34947A-1B05-2B43-AD85-E646CE852B9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0917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24/11/2017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1922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24/11/2017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006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24/11/2017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0953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24/11/2017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8442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24/11/2017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5977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24/11/2017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758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ttangolo 167"/>
          <p:cNvSpPr/>
          <p:nvPr userDrawn="1"/>
        </p:nvSpPr>
        <p:spPr>
          <a:xfrm>
            <a:off x="0" y="3846738"/>
            <a:ext cx="9144000" cy="3025775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grpSp>
        <p:nvGrpSpPr>
          <p:cNvPr id="169" name="Gruppo 168"/>
          <p:cNvGrpSpPr/>
          <p:nvPr userDrawn="1"/>
        </p:nvGrpSpPr>
        <p:grpSpPr>
          <a:xfrm>
            <a:off x="48007" y="3816351"/>
            <a:ext cx="9036647" cy="180000"/>
            <a:chOff x="1218340" y="275867"/>
            <a:chExt cx="17715122" cy="567843"/>
          </a:xfrm>
        </p:grpSpPr>
        <p:cxnSp>
          <p:nvCxnSpPr>
            <p:cNvPr id="170" name="Connettore 1 169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1 170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1 171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1 172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1 173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1 174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1 175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1 176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1 177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1 178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1 179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ttore 1 180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ttore 1 181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ttore 1 182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ttore 1 183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ttore 1 184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ttore 1 185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ttore 1 186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ttore 1 187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ttore 1 188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ttore 1 189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ttore 1 190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ttore 1 191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ttore 1 192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1 193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ttore 1 194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ttore 1 195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ttore 1 196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ttore 1 197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ttore 1 198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ttore 1 199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ttore 1 200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1 201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1 202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1 203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1 204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ttore 1 205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ttore 1 206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ttore 1 207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ttore 1 208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ttore 1 209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ttore 1 210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ttore 1 211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ttore 1 212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ttore 1 213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ttore 1 214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ttore 1 215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ttore 1 216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ttore 1 217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ttore 1 218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ttore 1 219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ttore 1 220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ttore 1 221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ttore 1 222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ttore 1 223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ttore 1 224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ttore 1 225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ttore 1 226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ttore 1 227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ttore 1 228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nettore 1 229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ttore 1 230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ttore 1 231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ttore 1 232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ttore 1 233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ttore 1 234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ttore 1 235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ttore 1 236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ttore 1 237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ttore 1 238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ttore 1 239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ttore 1 240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ttore 1 241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nettore 1 242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nettore 1 243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onnettore 1 244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Connettore 1 245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ttore 1 246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ttore 1 247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ttore 1 248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ttore 1 249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ttore 1 250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ttore 1 251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Connettore 1 252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Connettore 1 253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Connettore 1 254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Connettore 1 255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Connettore 1 256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Connettore 1 257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ttore 1 258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ttore 1 259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ttore 1 260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ttore 1 261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Connettore 1 262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Connettore 1 263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Connettore 1 264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Connettore 1 265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Connettore 1 266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Connettore 1 267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Connettore 1 268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Connettore 1 269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Connettore 1 270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Connettore 1 271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Connettore 1 272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nettore 1 273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Connettore 1 274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Connettore 1 275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Connettore 1 276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onnettore 1 277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Connettore 1 278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Connettore 1 279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Connettore 1 280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Connettore 1 281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Connettore 1 282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Connettore 1 283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Connettore 1 284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nettore 1 285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Connettore 1 286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Connettore 1 287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Connettore 1 288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1534" y="4149725"/>
            <a:ext cx="7772400" cy="96837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41534" y="5260975"/>
            <a:ext cx="7772400" cy="13335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940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24/11/2017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063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24/11/2017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1555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24/11/2017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66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9138" y="142875"/>
            <a:ext cx="6589712" cy="8382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19138" y="1066800"/>
            <a:ext cx="8229600" cy="24003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19138" y="3619500"/>
            <a:ext cx="8229600" cy="24003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37475" y="152400"/>
            <a:ext cx="1362075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8106D-0CC1-475D-AEF8-3BB4A3ABC6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194012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9138" y="142875"/>
            <a:ext cx="6589712" cy="8382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719138" y="1066800"/>
            <a:ext cx="8229600" cy="24003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19138" y="3619500"/>
            <a:ext cx="8229600" cy="24003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37475" y="152400"/>
            <a:ext cx="1362075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4C18E-F88B-4F0A-835D-105F546F6A4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5492754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9138" y="142875"/>
            <a:ext cx="6589712" cy="8382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719138" y="1066800"/>
            <a:ext cx="4038600" cy="4953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910138" y="1066800"/>
            <a:ext cx="4038600" cy="24003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910138" y="3619500"/>
            <a:ext cx="4038600" cy="24003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37475" y="152400"/>
            <a:ext cx="1362075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02BA0-9003-41A9-BBE7-862C67177A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489619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288521" y="139166"/>
            <a:ext cx="8581043" cy="840400"/>
          </a:xfrm>
          <a:noFill/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0" name="Rettangolo 9"/>
          <p:cNvSpPr/>
          <p:nvPr userDrawn="1"/>
        </p:nvSpPr>
        <p:spPr>
          <a:xfrm>
            <a:off x="0" y="6229350"/>
            <a:ext cx="9144000" cy="638175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3" descr="Y:\IMMAGINE _COORDINATA_2014\PPT\loghi_PNG\03_Polimi_bandiera-1riga_BN_negativo_outlin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6262075"/>
            <a:ext cx="3038475" cy="57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numero diapositiva 8"/>
          <p:cNvSpPr txBox="1">
            <a:spLocks/>
          </p:cNvSpPr>
          <p:nvPr userDrawn="1"/>
        </p:nvSpPr>
        <p:spPr>
          <a:xfrm>
            <a:off x="6705600" y="634097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34947A-1B05-2B43-AD85-E646CE852B9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58886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 barra 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 userDrawn="1"/>
        </p:nvSpPr>
        <p:spPr>
          <a:xfrm>
            <a:off x="0" y="1"/>
            <a:ext cx="9144000" cy="1269904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24/11/2017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Rettangolo 10"/>
          <p:cNvSpPr/>
          <p:nvPr userDrawn="1"/>
        </p:nvSpPr>
        <p:spPr>
          <a:xfrm>
            <a:off x="0" y="6134551"/>
            <a:ext cx="9144000" cy="731837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" name="Gruppo 11"/>
          <p:cNvGrpSpPr/>
          <p:nvPr userDrawn="1"/>
        </p:nvGrpSpPr>
        <p:grpSpPr>
          <a:xfrm>
            <a:off x="48007" y="1089904"/>
            <a:ext cx="9036647" cy="180000"/>
            <a:chOff x="1218340" y="275867"/>
            <a:chExt cx="17715122" cy="567843"/>
          </a:xfrm>
        </p:grpSpPr>
        <p:cxnSp>
          <p:nvCxnSpPr>
            <p:cNvPr id="13" name="Connettore 1 12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22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5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28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47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48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49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50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1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53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54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55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56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57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1 61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62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63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64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65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1 66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1 67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1 68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1 69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1 70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1 71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1 72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1 73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1 74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1 75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1 76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1 77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1 78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1 79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1 80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1 81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1 82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1 83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ttore 1 84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1 85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1 86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1 87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1 88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1 89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ttore 1 90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ttore 1 91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1 92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ttore 1 93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1 94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1 95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1 96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1 97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1 98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1 99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1 100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1 101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1 102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1 103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1 104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ttore 1 105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ttore 1 106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ttore 1 107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1 108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ttore 1 109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ttore 1 110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ttore 1 111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ttore 1 112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1 113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ttore 1 114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ttore 1 115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ttore 1 116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1 117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1 118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1 119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1 120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1 121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1 122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ttore 1 123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1 124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1 125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ttore 1 126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1 127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1 128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ttore 1 129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1 130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ttore 1 131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4" name="Picture 3" descr="Y:\IMMAGINE _COORDINATA_2014\PPT\loghi_PNG\03_Polimi_bandiera-1riga_BN_negativo_outlin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8" y="6204925"/>
            <a:ext cx="3038475" cy="57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Segnaposto numero diapositiva 8"/>
          <p:cNvSpPr txBox="1">
            <a:spLocks/>
          </p:cNvSpPr>
          <p:nvPr userDrawn="1"/>
        </p:nvSpPr>
        <p:spPr>
          <a:xfrm>
            <a:off x="6669595" y="630940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34947A-1B05-2B43-AD85-E646CE852B9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7979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fo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1598" y="1037622"/>
            <a:ext cx="8942134" cy="5146597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29" name="Rettangolo 128"/>
          <p:cNvSpPr/>
          <p:nvPr userDrawn="1"/>
        </p:nvSpPr>
        <p:spPr>
          <a:xfrm>
            <a:off x="0" y="6229350"/>
            <a:ext cx="9144000" cy="638175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1" name="Picture 3" descr="Y:\IMMAGINE _COORDINATA_2014\PPT\loghi_PNG\03_Polimi_bandiera-1riga_BN_negativo_outlin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6262075"/>
            <a:ext cx="3038475" cy="57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288521" y="139166"/>
            <a:ext cx="8581043" cy="840400"/>
          </a:xfrm>
          <a:noFill/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6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7834947A-1B05-2B43-AD85-E646CE852B9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3080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 userDrawn="1"/>
        </p:nvSpPr>
        <p:spPr>
          <a:xfrm>
            <a:off x="0" y="1"/>
            <a:ext cx="9144000" cy="1269904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24/11/2017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Rettangolo 10"/>
          <p:cNvSpPr/>
          <p:nvPr userDrawn="1"/>
        </p:nvSpPr>
        <p:spPr>
          <a:xfrm>
            <a:off x="0" y="6134551"/>
            <a:ext cx="9144000" cy="731837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" name="Gruppo 11"/>
          <p:cNvGrpSpPr/>
          <p:nvPr userDrawn="1"/>
        </p:nvGrpSpPr>
        <p:grpSpPr>
          <a:xfrm>
            <a:off x="48007" y="1089904"/>
            <a:ext cx="9036647" cy="180000"/>
            <a:chOff x="1218340" y="275867"/>
            <a:chExt cx="17715122" cy="567843"/>
          </a:xfrm>
        </p:grpSpPr>
        <p:cxnSp>
          <p:nvCxnSpPr>
            <p:cNvPr id="13" name="Connettore 1 12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22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5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28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47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48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49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50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1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53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54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55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56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57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1 61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62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63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64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65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1 66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1 67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1 68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1 69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1 70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1 71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1 72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1 73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1 74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1 75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1 76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1 77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1 78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1 79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1 80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1 81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1 82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1 83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ttore 1 84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1 85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1 86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1 87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1 88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1 89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ttore 1 90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ttore 1 91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1 92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ttore 1 93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1 94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1 95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1 96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1 97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1 98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1 99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1 100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1 101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1 102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1 103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1 104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ttore 1 105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ttore 1 106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ttore 1 107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1 108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ttore 1 109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ttore 1 110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ttore 1 111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ttore 1 112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1 113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ttore 1 114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ttore 1 115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ttore 1 116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1 117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1 118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1 119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1 120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1 121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1 122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ttore 1 123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1 124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1 125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ttore 1 126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1 127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1 128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ttore 1 129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1 130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ttore 1 131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Segnaposto contenuto 2"/>
          <p:cNvSpPr>
            <a:spLocks noGrp="1"/>
          </p:cNvSpPr>
          <p:nvPr>
            <p:ph idx="1"/>
          </p:nvPr>
        </p:nvSpPr>
        <p:spPr>
          <a:xfrm>
            <a:off x="457200" y="1524000"/>
            <a:ext cx="8323726" cy="4525963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pic>
        <p:nvPicPr>
          <p:cNvPr id="134" name="Picture 3" descr="Y:\IMMAGINE _COORDINATA_2014\PPT\loghi_PNG\03_Polimi_bandiera-1riga_BN_negativo_outlin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8" y="6204925"/>
            <a:ext cx="3038475" cy="57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Segnaposto numero diapositiva 8"/>
          <p:cNvSpPr txBox="1">
            <a:spLocks/>
          </p:cNvSpPr>
          <p:nvPr userDrawn="1"/>
        </p:nvSpPr>
        <p:spPr>
          <a:xfrm>
            <a:off x="6669595" y="630940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34947A-1B05-2B43-AD85-E646CE852B9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4194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fronto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 userDrawn="1"/>
        </p:nvSpPr>
        <p:spPr>
          <a:xfrm>
            <a:off x="0" y="1"/>
            <a:ext cx="9144000" cy="1269904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24/11/2017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Rettangolo 10"/>
          <p:cNvSpPr/>
          <p:nvPr userDrawn="1"/>
        </p:nvSpPr>
        <p:spPr>
          <a:xfrm>
            <a:off x="0" y="6134551"/>
            <a:ext cx="9144000" cy="731837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" name="Gruppo 11"/>
          <p:cNvGrpSpPr/>
          <p:nvPr userDrawn="1"/>
        </p:nvGrpSpPr>
        <p:grpSpPr>
          <a:xfrm>
            <a:off x="48007" y="1089904"/>
            <a:ext cx="9036647" cy="180000"/>
            <a:chOff x="1218340" y="275867"/>
            <a:chExt cx="17715122" cy="567843"/>
          </a:xfrm>
        </p:grpSpPr>
        <p:cxnSp>
          <p:nvCxnSpPr>
            <p:cNvPr id="13" name="Connettore 1 12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22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5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28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47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48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49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50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1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53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54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55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56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57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1 61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62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63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64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65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1 66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1 67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1 68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1 69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1 70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1 71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1 72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1 73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1 74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1 75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1 76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1 77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1 78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1 79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1 80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1 81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1 82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1 83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ttore 1 84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1 85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1 86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1 87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1 88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1 89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ttore 1 90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ttore 1 91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1 92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ttore 1 93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1 94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1 95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1 96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1 97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1 98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1 99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1 100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1 101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1 102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1 103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1 104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ttore 1 105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ttore 1 106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ttore 1 107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1 108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ttore 1 109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ttore 1 110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ttore 1 111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ttore 1 112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1 113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ttore 1 114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ttore 1 115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ttore 1 116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1 117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1 118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1 119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1 120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1 121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1 122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ttore 1 123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1 124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1 125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ttore 1 126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1 127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1 128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ttore 1 129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1 130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ttore 1 131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Segnaposto contenuto 2"/>
          <p:cNvSpPr>
            <a:spLocks noGrp="1"/>
          </p:cNvSpPr>
          <p:nvPr>
            <p:ph idx="1"/>
          </p:nvPr>
        </p:nvSpPr>
        <p:spPr>
          <a:xfrm>
            <a:off x="457200" y="1524000"/>
            <a:ext cx="8323726" cy="452596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pic>
        <p:nvPicPr>
          <p:cNvPr id="134" name="Picture 3" descr="Y:\IMMAGINE _COORDINATA_2014\PPT\loghi_PNG\03_Polimi_bandiera-1riga_BN_negativo_outlin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8" y="6204925"/>
            <a:ext cx="3038475" cy="57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Segnaposto numero diapositiva 8"/>
          <p:cNvSpPr txBox="1">
            <a:spLocks/>
          </p:cNvSpPr>
          <p:nvPr userDrawn="1"/>
        </p:nvSpPr>
        <p:spPr>
          <a:xfrm>
            <a:off x="6705600" y="634935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34947A-1B05-2B43-AD85-E646CE852B9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2319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 userDrawn="1"/>
        </p:nvSpPr>
        <p:spPr>
          <a:xfrm>
            <a:off x="0" y="1"/>
            <a:ext cx="9144000" cy="1269904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24/11/2017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Rettangolo 10"/>
          <p:cNvSpPr/>
          <p:nvPr userDrawn="1"/>
        </p:nvSpPr>
        <p:spPr>
          <a:xfrm>
            <a:off x="0" y="6134551"/>
            <a:ext cx="9144000" cy="731837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" name="Gruppo 11"/>
          <p:cNvGrpSpPr/>
          <p:nvPr userDrawn="1"/>
        </p:nvGrpSpPr>
        <p:grpSpPr>
          <a:xfrm>
            <a:off x="48007" y="1089904"/>
            <a:ext cx="9036647" cy="180000"/>
            <a:chOff x="1218340" y="275867"/>
            <a:chExt cx="17715122" cy="567843"/>
          </a:xfrm>
        </p:grpSpPr>
        <p:cxnSp>
          <p:nvCxnSpPr>
            <p:cNvPr id="13" name="Connettore 1 12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22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5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28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47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48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49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50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1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53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54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55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56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57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1 61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62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63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64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65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1 66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1 67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1 68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1 69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1 70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1 71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1 72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1 73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1 74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1 75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1 76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1 77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1 78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1 79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1 80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1 81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1 82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1 83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ttore 1 84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1 85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1 86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1 87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1 88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1 89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ttore 1 90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ttore 1 91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1 92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ttore 1 93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1 94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1 95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1 96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1 97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1 98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1 99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1 100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1 101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1 102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1 103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1 104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ttore 1 105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ttore 1 106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ttore 1 107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1 108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ttore 1 109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ttore 1 110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ttore 1 111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ttore 1 112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1 113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ttore 1 114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ttore 1 115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ttore 1 116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1 117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1 118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1 119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1 120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1 121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1 122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ttore 1 123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1 124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1 125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ttore 1 126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1 127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1 128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ttore 1 129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1 130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ttore 1 131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4" name="Picture 3" descr="Y:\IMMAGINE _COORDINATA_2014\PPT\loghi_PNG\03_Polimi_bandiera-1riga_BN_negativo_outlin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8" y="6204925"/>
            <a:ext cx="3038475" cy="57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Segnaposto testo 2"/>
          <p:cNvSpPr>
            <a:spLocks noGrp="1"/>
          </p:cNvSpPr>
          <p:nvPr>
            <p:ph type="body" sz="half" idx="1"/>
          </p:nvPr>
        </p:nvSpPr>
        <p:spPr>
          <a:xfrm>
            <a:off x="199885" y="1371600"/>
            <a:ext cx="4299392" cy="4648200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37" name="Segnaposto immagine 2"/>
          <p:cNvSpPr>
            <a:spLocks noGrp="1"/>
          </p:cNvSpPr>
          <p:nvPr>
            <p:ph type="pic" idx="13"/>
          </p:nvPr>
        </p:nvSpPr>
        <p:spPr>
          <a:xfrm>
            <a:off x="4575215" y="1374774"/>
            <a:ext cx="4292342" cy="4645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 smtClean="0"/>
              <a:t>Fare clic sull'icona per inserire un'immagine</a:t>
            </a:r>
            <a:endParaRPr lang="it-IT" dirty="0"/>
          </a:p>
        </p:txBody>
      </p:sp>
      <p:sp>
        <p:nvSpPr>
          <p:cNvPr id="135" name="Segnaposto numero diapositiva 8"/>
          <p:cNvSpPr txBox="1">
            <a:spLocks/>
          </p:cNvSpPr>
          <p:nvPr userDrawn="1"/>
        </p:nvSpPr>
        <p:spPr>
          <a:xfrm>
            <a:off x="6705600" y="634097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34947A-1B05-2B43-AD85-E646CE852B9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448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fronto 2 fot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 userDrawn="1"/>
        </p:nvSpPr>
        <p:spPr>
          <a:xfrm>
            <a:off x="0" y="1"/>
            <a:ext cx="9144000" cy="1269904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24/11/2017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Rettangolo 10"/>
          <p:cNvSpPr/>
          <p:nvPr userDrawn="1"/>
        </p:nvSpPr>
        <p:spPr>
          <a:xfrm>
            <a:off x="0" y="6140676"/>
            <a:ext cx="9144000" cy="731837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" name="Gruppo 11"/>
          <p:cNvGrpSpPr/>
          <p:nvPr userDrawn="1"/>
        </p:nvGrpSpPr>
        <p:grpSpPr>
          <a:xfrm>
            <a:off x="48007" y="1089904"/>
            <a:ext cx="9036647" cy="180000"/>
            <a:chOff x="1218340" y="275867"/>
            <a:chExt cx="17715122" cy="567843"/>
          </a:xfrm>
        </p:grpSpPr>
        <p:cxnSp>
          <p:nvCxnSpPr>
            <p:cNvPr id="13" name="Connettore 1 12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22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5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28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47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48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49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50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1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53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54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55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56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57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1 61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62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63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64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65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1 66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1 67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1 68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1 69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1 70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1 71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1 72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1 73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1 74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1 75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1 76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1 77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1 78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1 79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1 80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1 81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1 82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1 83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ttore 1 84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1 85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1 86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1 87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1 88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1 89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ttore 1 90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ttore 1 91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1 92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ttore 1 93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1 94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1 95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1 96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1 97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1 98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1 99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1 100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1 101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1 102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1 103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1 104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ttore 1 105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ttore 1 106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ttore 1 107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1 108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ttore 1 109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ttore 1 110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ttore 1 111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ttore 1 112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1 113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ttore 1 114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ttore 1 115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ttore 1 116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1 117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1 118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1 119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1 120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1 121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1 122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ttore 1 123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1 124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1 125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ttore 1 126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1 127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1 128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ttore 1 129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1 130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ttore 1 131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4" name="Picture 3" descr="Y:\IMMAGINE _COORDINATA_2014\PPT\loghi_PNG\03_Polimi_bandiera-1riga_BN_negativo_outlin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8" y="6204925"/>
            <a:ext cx="3038475" cy="57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Segnaposto testo 2"/>
          <p:cNvSpPr>
            <a:spLocks noGrp="1"/>
          </p:cNvSpPr>
          <p:nvPr>
            <p:ph type="body" sz="half" idx="1"/>
          </p:nvPr>
        </p:nvSpPr>
        <p:spPr>
          <a:xfrm>
            <a:off x="538163" y="1371600"/>
            <a:ext cx="3961113" cy="4648200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40" name="Segnaposto immagine 2"/>
          <p:cNvSpPr>
            <a:spLocks noGrp="1"/>
          </p:cNvSpPr>
          <p:nvPr>
            <p:ph type="pic" idx="13"/>
          </p:nvPr>
        </p:nvSpPr>
        <p:spPr>
          <a:xfrm>
            <a:off x="4575214" y="3744686"/>
            <a:ext cx="4294349" cy="22751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141" name="Segnaposto immagine 2"/>
          <p:cNvSpPr>
            <a:spLocks noGrp="1"/>
          </p:cNvSpPr>
          <p:nvPr>
            <p:ph type="pic" idx="14"/>
          </p:nvPr>
        </p:nvSpPr>
        <p:spPr>
          <a:xfrm>
            <a:off x="4582474" y="1364343"/>
            <a:ext cx="4294349" cy="22751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135" name="Segnaposto numero diapositiva 8"/>
          <p:cNvSpPr txBox="1">
            <a:spLocks/>
          </p:cNvSpPr>
          <p:nvPr userDrawn="1"/>
        </p:nvSpPr>
        <p:spPr>
          <a:xfrm>
            <a:off x="6705600" y="635774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34947A-1B05-2B43-AD85-E646CE852B9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7941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88521" y="139166"/>
            <a:ext cx="8581043" cy="840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1434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961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50" r:id="rId3"/>
    <p:sldLayoutId id="2147483685" r:id="rId4"/>
    <p:sldLayoutId id="2147483672" r:id="rId5"/>
    <p:sldLayoutId id="2147483667" r:id="rId6"/>
    <p:sldLayoutId id="2147483684" r:id="rId7"/>
    <p:sldLayoutId id="2147483668" r:id="rId8"/>
    <p:sldLayoutId id="2147483673" r:id="rId9"/>
    <p:sldLayoutId id="2147483680" r:id="rId10"/>
    <p:sldLayoutId id="2147483674" r:id="rId11"/>
    <p:sldLayoutId id="2147483675" r:id="rId12"/>
    <p:sldLayoutId id="2147483661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  <p:sldLayoutId id="2147483669" r:id="rId23"/>
    <p:sldLayoutId id="2147483670" r:id="rId24"/>
    <p:sldLayoutId id="2147483671" r:id="rId25"/>
  </p:sldLayoutIdLst>
  <p:timing>
    <p:tnLst>
      <p:par>
        <p:cTn id="1" dur="indefinite" restart="never" nodeType="tmRoot"/>
      </p:par>
    </p:tnLst>
  </p:timing>
  <p:txStyles>
    <p:titleStyle>
      <a:lvl1pPr marL="0" indent="0" algn="l" defTabSz="457200" rtl="0" eaLnBrk="1" latinLnBrk="0" hangingPunct="1">
        <a:spcBef>
          <a:spcPct val="0"/>
        </a:spcBef>
        <a:buNone/>
        <a:defRPr sz="2200" b="1" kern="1200">
          <a:solidFill>
            <a:srgbClr val="003399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Wingdings" charset="2"/>
        <a:buNone/>
        <a:defRPr sz="2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j.apenergy.2016.06.040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uper.chem.polimi.it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://www.icfmce.org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1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sotacarbo.it/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Tutto\POLIMI\Attivit&#224;%20Scientifica\Articoli\Riviste\20150929%20-%20HP%20CO2-H2S\HP0616%20Manenti.pd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iconexperience.com/o_collection/icons/?icon=medal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iconexperience.com/o_collection/icons/?icon=meda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iconexperience.com/o_collection/icons/?icon=medal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iconexperience.com/o_collection/icons/?icon=medal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://www.greeneconomynetwork.it/it/repertorio-delle-aziende/techint-spa" TargetMode="External"/><Relationship Id="rId7" Type="http://schemas.openxmlformats.org/officeDocument/2006/relationships/hyperlink" Target="https://en.wikipedia.org/wiki/TechnipFMC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hyperlink" Target="https://www.legambiente.it/aziende/viscolube-0" TargetMode="External"/><Relationship Id="rId10" Type="http://schemas.openxmlformats.org/officeDocument/2006/relationships/image" Target="../media/image29.jpeg"/><Relationship Id="rId4" Type="http://schemas.openxmlformats.org/officeDocument/2006/relationships/image" Target="../media/image26.jpeg"/><Relationship Id="rId9" Type="http://schemas.openxmlformats.org/officeDocument/2006/relationships/hyperlink" Target="http://www.greeneconomynetwork.it/en/repertory/siirtec-nigi-spa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pportunitiesforafricans.com/20162017-alexander-von-humboldt-foundation-international-climate-protection-fellowships-for-study-in-germany/" TargetMode="External"/><Relationship Id="rId13" Type="http://schemas.openxmlformats.org/officeDocument/2006/relationships/image" Target="../media/image35.png"/><Relationship Id="rId3" Type="http://schemas.openxmlformats.org/officeDocument/2006/relationships/hyperlink" Target="http://super.chem.polimi.it/" TargetMode="External"/><Relationship Id="rId7" Type="http://schemas.openxmlformats.org/officeDocument/2006/relationships/image" Target="../media/image32.png"/><Relationship Id="rId12" Type="http://schemas.openxmlformats.org/officeDocument/2006/relationships/hyperlink" Target="http://www.vdi.eu/media-services/article/2015-efce-student-mobility-award/" TargetMode="External"/><Relationship Id="rId2" Type="http://schemas.openxmlformats.org/officeDocument/2006/relationships/hyperlink" Target="mailto:flavio.manenti@polimi.it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twitter.com/tuberlin" TargetMode="External"/><Relationship Id="rId11" Type="http://schemas.openxmlformats.org/officeDocument/2006/relationships/image" Target="../media/image34.jpeg"/><Relationship Id="rId5" Type="http://schemas.openxmlformats.org/officeDocument/2006/relationships/image" Target="../media/image31.png"/><Relationship Id="rId10" Type="http://schemas.openxmlformats.org/officeDocument/2006/relationships/hyperlink" Target="https://www.researchgate.net/institution/Tomsk_Polytechnic_University" TargetMode="External"/><Relationship Id="rId4" Type="http://schemas.openxmlformats.org/officeDocument/2006/relationships/image" Target="../media/image30.png"/><Relationship Id="rId9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flavio.manenti@polimi.i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unido.or.jp/en/technology_db/428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hyperlink" Target="https://www.mhi-global.com/products/expand/km-cdr_application_03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5" t="17598" b="14682"/>
          <a:stretch/>
        </p:blipFill>
        <p:spPr bwMode="auto">
          <a:xfrm>
            <a:off x="0" y="1857375"/>
            <a:ext cx="91440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56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</a:t>
            </a:r>
            <a:r>
              <a:rPr lang="it-IT" baseline="-25000" dirty="0" smtClean="0"/>
              <a:t>2</a:t>
            </a:r>
            <a:r>
              <a:rPr lang="it-IT" dirty="0" smtClean="0"/>
              <a:t>S processing </a:t>
            </a:r>
            <a:r>
              <a:rPr lang="it-IT" i="1" dirty="0" err="1" smtClean="0"/>
              <a:t>today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dirty="0" smtClean="0"/>
              <a:t>Claus </a:t>
            </a:r>
            <a:r>
              <a:rPr lang="it-IT" altLang="it-IT" dirty="0" err="1" smtClean="0"/>
              <a:t>process</a:t>
            </a:r>
            <a:r>
              <a:rPr lang="it-IT" altLang="it-IT" dirty="0" smtClean="0"/>
              <a:t>:</a:t>
            </a:r>
            <a:endParaRPr lang="it-IT" altLang="it-IT" baseline="30000" dirty="0"/>
          </a:p>
          <a:p>
            <a:endParaRPr lang="it-IT" dirty="0"/>
          </a:p>
        </p:txBody>
      </p:sp>
      <p:grpSp>
        <p:nvGrpSpPr>
          <p:cNvPr id="4" name="Gruppo 23"/>
          <p:cNvGrpSpPr>
            <a:grpSpLocks/>
          </p:cNvGrpSpPr>
          <p:nvPr/>
        </p:nvGrpSpPr>
        <p:grpSpPr bwMode="auto">
          <a:xfrm>
            <a:off x="1228584" y="2587095"/>
            <a:ext cx="6911975" cy="3260725"/>
            <a:chOff x="271463" y="1364426"/>
            <a:chExt cx="8577360" cy="4806623"/>
          </a:xfrm>
        </p:grpSpPr>
        <p:cxnSp>
          <p:nvCxnSpPr>
            <p:cNvPr id="5" name="Connettore 2 4"/>
            <p:cNvCxnSpPr/>
            <p:nvPr/>
          </p:nvCxnSpPr>
          <p:spPr bwMode="auto">
            <a:xfrm rot="16200000" flipH="1" flipV="1">
              <a:off x="5407921" y="1688271"/>
              <a:ext cx="365060" cy="283679"/>
            </a:xfrm>
            <a:prstGeom prst="straightConnector1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ttangolo arrotondato 5"/>
            <p:cNvSpPr/>
            <p:nvPr/>
          </p:nvSpPr>
          <p:spPr bwMode="auto">
            <a:xfrm>
              <a:off x="3173266" y="3381616"/>
              <a:ext cx="835278" cy="386120"/>
            </a:xfrm>
            <a:prstGeom prst="roundRect">
              <a:avLst>
                <a:gd name="adj" fmla="val 32541"/>
              </a:avLst>
            </a:prstGeom>
            <a:no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200"/>
            </a:p>
          </p:txBody>
        </p:sp>
        <p:cxnSp>
          <p:nvCxnSpPr>
            <p:cNvPr id="7" name="Connettore 1 6"/>
            <p:cNvCxnSpPr/>
            <p:nvPr/>
          </p:nvCxnSpPr>
          <p:spPr bwMode="auto">
            <a:xfrm rot="5400000">
              <a:off x="3127770" y="3574862"/>
              <a:ext cx="388461" cy="1969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1 7"/>
            <p:cNvCxnSpPr/>
            <p:nvPr/>
          </p:nvCxnSpPr>
          <p:spPr bwMode="auto">
            <a:xfrm rot="5400000">
              <a:off x="3682508" y="3573692"/>
              <a:ext cx="386120" cy="1971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/>
          </p:nvCxnSpPr>
          <p:spPr bwMode="auto">
            <a:xfrm>
              <a:off x="3313136" y="3435439"/>
              <a:ext cx="557508" cy="2341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 bwMode="auto">
            <a:xfrm>
              <a:off x="3321016" y="3503303"/>
              <a:ext cx="555539" cy="0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1 10"/>
            <p:cNvCxnSpPr/>
            <p:nvPr/>
          </p:nvCxnSpPr>
          <p:spPr bwMode="auto">
            <a:xfrm>
              <a:off x="3321016" y="3573507"/>
              <a:ext cx="555539" cy="0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 bwMode="auto">
            <a:xfrm>
              <a:off x="3321016" y="3646050"/>
              <a:ext cx="557508" cy="2341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 bwMode="auto">
            <a:xfrm>
              <a:off x="3317076" y="3711574"/>
              <a:ext cx="555539" cy="2341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ttangolo 13"/>
            <p:cNvSpPr/>
            <p:nvPr/>
          </p:nvSpPr>
          <p:spPr bwMode="auto">
            <a:xfrm>
              <a:off x="4774872" y="4100035"/>
              <a:ext cx="612668" cy="723100"/>
            </a:xfrm>
            <a:prstGeom prst="rect">
              <a:avLst/>
            </a:prstGeom>
            <a:no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200"/>
            </a:p>
          </p:txBody>
        </p:sp>
        <p:cxnSp>
          <p:nvCxnSpPr>
            <p:cNvPr id="15" name="Connettore 1 14"/>
            <p:cNvCxnSpPr>
              <a:stCxn id="14" idx="1"/>
              <a:endCxn id="14" idx="3"/>
            </p:cNvCxnSpPr>
            <p:nvPr/>
          </p:nvCxnSpPr>
          <p:spPr bwMode="auto">
            <a:xfrm rot="10800000" flipH="1">
              <a:off x="4774872" y="4460415"/>
              <a:ext cx="612668" cy="2341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 bwMode="auto">
            <a:xfrm rot="5400000">
              <a:off x="4502158" y="4457090"/>
              <a:ext cx="720759" cy="1969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 bwMode="auto">
            <a:xfrm rot="5400000">
              <a:off x="4948361" y="4458075"/>
              <a:ext cx="720759" cy="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/>
          </p:nvCxnSpPr>
          <p:spPr bwMode="auto">
            <a:xfrm>
              <a:off x="4863522" y="4165559"/>
              <a:ext cx="445219" cy="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/>
          </p:nvCxnSpPr>
          <p:spPr bwMode="auto">
            <a:xfrm>
              <a:off x="4865492" y="4235762"/>
              <a:ext cx="445219" cy="2341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 bwMode="auto">
            <a:xfrm>
              <a:off x="4865492" y="4315327"/>
              <a:ext cx="443248" cy="2341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 bwMode="auto">
            <a:xfrm>
              <a:off x="4867462" y="4387871"/>
              <a:ext cx="447190" cy="2339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/>
          </p:nvCxnSpPr>
          <p:spPr bwMode="auto">
            <a:xfrm>
              <a:off x="4863522" y="4532959"/>
              <a:ext cx="445219" cy="2339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22"/>
            <p:cNvCxnSpPr/>
            <p:nvPr/>
          </p:nvCxnSpPr>
          <p:spPr bwMode="auto">
            <a:xfrm>
              <a:off x="4863522" y="4689747"/>
              <a:ext cx="445219" cy="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/>
            <p:cNvCxnSpPr/>
            <p:nvPr/>
          </p:nvCxnSpPr>
          <p:spPr bwMode="auto">
            <a:xfrm>
              <a:off x="4861552" y="4607843"/>
              <a:ext cx="445219" cy="2339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/>
            <p:nvPr/>
          </p:nvCxnSpPr>
          <p:spPr bwMode="auto">
            <a:xfrm>
              <a:off x="4865492" y="4757612"/>
              <a:ext cx="445219" cy="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ttangolo arrotondato 25"/>
            <p:cNvSpPr/>
            <p:nvPr/>
          </p:nvSpPr>
          <p:spPr bwMode="auto">
            <a:xfrm>
              <a:off x="4369053" y="1617160"/>
              <a:ext cx="835278" cy="390801"/>
            </a:xfrm>
            <a:prstGeom prst="roundRect">
              <a:avLst>
                <a:gd name="adj" fmla="val 32541"/>
              </a:avLst>
            </a:prstGeom>
            <a:no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200"/>
            </a:p>
          </p:txBody>
        </p:sp>
        <p:cxnSp>
          <p:nvCxnSpPr>
            <p:cNvPr id="27" name="Connettore 1 26"/>
            <p:cNvCxnSpPr/>
            <p:nvPr/>
          </p:nvCxnSpPr>
          <p:spPr bwMode="auto">
            <a:xfrm rot="5400000">
              <a:off x="4322387" y="1811575"/>
              <a:ext cx="390801" cy="1971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/>
            <p:cNvCxnSpPr/>
            <p:nvPr/>
          </p:nvCxnSpPr>
          <p:spPr bwMode="auto">
            <a:xfrm rot="5400000">
              <a:off x="4873986" y="1811575"/>
              <a:ext cx="390801" cy="1971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28"/>
            <p:cNvCxnSpPr/>
            <p:nvPr/>
          </p:nvCxnSpPr>
          <p:spPr bwMode="auto">
            <a:xfrm>
              <a:off x="4530593" y="1617160"/>
              <a:ext cx="557508" cy="390801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/>
          </p:nvCxnSpPr>
          <p:spPr bwMode="auto">
            <a:xfrm rot="10800000" flipV="1">
              <a:off x="4520742" y="1617160"/>
              <a:ext cx="557509" cy="390801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ttangolo arrotondato 30"/>
            <p:cNvSpPr/>
            <p:nvPr/>
          </p:nvSpPr>
          <p:spPr bwMode="auto">
            <a:xfrm>
              <a:off x="6782297" y="1617160"/>
              <a:ext cx="837249" cy="388461"/>
            </a:xfrm>
            <a:prstGeom prst="roundRect">
              <a:avLst>
                <a:gd name="adj" fmla="val 32541"/>
              </a:avLst>
            </a:prstGeom>
            <a:no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200"/>
            </a:p>
          </p:txBody>
        </p:sp>
        <p:cxnSp>
          <p:nvCxnSpPr>
            <p:cNvPr id="32" name="Connettore 1 31"/>
            <p:cNvCxnSpPr/>
            <p:nvPr/>
          </p:nvCxnSpPr>
          <p:spPr bwMode="auto">
            <a:xfrm rot="5400000">
              <a:off x="6738771" y="1810406"/>
              <a:ext cx="388461" cy="1971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 bwMode="auto">
            <a:xfrm rot="5400000">
              <a:off x="7292340" y="1810406"/>
              <a:ext cx="388461" cy="1969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 bwMode="auto">
            <a:xfrm>
              <a:off x="6945807" y="1617160"/>
              <a:ext cx="555539" cy="388461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/>
          </p:nvCxnSpPr>
          <p:spPr bwMode="auto">
            <a:xfrm rot="10800000" flipV="1">
              <a:off x="6935957" y="1617160"/>
              <a:ext cx="555539" cy="388461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>
              <a:stCxn id="67" idx="6"/>
            </p:cNvCxnSpPr>
            <p:nvPr/>
          </p:nvCxnSpPr>
          <p:spPr bwMode="auto">
            <a:xfrm flipH="1">
              <a:off x="5649550" y="1813731"/>
              <a:ext cx="112289" cy="84245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 bwMode="auto">
            <a:xfrm rot="16200000" flipV="1">
              <a:off x="5537726" y="1786151"/>
              <a:ext cx="168489" cy="55160"/>
            </a:xfrm>
            <a:prstGeom prst="line">
              <a:avLst/>
            </a:prstGeom>
            <a:ln w="22225" cap="rnd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62"/>
            <p:cNvCxnSpPr>
              <a:endCxn id="67" idx="2"/>
            </p:cNvCxnSpPr>
            <p:nvPr/>
          </p:nvCxnSpPr>
          <p:spPr bwMode="auto">
            <a:xfrm rot="10800000" flipV="1">
              <a:off x="5482100" y="1729486"/>
              <a:ext cx="112290" cy="84245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Connettore 38"/>
            <p:cNvSpPr/>
            <p:nvPr/>
          </p:nvSpPr>
          <p:spPr bwMode="auto">
            <a:xfrm>
              <a:off x="6279949" y="1673323"/>
              <a:ext cx="275799" cy="276135"/>
            </a:xfrm>
            <a:prstGeom prst="flowChartConnector">
              <a:avLst/>
            </a:prstGeom>
            <a:no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200"/>
            </a:p>
          </p:txBody>
        </p:sp>
        <p:cxnSp>
          <p:nvCxnSpPr>
            <p:cNvPr id="40" name="Connettore 1 39"/>
            <p:cNvCxnSpPr>
              <a:stCxn id="39" idx="6"/>
            </p:cNvCxnSpPr>
            <p:nvPr/>
          </p:nvCxnSpPr>
          <p:spPr bwMode="auto">
            <a:xfrm flipH="1">
              <a:off x="6445429" y="1813731"/>
              <a:ext cx="110320" cy="84245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 bwMode="auto">
            <a:xfrm rot="16200000" flipV="1">
              <a:off x="6333604" y="1786151"/>
              <a:ext cx="168489" cy="55160"/>
            </a:xfrm>
            <a:prstGeom prst="line">
              <a:avLst/>
            </a:prstGeom>
            <a:ln w="22225" cap="rnd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>
              <a:endCxn id="39" idx="2"/>
            </p:cNvCxnSpPr>
            <p:nvPr/>
          </p:nvCxnSpPr>
          <p:spPr bwMode="auto">
            <a:xfrm rot="10800000" flipV="1">
              <a:off x="6279949" y="1729486"/>
              <a:ext cx="110320" cy="84245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2 42"/>
            <p:cNvCxnSpPr/>
            <p:nvPr/>
          </p:nvCxnSpPr>
          <p:spPr bwMode="auto">
            <a:xfrm rot="16200000" flipH="1" flipV="1">
              <a:off x="6219744" y="1683776"/>
              <a:ext cx="362719" cy="285650"/>
            </a:xfrm>
            <a:prstGeom prst="straightConnector1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ttangolo 43"/>
            <p:cNvSpPr/>
            <p:nvPr/>
          </p:nvSpPr>
          <p:spPr bwMode="auto">
            <a:xfrm>
              <a:off x="6833517" y="4195981"/>
              <a:ext cx="612669" cy="329957"/>
            </a:xfrm>
            <a:prstGeom prst="rect">
              <a:avLst/>
            </a:prstGeom>
            <a:no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200"/>
            </a:p>
          </p:txBody>
        </p:sp>
        <p:cxnSp>
          <p:nvCxnSpPr>
            <p:cNvPr id="45" name="Connettore 1 44"/>
            <p:cNvCxnSpPr/>
            <p:nvPr/>
          </p:nvCxnSpPr>
          <p:spPr bwMode="auto">
            <a:xfrm>
              <a:off x="6922167" y="4252144"/>
              <a:ext cx="447188" cy="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/>
          </p:nvCxnSpPr>
          <p:spPr bwMode="auto">
            <a:xfrm>
              <a:off x="6926107" y="4322348"/>
              <a:ext cx="445219" cy="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/>
          </p:nvCxnSpPr>
          <p:spPr bwMode="auto">
            <a:xfrm>
              <a:off x="6924137" y="4399571"/>
              <a:ext cx="447190" cy="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47"/>
            <p:cNvCxnSpPr/>
            <p:nvPr/>
          </p:nvCxnSpPr>
          <p:spPr bwMode="auto">
            <a:xfrm>
              <a:off x="6928077" y="4472116"/>
              <a:ext cx="445219" cy="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48"/>
            <p:cNvCxnSpPr/>
            <p:nvPr/>
          </p:nvCxnSpPr>
          <p:spPr bwMode="auto">
            <a:xfrm rot="5400000">
              <a:off x="6759158" y="4360960"/>
              <a:ext cx="329957" cy="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49"/>
            <p:cNvCxnSpPr/>
            <p:nvPr/>
          </p:nvCxnSpPr>
          <p:spPr bwMode="auto">
            <a:xfrm rot="5400000">
              <a:off x="7209302" y="4352954"/>
              <a:ext cx="329959" cy="1971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4 50"/>
            <p:cNvCxnSpPr>
              <a:stCxn id="67" idx="2"/>
              <a:endCxn id="26" idx="3"/>
            </p:cNvCxnSpPr>
            <p:nvPr/>
          </p:nvCxnSpPr>
          <p:spPr bwMode="auto">
            <a:xfrm rot="10800000">
              <a:off x="5204331" y="1813731"/>
              <a:ext cx="277769" cy="0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1"/>
            <p:cNvCxnSpPr/>
            <p:nvPr/>
          </p:nvCxnSpPr>
          <p:spPr bwMode="auto">
            <a:xfrm>
              <a:off x="5387540" y="4268524"/>
              <a:ext cx="610699" cy="2341"/>
            </a:xfrm>
            <a:prstGeom prst="line">
              <a:avLst/>
            </a:prstGeom>
            <a:ln w="254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/>
            <p:cNvCxnSpPr/>
            <p:nvPr/>
          </p:nvCxnSpPr>
          <p:spPr bwMode="auto">
            <a:xfrm rot="16200000" flipV="1">
              <a:off x="4749847" y="3031951"/>
              <a:ext cx="2471175" cy="1969"/>
            </a:xfrm>
            <a:prstGeom prst="line">
              <a:avLst/>
            </a:prstGeom>
            <a:ln w="254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53"/>
            <p:cNvCxnSpPr/>
            <p:nvPr/>
          </p:nvCxnSpPr>
          <p:spPr bwMode="auto">
            <a:xfrm rot="10800000">
              <a:off x="5765780" y="1811390"/>
              <a:ext cx="220639" cy="2341"/>
            </a:xfrm>
            <a:prstGeom prst="line">
              <a:avLst/>
            </a:prstGeom>
            <a:ln w="254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54"/>
            <p:cNvCxnSpPr/>
            <p:nvPr/>
          </p:nvCxnSpPr>
          <p:spPr bwMode="auto">
            <a:xfrm rot="5400000">
              <a:off x="3151315" y="3614459"/>
              <a:ext cx="2108456" cy="0"/>
            </a:xfrm>
            <a:prstGeom prst="line">
              <a:avLst/>
            </a:prstGeom>
            <a:ln w="254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55"/>
            <p:cNvCxnSpPr/>
            <p:nvPr/>
          </p:nvCxnSpPr>
          <p:spPr bwMode="auto">
            <a:xfrm>
              <a:off x="4274494" y="4654646"/>
              <a:ext cx="500379" cy="23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4 56"/>
            <p:cNvCxnSpPr>
              <a:stCxn id="6" idx="3"/>
            </p:cNvCxnSpPr>
            <p:nvPr/>
          </p:nvCxnSpPr>
          <p:spPr bwMode="auto">
            <a:xfrm>
              <a:off x="4008544" y="3573507"/>
              <a:ext cx="766329" cy="695017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Forma 82"/>
            <p:cNvCxnSpPr>
              <a:stCxn id="26" idx="1"/>
            </p:cNvCxnSpPr>
            <p:nvPr/>
          </p:nvCxnSpPr>
          <p:spPr bwMode="auto">
            <a:xfrm rot="10800000" flipV="1">
              <a:off x="4203574" y="1813731"/>
              <a:ext cx="165480" cy="783942"/>
            </a:xfrm>
            <a:prstGeom prst="bentConnector2">
              <a:avLst/>
            </a:prstGeom>
            <a:ln w="25400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2 58"/>
            <p:cNvCxnSpPr/>
            <p:nvPr/>
          </p:nvCxnSpPr>
          <p:spPr bwMode="auto">
            <a:xfrm>
              <a:off x="4199634" y="4654646"/>
              <a:ext cx="575239" cy="2339"/>
            </a:xfrm>
            <a:prstGeom prst="straightConnector1">
              <a:avLst/>
            </a:prstGeom>
            <a:ln w="25400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2 59"/>
            <p:cNvCxnSpPr/>
            <p:nvPr/>
          </p:nvCxnSpPr>
          <p:spPr bwMode="auto">
            <a:xfrm>
              <a:off x="5387540" y="4268524"/>
              <a:ext cx="390059" cy="0"/>
            </a:xfrm>
            <a:prstGeom prst="straightConnector1">
              <a:avLst/>
            </a:prstGeom>
            <a:ln w="19050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/>
          </p:nvCxnSpPr>
          <p:spPr bwMode="auto">
            <a:xfrm flipV="1">
              <a:off x="5387540" y="4678047"/>
              <a:ext cx="711169" cy="9361"/>
            </a:xfrm>
            <a:prstGeom prst="line">
              <a:avLst/>
            </a:prstGeom>
            <a:ln w="254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Forma 86"/>
            <p:cNvCxnSpPr>
              <a:endCxn id="39" idx="2"/>
            </p:cNvCxnSpPr>
            <p:nvPr/>
          </p:nvCxnSpPr>
          <p:spPr bwMode="auto">
            <a:xfrm rot="5400000" flipH="1" flipV="1">
              <a:off x="4746395" y="3156195"/>
              <a:ext cx="2876017" cy="191090"/>
            </a:xfrm>
            <a:prstGeom prst="bentConnector2">
              <a:avLst/>
            </a:prstGeom>
            <a:ln w="25400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2 62"/>
            <p:cNvCxnSpPr>
              <a:stCxn id="39" idx="6"/>
              <a:endCxn id="31" idx="1"/>
            </p:cNvCxnSpPr>
            <p:nvPr/>
          </p:nvCxnSpPr>
          <p:spPr bwMode="auto">
            <a:xfrm flipV="1">
              <a:off x="6555748" y="1813731"/>
              <a:ext cx="226549" cy="0"/>
            </a:xfrm>
            <a:prstGeom prst="straightConnector1">
              <a:avLst/>
            </a:prstGeom>
            <a:ln w="25400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Forma 88"/>
            <p:cNvCxnSpPr>
              <a:stCxn id="31" idx="3"/>
            </p:cNvCxnSpPr>
            <p:nvPr/>
          </p:nvCxnSpPr>
          <p:spPr bwMode="auto">
            <a:xfrm>
              <a:off x="7619546" y="1813731"/>
              <a:ext cx="145780" cy="1886143"/>
            </a:xfrm>
            <a:prstGeom prst="bentConnector2">
              <a:avLst/>
            </a:prstGeom>
            <a:ln w="25400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4 64"/>
            <p:cNvCxnSpPr/>
            <p:nvPr/>
          </p:nvCxnSpPr>
          <p:spPr bwMode="auto">
            <a:xfrm rot="10800000">
              <a:off x="6445429" y="3676473"/>
              <a:ext cx="1335657" cy="2339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Forma 90"/>
            <p:cNvCxnSpPr/>
            <p:nvPr/>
          </p:nvCxnSpPr>
          <p:spPr bwMode="auto">
            <a:xfrm rot="16200000" flipH="1">
              <a:off x="6296149" y="3833632"/>
              <a:ext cx="704378" cy="390059"/>
            </a:xfrm>
            <a:prstGeom prst="bentConnector2">
              <a:avLst/>
            </a:prstGeom>
            <a:ln w="25400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Connettore 66"/>
            <p:cNvSpPr/>
            <p:nvPr/>
          </p:nvSpPr>
          <p:spPr bwMode="auto">
            <a:xfrm>
              <a:off x="5482100" y="1675662"/>
              <a:ext cx="279739" cy="276135"/>
            </a:xfrm>
            <a:prstGeom prst="flowChartConnector">
              <a:avLst/>
            </a:prstGeom>
            <a:no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200"/>
            </a:p>
          </p:txBody>
        </p:sp>
        <p:cxnSp>
          <p:nvCxnSpPr>
            <p:cNvPr id="68" name="Connettore 4 67"/>
            <p:cNvCxnSpPr>
              <a:stCxn id="44" idx="3"/>
            </p:cNvCxnSpPr>
            <p:nvPr/>
          </p:nvCxnSpPr>
          <p:spPr bwMode="auto">
            <a:xfrm>
              <a:off x="7446186" y="4357449"/>
              <a:ext cx="973178" cy="720759"/>
            </a:xfrm>
            <a:prstGeom prst="bentConnector3">
              <a:avLst>
                <a:gd name="adj1" fmla="val 30377"/>
              </a:avLst>
            </a:prstGeom>
            <a:ln w="25400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Forma 93"/>
            <p:cNvCxnSpPr>
              <a:stCxn id="14" idx="2"/>
            </p:cNvCxnSpPr>
            <p:nvPr/>
          </p:nvCxnSpPr>
          <p:spPr bwMode="auto">
            <a:xfrm rot="16200000" flipH="1">
              <a:off x="6376793" y="3526563"/>
              <a:ext cx="718419" cy="3311563"/>
            </a:xfrm>
            <a:prstGeom prst="bentConnector2">
              <a:avLst/>
            </a:prstGeom>
            <a:ln w="22225">
              <a:solidFill>
                <a:srgbClr val="FA95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Unità di visualizzazione grafica 69"/>
            <p:cNvSpPr/>
            <p:nvPr/>
          </p:nvSpPr>
          <p:spPr bwMode="auto">
            <a:xfrm>
              <a:off x="2024759" y="3238868"/>
              <a:ext cx="998787" cy="673957"/>
            </a:xfrm>
            <a:prstGeom prst="flowChartDisplay">
              <a:avLst/>
            </a:prstGeom>
            <a:no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200"/>
            </a:p>
          </p:txBody>
        </p:sp>
        <p:cxnSp>
          <p:nvCxnSpPr>
            <p:cNvPr id="71" name="Connettore 1 70"/>
            <p:cNvCxnSpPr>
              <a:stCxn id="70" idx="3"/>
              <a:endCxn id="6" idx="1"/>
            </p:cNvCxnSpPr>
            <p:nvPr/>
          </p:nvCxnSpPr>
          <p:spPr bwMode="auto">
            <a:xfrm flipV="1">
              <a:off x="3023546" y="3573507"/>
              <a:ext cx="149720" cy="0"/>
            </a:xfrm>
            <a:prstGeom prst="line">
              <a:avLst/>
            </a:prstGeom>
            <a:ln w="254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perazione manuale 71"/>
            <p:cNvSpPr>
              <a:spLocks noChangeArrowheads="1"/>
            </p:cNvSpPr>
            <p:nvPr/>
          </p:nvSpPr>
          <p:spPr bwMode="auto">
            <a:xfrm rot="5400000">
              <a:off x="1897532" y="3444598"/>
              <a:ext cx="238693" cy="271859"/>
            </a:xfrm>
            <a:prstGeom prst="flowChartManualOperation">
              <a:avLst/>
            </a:prstGeom>
            <a:solidFill>
              <a:schemeClr val="bg1"/>
            </a:solidFill>
            <a:ln w="38100" algn="ctr">
              <a:solidFill>
                <a:srgbClr val="262626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it-IT" sz="1200">
                <a:solidFill>
                  <a:schemeClr val="lt1"/>
                </a:solidFill>
                <a:latin typeface="+mn-lt"/>
              </a:endParaRPr>
            </a:p>
          </p:txBody>
        </p:sp>
        <p:cxnSp>
          <p:nvCxnSpPr>
            <p:cNvPr id="73" name="Forma 97"/>
            <p:cNvCxnSpPr>
              <a:endCxn id="72" idx="1"/>
            </p:cNvCxnSpPr>
            <p:nvPr/>
          </p:nvCxnSpPr>
          <p:spPr bwMode="auto">
            <a:xfrm>
              <a:off x="919591" y="2681917"/>
              <a:ext cx="1097288" cy="802665"/>
            </a:xfrm>
            <a:prstGeom prst="bentConnector2">
              <a:avLst/>
            </a:prstGeom>
            <a:ln w="25400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Connettore 73"/>
            <p:cNvSpPr/>
            <p:nvPr/>
          </p:nvSpPr>
          <p:spPr bwMode="auto">
            <a:xfrm>
              <a:off x="1536200" y="4642945"/>
              <a:ext cx="90620" cy="105306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200"/>
            </a:p>
          </p:txBody>
        </p:sp>
        <p:sp>
          <p:nvSpPr>
            <p:cNvPr id="75" name="Triangolo isoscele 74"/>
            <p:cNvSpPr>
              <a:spLocks noChangeArrowheads="1"/>
            </p:cNvSpPr>
            <p:nvPr/>
          </p:nvSpPr>
          <p:spPr bwMode="auto">
            <a:xfrm rot="-5400000">
              <a:off x="1572370" y="4623263"/>
              <a:ext cx="177850" cy="151690"/>
            </a:xfrm>
            <a:prstGeom prst="triangle">
              <a:avLst>
                <a:gd name="adj" fmla="val 50000"/>
              </a:avLst>
            </a:prstGeom>
            <a:solidFill>
              <a:srgbClr val="606060"/>
            </a:solidFill>
            <a:ln w="25400" algn="ctr">
              <a:solidFill>
                <a:srgbClr val="0D0D0D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it-IT" sz="120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6" name="Triangolo isoscele 75"/>
            <p:cNvSpPr>
              <a:spLocks noChangeArrowheads="1"/>
            </p:cNvSpPr>
            <p:nvPr/>
          </p:nvSpPr>
          <p:spPr bwMode="auto">
            <a:xfrm rot="10800000">
              <a:off x="1496800" y="4535299"/>
              <a:ext cx="171389" cy="156789"/>
            </a:xfrm>
            <a:prstGeom prst="triangle">
              <a:avLst>
                <a:gd name="adj" fmla="val 50000"/>
              </a:avLst>
            </a:prstGeom>
            <a:solidFill>
              <a:srgbClr val="606060"/>
            </a:solidFill>
            <a:ln w="25400" algn="ctr">
              <a:solidFill>
                <a:srgbClr val="0D0D0D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it-IT" sz="120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7" name="Triangolo isoscele 76"/>
            <p:cNvSpPr>
              <a:spLocks noChangeArrowheads="1"/>
            </p:cNvSpPr>
            <p:nvPr/>
          </p:nvSpPr>
          <p:spPr bwMode="auto">
            <a:xfrm rot="5400000">
              <a:off x="1413785" y="4624248"/>
              <a:ext cx="177850" cy="149720"/>
            </a:xfrm>
            <a:prstGeom prst="triangle">
              <a:avLst>
                <a:gd name="adj" fmla="val 50000"/>
              </a:avLst>
            </a:prstGeom>
            <a:solidFill>
              <a:srgbClr val="606060"/>
            </a:solidFill>
            <a:ln w="25400" algn="ctr">
              <a:solidFill>
                <a:srgbClr val="0D0D0D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it-IT" sz="1200">
                <a:solidFill>
                  <a:schemeClr val="lt1"/>
                </a:solidFill>
                <a:latin typeface="+mn-lt"/>
              </a:endParaRPr>
            </a:p>
          </p:txBody>
        </p:sp>
        <p:cxnSp>
          <p:nvCxnSpPr>
            <p:cNvPr id="78" name="Connettore 2 77"/>
            <p:cNvCxnSpPr>
              <a:endCxn id="77" idx="3"/>
            </p:cNvCxnSpPr>
            <p:nvPr/>
          </p:nvCxnSpPr>
          <p:spPr bwMode="auto">
            <a:xfrm flipV="1">
              <a:off x="943231" y="4699108"/>
              <a:ext cx="484619" cy="0"/>
            </a:xfrm>
            <a:prstGeom prst="straightConnector1">
              <a:avLst/>
            </a:prstGeom>
            <a:ln w="25400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Forma 103"/>
            <p:cNvCxnSpPr>
              <a:endCxn id="76" idx="3"/>
            </p:cNvCxnSpPr>
            <p:nvPr/>
          </p:nvCxnSpPr>
          <p:spPr bwMode="auto">
            <a:xfrm>
              <a:off x="929441" y="3774758"/>
              <a:ext cx="652068" cy="760541"/>
            </a:xfrm>
            <a:prstGeom prst="bentConnector2">
              <a:avLst/>
            </a:prstGeom>
            <a:ln w="25400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Forma 104"/>
            <p:cNvCxnSpPr>
              <a:stCxn id="75" idx="3"/>
              <a:endCxn id="72" idx="3"/>
            </p:cNvCxnSpPr>
            <p:nvPr/>
          </p:nvCxnSpPr>
          <p:spPr bwMode="auto">
            <a:xfrm flipV="1">
              <a:off x="1737140" y="3676473"/>
              <a:ext cx="279739" cy="1022635"/>
            </a:xfrm>
            <a:prstGeom prst="bentConnector2">
              <a:avLst/>
            </a:prstGeom>
            <a:ln w="25400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1" name="Picture 74" descr="C:\Users\Tommaso  Valcamonica\Desktop\fiamma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2278699" y="3307407"/>
              <a:ext cx="281720" cy="539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2" name="Forma 106"/>
            <p:cNvCxnSpPr/>
            <p:nvPr/>
          </p:nvCxnSpPr>
          <p:spPr bwMode="auto">
            <a:xfrm flipV="1">
              <a:off x="738351" y="4542320"/>
              <a:ext cx="6183816" cy="1317491"/>
            </a:xfrm>
            <a:prstGeom prst="bentConnector2">
              <a:avLst/>
            </a:prstGeom>
            <a:ln w="22225">
              <a:solidFill>
                <a:srgbClr val="33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ccia a destra 82"/>
            <p:cNvSpPr/>
            <p:nvPr/>
          </p:nvSpPr>
          <p:spPr bwMode="auto">
            <a:xfrm>
              <a:off x="564992" y="5717064"/>
              <a:ext cx="390059" cy="269114"/>
            </a:xfrm>
            <a:prstGeom prst="rightArrow">
              <a:avLst/>
            </a:prstGeom>
            <a:solidFill>
              <a:srgbClr val="3366FF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200"/>
            </a:p>
          </p:txBody>
        </p:sp>
        <p:cxnSp>
          <p:nvCxnSpPr>
            <p:cNvPr id="84" name="Connettore 2 83"/>
            <p:cNvCxnSpPr/>
            <p:nvPr/>
          </p:nvCxnSpPr>
          <p:spPr bwMode="auto">
            <a:xfrm rot="16200000" flipH="1">
              <a:off x="6642388" y="5033747"/>
              <a:ext cx="996895" cy="0"/>
            </a:xfrm>
            <a:prstGeom prst="straightConnector1">
              <a:avLst/>
            </a:prstGeom>
            <a:ln w="22225">
              <a:solidFill>
                <a:srgbClr val="FA95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ttore 2 84"/>
            <p:cNvCxnSpPr/>
            <p:nvPr/>
          </p:nvCxnSpPr>
          <p:spPr bwMode="auto">
            <a:xfrm rot="5400000" flipH="1" flipV="1">
              <a:off x="2311550" y="4814884"/>
              <a:ext cx="2078034" cy="11820"/>
            </a:xfrm>
            <a:prstGeom prst="straightConnector1">
              <a:avLst/>
            </a:prstGeom>
            <a:ln w="22225">
              <a:solidFill>
                <a:srgbClr val="33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Forma 110"/>
            <p:cNvCxnSpPr>
              <a:stCxn id="6" idx="0"/>
            </p:cNvCxnSpPr>
            <p:nvPr/>
          </p:nvCxnSpPr>
          <p:spPr bwMode="auto">
            <a:xfrm rot="5400000" flipH="1" flipV="1">
              <a:off x="5658545" y="593217"/>
              <a:ext cx="720759" cy="4856039"/>
            </a:xfrm>
            <a:prstGeom prst="bentConnector2">
              <a:avLst/>
            </a:prstGeom>
            <a:ln w="22225">
              <a:solidFill>
                <a:srgbClr val="33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ccia a destra 86"/>
            <p:cNvSpPr/>
            <p:nvPr/>
          </p:nvSpPr>
          <p:spPr bwMode="auto">
            <a:xfrm>
              <a:off x="8240094" y="2541510"/>
              <a:ext cx="388090" cy="273796"/>
            </a:xfrm>
            <a:prstGeom prst="rightArrow">
              <a:avLst/>
            </a:prstGeom>
            <a:solidFill>
              <a:srgbClr val="3366FF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200"/>
            </a:p>
          </p:txBody>
        </p:sp>
        <p:cxnSp>
          <p:nvCxnSpPr>
            <p:cNvPr id="88" name="Forma 112"/>
            <p:cNvCxnSpPr>
              <a:stCxn id="14" idx="0"/>
            </p:cNvCxnSpPr>
            <p:nvPr/>
          </p:nvCxnSpPr>
          <p:spPr bwMode="auto">
            <a:xfrm rot="5400000" flipH="1" flipV="1">
              <a:off x="6277589" y="2013418"/>
              <a:ext cx="889249" cy="3283983"/>
            </a:xfrm>
            <a:prstGeom prst="bentConnector2">
              <a:avLst/>
            </a:prstGeom>
            <a:ln w="22225">
              <a:solidFill>
                <a:srgbClr val="33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Freccia a destra 88"/>
            <p:cNvSpPr/>
            <p:nvPr/>
          </p:nvSpPr>
          <p:spPr bwMode="auto">
            <a:xfrm>
              <a:off x="8259794" y="3079739"/>
              <a:ext cx="388090" cy="271455"/>
            </a:xfrm>
            <a:prstGeom prst="rightArrow">
              <a:avLst/>
            </a:prstGeom>
            <a:solidFill>
              <a:srgbClr val="3366FF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200"/>
            </a:p>
          </p:txBody>
        </p:sp>
        <p:cxnSp>
          <p:nvCxnSpPr>
            <p:cNvPr id="90" name="Connettore 2 89"/>
            <p:cNvCxnSpPr>
              <a:stCxn id="44" idx="0"/>
            </p:cNvCxnSpPr>
            <p:nvPr/>
          </p:nvCxnSpPr>
          <p:spPr bwMode="auto">
            <a:xfrm rot="16200000" flipV="1">
              <a:off x="6647255" y="3702398"/>
              <a:ext cx="985195" cy="1969"/>
            </a:xfrm>
            <a:prstGeom prst="straightConnector1">
              <a:avLst/>
            </a:prstGeom>
            <a:ln w="22225">
              <a:solidFill>
                <a:srgbClr val="33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Freccia a destra 90"/>
            <p:cNvSpPr/>
            <p:nvPr/>
          </p:nvSpPr>
          <p:spPr bwMode="auto">
            <a:xfrm>
              <a:off x="8255854" y="4933121"/>
              <a:ext cx="392030" cy="271455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200"/>
            </a:p>
          </p:txBody>
        </p:sp>
        <p:sp>
          <p:nvSpPr>
            <p:cNvPr id="92" name="Freccia a destra 91"/>
            <p:cNvSpPr/>
            <p:nvPr/>
          </p:nvSpPr>
          <p:spPr bwMode="auto">
            <a:xfrm>
              <a:off x="8261764" y="5403487"/>
              <a:ext cx="388088" cy="271455"/>
            </a:xfrm>
            <a:prstGeom prst="rightArrow">
              <a:avLst/>
            </a:prstGeom>
            <a:solidFill>
              <a:srgbClr val="FA9500"/>
            </a:solidFill>
            <a:ln>
              <a:solidFill>
                <a:srgbClr val="FA9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200"/>
            </a:p>
          </p:txBody>
        </p:sp>
        <p:cxnSp>
          <p:nvCxnSpPr>
            <p:cNvPr id="93" name="Connettore 2 92"/>
            <p:cNvCxnSpPr/>
            <p:nvPr/>
          </p:nvCxnSpPr>
          <p:spPr bwMode="auto">
            <a:xfrm rot="5400000" flipH="1" flipV="1">
              <a:off x="4378429" y="5345168"/>
              <a:ext cx="1027315" cy="1971"/>
            </a:xfrm>
            <a:prstGeom prst="straightConnector1">
              <a:avLst/>
            </a:prstGeom>
            <a:ln w="22225">
              <a:solidFill>
                <a:srgbClr val="33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Freccia a destra 93"/>
            <p:cNvSpPr/>
            <p:nvPr/>
          </p:nvSpPr>
          <p:spPr bwMode="auto">
            <a:xfrm>
              <a:off x="551202" y="4565721"/>
              <a:ext cx="388088" cy="271455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200"/>
            </a:p>
          </p:txBody>
        </p:sp>
        <p:sp>
          <p:nvSpPr>
            <p:cNvPr id="95" name="Freccia a destra 94"/>
            <p:cNvSpPr/>
            <p:nvPr/>
          </p:nvSpPr>
          <p:spPr bwMode="auto">
            <a:xfrm>
              <a:off x="555142" y="3629670"/>
              <a:ext cx="388088" cy="276135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200"/>
            </a:p>
          </p:txBody>
        </p:sp>
        <p:sp>
          <p:nvSpPr>
            <p:cNvPr id="96" name="Freccia a destra 95"/>
            <p:cNvSpPr/>
            <p:nvPr/>
          </p:nvSpPr>
          <p:spPr bwMode="auto">
            <a:xfrm>
              <a:off x="543322" y="2546190"/>
              <a:ext cx="390059" cy="271455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200"/>
            </a:p>
          </p:txBody>
        </p:sp>
        <p:sp>
          <p:nvSpPr>
            <p:cNvPr id="97" name="CasellaDiTesto 162"/>
            <p:cNvSpPr txBox="1">
              <a:spLocks noChangeArrowheads="1"/>
            </p:cNvSpPr>
            <p:nvPr/>
          </p:nvSpPr>
          <p:spPr bwMode="auto">
            <a:xfrm>
              <a:off x="274910" y="2209546"/>
              <a:ext cx="1125471" cy="354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4C80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4D82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4C80"/>
                </a:buClr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000" b="1" i="1">
                  <a:latin typeface="Verdana" panose="020B0604030504040204" pitchFamily="34" charset="0"/>
                  <a:cs typeface="Arial" panose="020B0604020202020204" pitchFamily="34" charset="0"/>
                </a:rPr>
                <a:t>Comb Air</a:t>
              </a:r>
            </a:p>
          </p:txBody>
        </p:sp>
        <p:sp>
          <p:nvSpPr>
            <p:cNvPr id="98" name="CasellaDiTesto 163"/>
            <p:cNvSpPr txBox="1">
              <a:spLocks noChangeArrowheads="1"/>
            </p:cNvSpPr>
            <p:nvPr/>
          </p:nvSpPr>
          <p:spPr bwMode="auto">
            <a:xfrm>
              <a:off x="271463" y="3250309"/>
              <a:ext cx="923936" cy="332416"/>
            </a:xfrm>
            <a:prstGeom prst="rect">
              <a:avLst/>
            </a:prstGeom>
            <a:noFill/>
            <a:ln w="38100">
              <a:solidFill>
                <a:srgbClr val="72AF2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4C80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4D82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4C80"/>
                </a:buClr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900" b="1" i="1">
                  <a:latin typeface="Verdana" panose="020B0604030504040204" pitchFamily="34" charset="0"/>
                  <a:cs typeface="Arial" panose="020B0604020202020204" pitchFamily="34" charset="0"/>
                </a:rPr>
                <a:t>Acid Gas</a:t>
              </a:r>
            </a:p>
          </p:txBody>
        </p:sp>
        <p:sp>
          <p:nvSpPr>
            <p:cNvPr id="99" name="CasellaDiTesto 164"/>
            <p:cNvSpPr txBox="1">
              <a:spLocks noChangeArrowheads="1"/>
            </p:cNvSpPr>
            <p:nvPr/>
          </p:nvSpPr>
          <p:spPr bwMode="auto">
            <a:xfrm>
              <a:off x="435118" y="4194973"/>
              <a:ext cx="690989" cy="354577"/>
            </a:xfrm>
            <a:prstGeom prst="rect">
              <a:avLst/>
            </a:prstGeom>
            <a:noFill/>
            <a:ln w="38100">
              <a:solidFill>
                <a:srgbClr val="72AF2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4C80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4D82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4C80"/>
                </a:buClr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000" b="1" i="1">
                  <a:latin typeface="Verdana" panose="020B0604030504040204" pitchFamily="34" charset="0"/>
                  <a:cs typeface="Arial" panose="020B0604020202020204" pitchFamily="34" charset="0"/>
                </a:rPr>
                <a:t>SWS</a:t>
              </a:r>
            </a:p>
          </p:txBody>
        </p:sp>
        <p:sp>
          <p:nvSpPr>
            <p:cNvPr id="100" name="CasellaDiTesto 165"/>
            <p:cNvSpPr txBox="1">
              <a:spLocks noChangeArrowheads="1"/>
            </p:cNvSpPr>
            <p:nvPr/>
          </p:nvSpPr>
          <p:spPr bwMode="auto">
            <a:xfrm>
              <a:off x="7961447" y="1942666"/>
              <a:ext cx="887376" cy="576189"/>
            </a:xfrm>
            <a:prstGeom prst="rect">
              <a:avLst/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4C80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4D82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4C80"/>
                </a:buClr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000" b="1" i="1">
                  <a:latin typeface="Verdana" panose="020B0604030504040204" pitchFamily="34" charset="0"/>
                  <a:cs typeface="Arial" panose="020B0604020202020204" pitchFamily="34" charset="0"/>
                </a:rPr>
                <a:t>MP Steam</a:t>
              </a:r>
            </a:p>
          </p:txBody>
        </p:sp>
        <p:sp>
          <p:nvSpPr>
            <p:cNvPr id="101" name="CasellaDiTesto 166"/>
            <p:cNvSpPr txBox="1">
              <a:spLocks noChangeArrowheads="1"/>
            </p:cNvSpPr>
            <p:nvPr/>
          </p:nvSpPr>
          <p:spPr bwMode="auto">
            <a:xfrm>
              <a:off x="7965084" y="3440835"/>
              <a:ext cx="869192" cy="576189"/>
            </a:xfrm>
            <a:prstGeom prst="rect">
              <a:avLst/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4C80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4D82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4C80"/>
                </a:buClr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000" b="1" i="1">
                  <a:latin typeface="Verdana" panose="020B0604030504040204" pitchFamily="34" charset="0"/>
                  <a:cs typeface="Arial" panose="020B0604020202020204" pitchFamily="34" charset="0"/>
                </a:rPr>
                <a:t>LP Steam</a:t>
              </a:r>
            </a:p>
          </p:txBody>
        </p:sp>
        <p:sp>
          <p:nvSpPr>
            <p:cNvPr id="102" name="CasellaDiTesto 167"/>
            <p:cNvSpPr txBox="1">
              <a:spLocks noChangeArrowheads="1"/>
            </p:cNvSpPr>
            <p:nvPr/>
          </p:nvSpPr>
          <p:spPr bwMode="auto">
            <a:xfrm>
              <a:off x="7974145" y="4352769"/>
              <a:ext cx="795878" cy="575671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it-IT" sz="1000" b="1" i="1" smtClean="0">
                  <a:latin typeface="Verdana" pitchFamily="34" charset="0"/>
                </a:rPr>
                <a:t>Stack / TG</a:t>
              </a:r>
            </a:p>
          </p:txBody>
        </p:sp>
        <p:sp>
          <p:nvSpPr>
            <p:cNvPr id="103" name="CasellaDiTesto 168"/>
            <p:cNvSpPr txBox="1">
              <a:spLocks noChangeArrowheads="1"/>
            </p:cNvSpPr>
            <p:nvPr/>
          </p:nvSpPr>
          <p:spPr bwMode="auto">
            <a:xfrm>
              <a:off x="7983267" y="5816472"/>
              <a:ext cx="796455" cy="354577"/>
            </a:xfrm>
            <a:prstGeom prst="rect">
              <a:avLst/>
            </a:prstGeom>
            <a:noFill/>
            <a:ln w="38100">
              <a:solidFill>
                <a:srgbClr val="FA95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4C80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4D82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4C80"/>
                </a:buClr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000" b="1" i="1">
                  <a:latin typeface="Verdana" panose="020B0604030504040204" pitchFamily="34" charset="0"/>
                  <a:cs typeface="Arial" panose="020B0604020202020204" pitchFamily="34" charset="0"/>
                </a:rPr>
                <a:t>Sulfur</a:t>
              </a:r>
            </a:p>
          </p:txBody>
        </p:sp>
        <p:sp>
          <p:nvSpPr>
            <p:cNvPr id="104" name="CasellaDiTesto 172"/>
            <p:cNvSpPr txBox="1">
              <a:spLocks noChangeArrowheads="1"/>
            </p:cNvSpPr>
            <p:nvPr/>
          </p:nvSpPr>
          <p:spPr bwMode="auto">
            <a:xfrm>
              <a:off x="2363812" y="2839161"/>
              <a:ext cx="777884" cy="44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4C80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4D82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4C80"/>
                </a:buClr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700" b="1">
                  <a:latin typeface="Verdana" panose="020B0604030504040204" pitchFamily="34" charset="0"/>
                  <a:cs typeface="Arial" panose="020B0604020202020204" pitchFamily="34" charset="0"/>
                </a:rPr>
                <a:t>Thermal Reactor</a:t>
              </a:r>
            </a:p>
          </p:txBody>
        </p:sp>
        <p:sp>
          <p:nvSpPr>
            <p:cNvPr id="105" name="CasellaDiTesto 173"/>
            <p:cNvSpPr txBox="1">
              <a:spLocks noChangeArrowheads="1"/>
            </p:cNvSpPr>
            <p:nvPr/>
          </p:nvSpPr>
          <p:spPr bwMode="auto">
            <a:xfrm>
              <a:off x="3540750" y="3764777"/>
              <a:ext cx="570541" cy="288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4C80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4D82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4C80"/>
                </a:buClr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700" b="1">
                  <a:latin typeface="Verdana" panose="020B0604030504040204" pitchFamily="34" charset="0"/>
                  <a:cs typeface="Arial" panose="020B0604020202020204" pitchFamily="34" charset="0"/>
                </a:rPr>
                <a:t>WHB</a:t>
              </a:r>
            </a:p>
          </p:txBody>
        </p:sp>
        <p:sp>
          <p:nvSpPr>
            <p:cNvPr id="106" name="CasellaDiTesto 174"/>
            <p:cNvSpPr txBox="1">
              <a:spLocks noChangeArrowheads="1"/>
            </p:cNvSpPr>
            <p:nvPr/>
          </p:nvSpPr>
          <p:spPr bwMode="auto">
            <a:xfrm>
              <a:off x="5080304" y="3830242"/>
              <a:ext cx="991101" cy="288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4C80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4D82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4C80"/>
                </a:buClr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700" b="1">
                  <a:latin typeface="Verdana" panose="020B0604030504040204" pitchFamily="34" charset="0"/>
                  <a:cs typeface="Arial" panose="020B0604020202020204" pitchFamily="34" charset="0"/>
                </a:rPr>
                <a:t>Cond. 1-2</a:t>
              </a:r>
            </a:p>
          </p:txBody>
        </p:sp>
        <p:sp>
          <p:nvSpPr>
            <p:cNvPr id="107" name="CasellaDiTesto 175"/>
            <p:cNvSpPr txBox="1">
              <a:spLocks noChangeArrowheads="1"/>
            </p:cNvSpPr>
            <p:nvPr/>
          </p:nvSpPr>
          <p:spPr bwMode="auto">
            <a:xfrm>
              <a:off x="6768665" y="1373776"/>
              <a:ext cx="876545" cy="288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4C80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4D82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4C80"/>
                </a:buClr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700" b="1">
                  <a:latin typeface="Verdana" panose="020B0604030504040204" pitchFamily="34" charset="0"/>
                  <a:cs typeface="Arial" panose="020B0604020202020204" pitchFamily="34" charset="0"/>
                </a:rPr>
                <a:t>Claus 2</a:t>
              </a:r>
            </a:p>
          </p:txBody>
        </p:sp>
        <p:sp>
          <p:nvSpPr>
            <p:cNvPr id="108" name="CasellaDiTesto 178"/>
            <p:cNvSpPr txBox="1">
              <a:spLocks noChangeArrowheads="1"/>
            </p:cNvSpPr>
            <p:nvPr/>
          </p:nvSpPr>
          <p:spPr bwMode="auto">
            <a:xfrm>
              <a:off x="4352972" y="1364426"/>
              <a:ext cx="863609" cy="288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4C80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4D82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4C80"/>
                </a:buClr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700" b="1">
                  <a:latin typeface="Verdana" panose="020B0604030504040204" pitchFamily="34" charset="0"/>
                  <a:cs typeface="Arial" panose="020B0604020202020204" pitchFamily="34" charset="0"/>
                </a:rPr>
                <a:t>Claus 1</a:t>
              </a:r>
            </a:p>
          </p:txBody>
        </p:sp>
        <p:sp>
          <p:nvSpPr>
            <p:cNvPr id="109" name="CasellaDiTesto 179"/>
            <p:cNvSpPr txBox="1">
              <a:spLocks noChangeArrowheads="1"/>
            </p:cNvSpPr>
            <p:nvPr/>
          </p:nvSpPr>
          <p:spPr bwMode="auto">
            <a:xfrm>
              <a:off x="7154173" y="3942464"/>
              <a:ext cx="733551" cy="288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4C80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4D82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4C80"/>
                </a:buClr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700" b="1">
                  <a:latin typeface="Verdana" panose="020B0604030504040204" pitchFamily="34" charset="0"/>
                  <a:cs typeface="Arial" panose="020B0604020202020204" pitchFamily="34" charset="0"/>
                </a:rPr>
                <a:t>Cond. 3</a:t>
              </a:r>
            </a:p>
          </p:txBody>
        </p:sp>
        <p:sp>
          <p:nvSpPr>
            <p:cNvPr id="110" name="CasellaDiTesto 185"/>
            <p:cNvSpPr txBox="1">
              <a:spLocks noChangeArrowheads="1"/>
            </p:cNvSpPr>
            <p:nvPr/>
          </p:nvSpPr>
          <p:spPr bwMode="auto">
            <a:xfrm>
              <a:off x="353292" y="5397955"/>
              <a:ext cx="794637" cy="354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4C80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4D82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4C80"/>
                </a:buClr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000" b="1" i="1">
                  <a:latin typeface="Verdana" panose="020B0604030504040204" pitchFamily="34" charset="0"/>
                  <a:cs typeface="Arial" panose="020B0604020202020204" pitchFamily="34" charset="0"/>
                </a:rPr>
                <a:t>Water</a:t>
              </a:r>
            </a:p>
          </p:txBody>
        </p:sp>
      </p:grpSp>
      <p:sp>
        <p:nvSpPr>
          <p:cNvPr id="112" name="Rettangolo 111"/>
          <p:cNvSpPr/>
          <p:nvPr/>
        </p:nvSpPr>
        <p:spPr>
          <a:xfrm>
            <a:off x="544371" y="2545643"/>
            <a:ext cx="3332163" cy="39687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0" lvl="2">
              <a:defRPr/>
            </a:pPr>
            <a:r>
              <a:rPr lang="it-IT" altLang="it-IT" sz="2000" dirty="0">
                <a:solidFill>
                  <a:srgbClr val="FF0000"/>
                </a:solidFill>
                <a:latin typeface="+mn-lt"/>
              </a:rPr>
              <a:t>H</a:t>
            </a:r>
            <a:r>
              <a:rPr lang="it-IT" altLang="it-IT" sz="2000" baseline="-25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it-IT" altLang="it-IT" sz="2000" dirty="0">
                <a:solidFill>
                  <a:srgbClr val="FF0000"/>
                </a:solidFill>
                <a:latin typeface="+mn-lt"/>
              </a:rPr>
              <a:t>S + 1.5 O</a:t>
            </a:r>
            <a:r>
              <a:rPr lang="it-IT" altLang="it-IT" sz="2000" baseline="-25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it-IT" altLang="it-IT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it-IT" altLang="it-IT" sz="20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 SO</a:t>
            </a:r>
            <a:r>
              <a:rPr lang="it-IT" altLang="it-IT" sz="2000" baseline="-250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2</a:t>
            </a:r>
            <a:r>
              <a:rPr lang="it-IT" altLang="it-IT" sz="20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 + H</a:t>
            </a:r>
            <a:r>
              <a:rPr lang="it-IT" altLang="it-IT" sz="2000" baseline="-250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2</a:t>
            </a:r>
            <a:r>
              <a:rPr lang="it-IT" altLang="it-IT" sz="20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O</a:t>
            </a:r>
          </a:p>
        </p:txBody>
      </p:sp>
      <p:sp>
        <p:nvSpPr>
          <p:cNvPr id="113" name="Rettangolo 112"/>
          <p:cNvSpPr/>
          <p:nvPr/>
        </p:nvSpPr>
        <p:spPr>
          <a:xfrm>
            <a:off x="4394059" y="1743141"/>
            <a:ext cx="3746500" cy="404812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>
            <a:spAutoFit/>
          </a:bodyPr>
          <a:lstStyle/>
          <a:p>
            <a:pPr marL="0" lvl="2">
              <a:defRPr/>
            </a:pPr>
            <a:r>
              <a:rPr lang="it-IT" altLang="it-IT" sz="2000" dirty="0">
                <a:solidFill>
                  <a:srgbClr val="FFC000"/>
                </a:solidFill>
                <a:latin typeface="+mn-lt"/>
              </a:rPr>
              <a:t>2 H</a:t>
            </a:r>
            <a:r>
              <a:rPr lang="it-IT" altLang="it-IT" sz="2000" baseline="-25000" dirty="0">
                <a:solidFill>
                  <a:srgbClr val="FFC000"/>
                </a:solidFill>
                <a:latin typeface="+mn-lt"/>
              </a:rPr>
              <a:t>2</a:t>
            </a:r>
            <a:r>
              <a:rPr lang="it-IT" altLang="it-IT" sz="2000" dirty="0">
                <a:solidFill>
                  <a:srgbClr val="FFC000"/>
                </a:solidFill>
                <a:latin typeface="+mn-lt"/>
              </a:rPr>
              <a:t>S + SO</a:t>
            </a:r>
            <a:r>
              <a:rPr lang="it-IT" altLang="it-IT" sz="2000" baseline="-25000" dirty="0">
                <a:solidFill>
                  <a:srgbClr val="FFC000"/>
                </a:solidFill>
                <a:latin typeface="+mn-lt"/>
              </a:rPr>
              <a:t>2</a:t>
            </a:r>
            <a:r>
              <a:rPr lang="it-IT" altLang="it-IT" sz="2000" dirty="0">
                <a:solidFill>
                  <a:srgbClr val="FFC000"/>
                </a:solidFill>
                <a:latin typeface="+mn-lt"/>
              </a:rPr>
              <a:t> </a:t>
            </a:r>
            <a:r>
              <a:rPr lang="it-IT" altLang="it-IT" sz="2000" dirty="0">
                <a:solidFill>
                  <a:srgbClr val="FFC000"/>
                </a:solidFill>
                <a:latin typeface="+mn-lt"/>
                <a:sym typeface="Wingdings" panose="05000000000000000000" pitchFamily="2" charset="2"/>
              </a:rPr>
              <a:t> 1.5 S</a:t>
            </a:r>
            <a:r>
              <a:rPr lang="it-IT" altLang="it-IT" sz="2000" baseline="-25000" dirty="0">
                <a:solidFill>
                  <a:srgbClr val="FFC000"/>
                </a:solidFill>
                <a:latin typeface="+mn-lt"/>
                <a:sym typeface="Wingdings" panose="05000000000000000000" pitchFamily="2" charset="2"/>
              </a:rPr>
              <a:t>2</a:t>
            </a:r>
            <a:r>
              <a:rPr lang="it-IT" altLang="it-IT" sz="2000" dirty="0">
                <a:solidFill>
                  <a:srgbClr val="FFC000"/>
                </a:solidFill>
                <a:latin typeface="+mn-lt"/>
                <a:sym typeface="Wingdings" panose="05000000000000000000" pitchFamily="2" charset="2"/>
              </a:rPr>
              <a:t> + 2 H</a:t>
            </a:r>
            <a:r>
              <a:rPr lang="it-IT" altLang="it-IT" sz="2000" baseline="-25000" dirty="0">
                <a:solidFill>
                  <a:srgbClr val="FFC000"/>
                </a:solidFill>
                <a:latin typeface="+mn-lt"/>
                <a:sym typeface="Wingdings" panose="05000000000000000000" pitchFamily="2" charset="2"/>
              </a:rPr>
              <a:t>2</a:t>
            </a:r>
            <a:r>
              <a:rPr lang="it-IT" altLang="it-IT" sz="2000" dirty="0">
                <a:solidFill>
                  <a:srgbClr val="FFC000"/>
                </a:solidFill>
                <a:latin typeface="+mn-lt"/>
                <a:sym typeface="Wingdings" panose="05000000000000000000" pitchFamily="2" charset="2"/>
              </a:rPr>
              <a:t>O</a:t>
            </a:r>
            <a:endParaRPr lang="it-IT" altLang="it-IT" sz="2000" dirty="0">
              <a:solidFill>
                <a:srgbClr val="FFC000"/>
              </a:solidFill>
              <a:latin typeface="+mn-lt"/>
            </a:endParaRPr>
          </a:p>
        </p:txBody>
      </p:sp>
      <p:cxnSp>
        <p:nvCxnSpPr>
          <p:cNvPr id="114" name="Connettore 2 3"/>
          <p:cNvCxnSpPr>
            <a:cxnSpLocks noChangeShapeType="1"/>
          </p:cNvCxnSpPr>
          <p:nvPr/>
        </p:nvCxnSpPr>
        <p:spPr bwMode="auto">
          <a:xfrm flipH="1" flipV="1">
            <a:off x="2826451" y="3072870"/>
            <a:ext cx="188913" cy="4984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" name="Connettore 2 206"/>
          <p:cNvCxnSpPr>
            <a:cxnSpLocks noChangeShapeType="1"/>
          </p:cNvCxnSpPr>
          <p:nvPr/>
        </p:nvCxnSpPr>
        <p:spPr bwMode="auto">
          <a:xfrm flipV="1">
            <a:off x="5270359" y="2225741"/>
            <a:ext cx="431800" cy="414337"/>
          </a:xfrm>
          <a:prstGeom prst="straightConnector1">
            <a:avLst/>
          </a:prstGeom>
          <a:noFill/>
          <a:ln w="38100" algn="ctr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" name="Connettore 2 212"/>
          <p:cNvCxnSpPr>
            <a:cxnSpLocks noChangeShapeType="1"/>
          </p:cNvCxnSpPr>
          <p:nvPr/>
        </p:nvCxnSpPr>
        <p:spPr bwMode="auto">
          <a:xfrm flipH="1" flipV="1">
            <a:off x="6738796" y="2244791"/>
            <a:ext cx="74613" cy="292100"/>
          </a:xfrm>
          <a:prstGeom prst="straightConnector1">
            <a:avLst/>
          </a:prstGeom>
          <a:noFill/>
          <a:ln w="38100" algn="ctr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9474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smtClean="0"/>
              <a:t>New</a:t>
            </a:r>
            <a:r>
              <a:rPr lang="it-IT" dirty="0" smtClean="0"/>
              <a:t>: Acid gas to </a:t>
            </a:r>
            <a:r>
              <a:rPr lang="it-IT" dirty="0" err="1" smtClean="0"/>
              <a:t>Syngas</a:t>
            </a:r>
            <a:r>
              <a:rPr lang="it-IT" dirty="0" smtClean="0"/>
              <a:t>™ </a:t>
            </a:r>
            <a:r>
              <a:rPr lang="it-IT" dirty="0" err="1" smtClean="0"/>
              <a:t>technology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altLang="it-IT" sz="2000" dirty="0"/>
              <a:t>New </a:t>
            </a:r>
            <a:r>
              <a:rPr lang="it-IT" altLang="it-IT" sz="2000" dirty="0" err="1"/>
              <a:t>technology</a:t>
            </a:r>
            <a:r>
              <a:rPr lang="it-IT" altLang="it-IT" sz="2000" dirty="0"/>
              <a:t> (</a:t>
            </a:r>
            <a:r>
              <a:rPr lang="it-IT" altLang="it-IT" sz="2000" dirty="0" err="1"/>
              <a:t>Regenerative</a:t>
            </a:r>
            <a:r>
              <a:rPr lang="it-IT" altLang="it-IT" sz="2000" dirty="0"/>
              <a:t> Thermal </a:t>
            </a:r>
            <a:r>
              <a:rPr lang="it-IT" altLang="it-IT" sz="2000" dirty="0" err="1"/>
              <a:t>Reactor</a:t>
            </a:r>
            <a:r>
              <a:rPr lang="it-IT" altLang="it-IT" sz="2000" dirty="0" smtClean="0"/>
              <a:t>)</a:t>
            </a:r>
            <a:endParaRPr lang="it-IT" altLang="it-IT" sz="2000" baseline="30000" dirty="0"/>
          </a:p>
          <a:p>
            <a:pPr lvl="1"/>
            <a:r>
              <a:rPr lang="it-IT" altLang="it-IT" sz="2000" dirty="0" err="1"/>
              <a:t>Overall</a:t>
            </a:r>
            <a:r>
              <a:rPr lang="it-IT" altLang="it-IT" sz="2000" dirty="0"/>
              <a:t> </a:t>
            </a:r>
            <a:r>
              <a:rPr lang="it-IT" altLang="it-IT" sz="2000" dirty="0" err="1"/>
              <a:t>reaction</a:t>
            </a:r>
            <a:r>
              <a:rPr lang="it-IT" altLang="it-IT" sz="2000" dirty="0"/>
              <a:t>: </a:t>
            </a:r>
            <a:r>
              <a:rPr lang="it-IT" altLang="it-IT" sz="2000" b="1" dirty="0"/>
              <a:t>2 H</a:t>
            </a:r>
            <a:r>
              <a:rPr lang="it-IT" altLang="it-IT" sz="2000" b="1" baseline="-25000" dirty="0"/>
              <a:t>2</a:t>
            </a:r>
            <a:r>
              <a:rPr lang="it-IT" altLang="it-IT" sz="2000" b="1" dirty="0"/>
              <a:t>S + </a:t>
            </a:r>
            <a:r>
              <a:rPr lang="it-IT" altLang="it-IT" sz="2000" b="1" dirty="0">
                <a:solidFill>
                  <a:srgbClr val="FF0000"/>
                </a:solidFill>
              </a:rPr>
              <a:t>CO</a:t>
            </a:r>
            <a:r>
              <a:rPr lang="it-IT" altLang="it-IT" sz="2000" b="1" baseline="-25000" dirty="0">
                <a:solidFill>
                  <a:srgbClr val="FF0000"/>
                </a:solidFill>
              </a:rPr>
              <a:t>2</a:t>
            </a:r>
            <a:r>
              <a:rPr lang="it-IT" altLang="it-IT" sz="2000" b="1" dirty="0"/>
              <a:t> </a:t>
            </a:r>
            <a:r>
              <a:rPr lang="it-IT" altLang="it-IT" sz="2000" b="1" dirty="0">
                <a:sym typeface="Wingdings" panose="05000000000000000000" pitchFamily="2" charset="2"/>
              </a:rPr>
              <a:t> </a:t>
            </a:r>
            <a:r>
              <a:rPr lang="it-IT" altLang="it-IT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CO</a:t>
            </a:r>
            <a:r>
              <a:rPr lang="it-IT" altLang="it-IT" sz="2000" b="1" dirty="0">
                <a:sym typeface="Wingdings" panose="05000000000000000000" pitchFamily="2" charset="2"/>
              </a:rPr>
              <a:t> + H</a:t>
            </a:r>
            <a:r>
              <a:rPr lang="it-IT" altLang="it-IT" sz="2000" b="1" baseline="-25000" dirty="0">
                <a:sym typeface="Wingdings" panose="05000000000000000000" pitchFamily="2" charset="2"/>
              </a:rPr>
              <a:t>2</a:t>
            </a:r>
            <a:r>
              <a:rPr lang="it-IT" altLang="it-IT" sz="2000" b="1" dirty="0">
                <a:sym typeface="Wingdings" panose="05000000000000000000" pitchFamily="2" charset="2"/>
              </a:rPr>
              <a:t> + S</a:t>
            </a:r>
            <a:r>
              <a:rPr lang="it-IT" altLang="it-IT" sz="2000" b="1" baseline="-25000" dirty="0">
                <a:sym typeface="Wingdings" panose="05000000000000000000" pitchFamily="2" charset="2"/>
              </a:rPr>
              <a:t>2</a:t>
            </a:r>
            <a:r>
              <a:rPr lang="it-IT" altLang="it-IT" sz="2000" b="1" dirty="0">
                <a:sym typeface="Wingdings" panose="05000000000000000000" pitchFamily="2" charset="2"/>
              </a:rPr>
              <a:t> + H</a:t>
            </a:r>
            <a:r>
              <a:rPr lang="it-IT" altLang="it-IT" sz="2000" b="1" baseline="-25000" dirty="0">
                <a:sym typeface="Wingdings" panose="05000000000000000000" pitchFamily="2" charset="2"/>
              </a:rPr>
              <a:t>2</a:t>
            </a:r>
            <a:r>
              <a:rPr lang="it-IT" altLang="it-IT" sz="2000" b="1" dirty="0">
                <a:sym typeface="Wingdings" panose="05000000000000000000" pitchFamily="2" charset="2"/>
              </a:rPr>
              <a:t>O</a:t>
            </a:r>
          </a:p>
          <a:p>
            <a:pPr lvl="1"/>
            <a:r>
              <a:rPr lang="it-IT" altLang="it-IT" sz="2000" dirty="0">
                <a:sym typeface="Wingdings" panose="05000000000000000000" pitchFamily="2" charset="2"/>
              </a:rPr>
              <a:t>3 </a:t>
            </a:r>
            <a:r>
              <a:rPr lang="it-IT" altLang="it-IT" sz="2000" dirty="0" err="1">
                <a:sym typeface="Wingdings" panose="05000000000000000000" pitchFamily="2" charset="2"/>
              </a:rPr>
              <a:t>moles</a:t>
            </a:r>
            <a:r>
              <a:rPr lang="it-IT" altLang="it-IT" sz="2000" dirty="0">
                <a:sym typeface="Wingdings" panose="05000000000000000000" pitchFamily="2" charset="2"/>
              </a:rPr>
              <a:t> of </a:t>
            </a:r>
            <a:r>
              <a:rPr lang="it-IT" altLang="it-IT" sz="2000" dirty="0" err="1">
                <a:sym typeface="Wingdings" panose="05000000000000000000" pitchFamily="2" charset="2"/>
              </a:rPr>
              <a:t>emissions</a:t>
            </a:r>
            <a:r>
              <a:rPr lang="it-IT" altLang="it-IT" sz="2000" dirty="0">
                <a:sym typeface="Wingdings" panose="05000000000000000000" pitchFamily="2" charset="2"/>
              </a:rPr>
              <a:t> </a:t>
            </a:r>
            <a:r>
              <a:rPr lang="it-IT" altLang="it-IT" sz="2000" dirty="0" err="1">
                <a:sym typeface="Wingdings" panose="05000000000000000000" pitchFamily="2" charset="2"/>
              </a:rPr>
              <a:t>into</a:t>
            </a:r>
            <a:r>
              <a:rPr lang="it-IT" altLang="it-IT" sz="2000" dirty="0">
                <a:sym typeface="Wingdings" panose="05000000000000000000" pitchFamily="2" charset="2"/>
              </a:rPr>
              <a:t> 2 </a:t>
            </a:r>
            <a:r>
              <a:rPr lang="it-IT" altLang="it-IT" sz="2000" dirty="0" err="1">
                <a:sym typeface="Wingdings" panose="05000000000000000000" pitchFamily="2" charset="2"/>
              </a:rPr>
              <a:t>moles</a:t>
            </a:r>
            <a:r>
              <a:rPr lang="it-IT" altLang="it-IT" sz="2000" dirty="0">
                <a:sym typeface="Wingdings" panose="05000000000000000000" pitchFamily="2" charset="2"/>
              </a:rPr>
              <a:t> of </a:t>
            </a:r>
            <a:r>
              <a:rPr lang="it-IT" altLang="it-IT" sz="2000" dirty="0" err="1">
                <a:sym typeface="Wingdings" panose="05000000000000000000" pitchFamily="2" charset="2"/>
              </a:rPr>
              <a:t>syngas</a:t>
            </a:r>
            <a:endParaRPr lang="it-IT" altLang="it-IT" sz="2000" dirty="0">
              <a:sym typeface="Wingdings" panose="05000000000000000000" pitchFamily="2" charset="2"/>
            </a:endParaRPr>
          </a:p>
          <a:p>
            <a:pPr lvl="1"/>
            <a:r>
              <a:rPr lang="it-IT" altLang="it-IT" sz="2000" dirty="0">
                <a:sym typeface="Wingdings" panose="05000000000000000000" pitchFamily="2" charset="2"/>
              </a:rPr>
              <a:t>Energy self-</a:t>
            </a:r>
            <a:r>
              <a:rPr lang="it-IT" altLang="it-IT" sz="2000" dirty="0" err="1">
                <a:sym typeface="Wingdings" panose="05000000000000000000" pitchFamily="2" charset="2"/>
              </a:rPr>
              <a:t>sustainability</a:t>
            </a:r>
            <a:r>
              <a:rPr lang="it-IT" altLang="it-IT" sz="2000" dirty="0">
                <a:sym typeface="Wingdings" panose="05000000000000000000" pitchFamily="2" charset="2"/>
              </a:rPr>
              <a:t> (minor O</a:t>
            </a:r>
            <a:r>
              <a:rPr lang="it-IT" altLang="it-IT" sz="2000" baseline="-25000" dirty="0">
                <a:sym typeface="Wingdings" panose="05000000000000000000" pitchFamily="2" charset="2"/>
              </a:rPr>
              <a:t>2</a:t>
            </a:r>
            <a:r>
              <a:rPr lang="it-IT" altLang="it-IT" sz="2000" dirty="0">
                <a:sym typeface="Wingdings" panose="05000000000000000000" pitchFamily="2" charset="2"/>
              </a:rPr>
              <a:t> </a:t>
            </a:r>
            <a:r>
              <a:rPr lang="it-IT" altLang="it-IT" sz="2000" dirty="0" err="1">
                <a:sym typeface="Wingdings" panose="05000000000000000000" pitchFamily="2" charset="2"/>
              </a:rPr>
              <a:t>injection</a:t>
            </a:r>
            <a:r>
              <a:rPr lang="it-IT" altLang="it-IT" sz="2000" dirty="0">
                <a:sym typeface="Wingdings" panose="05000000000000000000" pitchFamily="2" charset="2"/>
              </a:rPr>
              <a:t>)</a:t>
            </a:r>
            <a:endParaRPr lang="it-IT" altLang="it-IT" sz="2000" dirty="0"/>
          </a:p>
          <a:p>
            <a:endParaRPr lang="it-IT" sz="2000" dirty="0"/>
          </a:p>
        </p:txBody>
      </p:sp>
      <p:grpSp>
        <p:nvGrpSpPr>
          <p:cNvPr id="5" name="Gruppo 6"/>
          <p:cNvGrpSpPr>
            <a:grpSpLocks/>
          </p:cNvGrpSpPr>
          <p:nvPr/>
        </p:nvGrpSpPr>
        <p:grpSpPr bwMode="auto">
          <a:xfrm>
            <a:off x="755650" y="3168669"/>
            <a:ext cx="8064500" cy="2733675"/>
            <a:chOff x="2247880" y="2158066"/>
            <a:chExt cx="7920248" cy="2812966"/>
          </a:xfrm>
        </p:grpSpPr>
        <p:pic>
          <p:nvPicPr>
            <p:cNvPr id="6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2720" y="2158066"/>
              <a:ext cx="7625364" cy="2777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CasellaDiTesto 8"/>
            <p:cNvSpPr txBox="1">
              <a:spLocks noChangeArrowheads="1"/>
            </p:cNvSpPr>
            <p:nvPr/>
          </p:nvSpPr>
          <p:spPr bwMode="auto">
            <a:xfrm>
              <a:off x="3881298" y="2590913"/>
              <a:ext cx="1845253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4C80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4D82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4C80"/>
                </a:buClr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400" b="1">
                  <a:latin typeface="Arial" panose="020B0604020202020204" pitchFamily="34" charset="0"/>
                </a:rPr>
                <a:t>Regenerative sect.</a:t>
              </a:r>
            </a:p>
          </p:txBody>
        </p:sp>
        <p:sp>
          <p:nvSpPr>
            <p:cNvPr id="8" name="CasellaDiTesto 9"/>
            <p:cNvSpPr txBox="1">
              <a:spLocks noChangeArrowheads="1"/>
            </p:cNvSpPr>
            <p:nvPr/>
          </p:nvSpPr>
          <p:spPr bwMode="auto">
            <a:xfrm>
              <a:off x="6585369" y="2600057"/>
              <a:ext cx="1760586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4C80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4D82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4C80"/>
                </a:buClr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400" b="1">
                  <a:latin typeface="Arial" panose="020B0604020202020204" pitchFamily="34" charset="0"/>
                </a:rPr>
                <a:t>Recuperative sect.</a:t>
              </a:r>
            </a:p>
          </p:txBody>
        </p:sp>
        <p:sp>
          <p:nvSpPr>
            <p:cNvPr id="9" name="Rettangolo 8"/>
            <p:cNvSpPr/>
            <p:nvPr/>
          </p:nvSpPr>
          <p:spPr>
            <a:xfrm>
              <a:off x="8329945" y="3028746"/>
              <a:ext cx="1013418" cy="2041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0" name="CasellaDiTesto 11"/>
            <p:cNvSpPr txBox="1">
              <a:spLocks noChangeArrowheads="1"/>
            </p:cNvSpPr>
            <p:nvPr/>
          </p:nvSpPr>
          <p:spPr bwMode="auto">
            <a:xfrm>
              <a:off x="8872503" y="2710409"/>
              <a:ext cx="102568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4C80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4D82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4C80"/>
                </a:buClr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400" b="1">
                  <a:latin typeface="Arial" panose="020B0604020202020204" pitchFamily="34" charset="0"/>
                </a:rPr>
                <a:t>H</a:t>
              </a:r>
              <a:r>
                <a:rPr lang="en-US" altLang="it-IT" sz="1400" b="1" baseline="-25000">
                  <a:latin typeface="Arial" panose="020B0604020202020204" pitchFamily="34" charset="0"/>
                </a:rPr>
                <a:t>2</a:t>
              </a:r>
              <a:r>
                <a:rPr lang="en-US" altLang="it-IT" sz="1400" b="1">
                  <a:latin typeface="Arial" panose="020B0604020202020204" pitchFamily="34" charset="0"/>
                </a:rPr>
                <a:t>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400" b="1">
                  <a:latin typeface="Arial" panose="020B0604020202020204" pitchFamily="34" charset="0"/>
                </a:rPr>
                <a:t>CO</a:t>
              </a:r>
              <a:r>
                <a:rPr lang="en-US" altLang="it-IT" sz="1400" b="1" baseline="-250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9260730" y="3847152"/>
              <a:ext cx="614287" cy="4410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2" name="CasellaDiTesto 13"/>
            <p:cNvSpPr txBox="1">
              <a:spLocks noChangeArrowheads="1"/>
            </p:cNvSpPr>
            <p:nvPr/>
          </p:nvSpPr>
          <p:spPr bwMode="auto">
            <a:xfrm>
              <a:off x="9184194" y="3529037"/>
              <a:ext cx="98393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4C80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4D82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4C80"/>
                </a:buClr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400" b="1">
                  <a:latin typeface="Arial" panose="020B0604020202020204" pitchFamily="34" charset="0"/>
                </a:rPr>
                <a:t>Raw Syngas</a:t>
              </a:r>
              <a:endParaRPr lang="en-US" altLang="it-IT" sz="1400" b="1" baseline="-25000">
                <a:latin typeface="Arial" panose="020B0604020202020204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5515762" y="4196731"/>
              <a:ext cx="1011859" cy="2025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4" name="CasellaDiTesto 15"/>
            <p:cNvSpPr txBox="1">
              <a:spLocks noChangeArrowheads="1"/>
            </p:cNvSpPr>
            <p:nvPr/>
          </p:nvSpPr>
          <p:spPr bwMode="auto">
            <a:xfrm>
              <a:off x="5962817" y="4169191"/>
              <a:ext cx="102568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4C80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4D82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4C80"/>
                </a:buClr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400" b="1">
                  <a:latin typeface="Arial" panose="020B0604020202020204" pitchFamily="34" charset="0"/>
                </a:rPr>
                <a:t>Water</a:t>
              </a:r>
              <a:endParaRPr lang="en-US" altLang="it-IT" sz="1400" b="1" baseline="-25000">
                <a:latin typeface="Arial" panose="020B0604020202020204" pitchFamily="34" charset="0"/>
              </a:endParaRPr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5462752" y="3085920"/>
              <a:ext cx="1011859" cy="2058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5521998" y="2863758"/>
              <a:ext cx="1013418" cy="2041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7" name="CasellaDiTesto 18"/>
            <p:cNvSpPr txBox="1">
              <a:spLocks noChangeArrowheads="1"/>
            </p:cNvSpPr>
            <p:nvPr/>
          </p:nvSpPr>
          <p:spPr bwMode="auto">
            <a:xfrm>
              <a:off x="5529523" y="2962433"/>
              <a:ext cx="102568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4C80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4D82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4C80"/>
                </a:buClr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it-IT" sz="1400" b="1">
                  <a:latin typeface="Arial" panose="020B0604020202020204" pitchFamily="34" charset="0"/>
                </a:rPr>
                <a:t>Steam</a:t>
              </a:r>
              <a:endParaRPr lang="en-US" altLang="it-IT" sz="1400" b="1" baseline="-25000">
                <a:latin typeface="Arial" panose="020B0604020202020204" pitchFamily="34" charset="0"/>
              </a:endParaRPr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4636427" y="4539776"/>
              <a:ext cx="1540395" cy="1976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2263471" y="4557745"/>
              <a:ext cx="1167769" cy="2041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2247880" y="4276776"/>
              <a:ext cx="1013418" cy="2041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21" name="CasellaDiTesto 22"/>
            <p:cNvSpPr txBox="1">
              <a:spLocks noChangeArrowheads="1"/>
            </p:cNvSpPr>
            <p:nvPr/>
          </p:nvSpPr>
          <p:spPr bwMode="auto">
            <a:xfrm>
              <a:off x="2288599" y="4250576"/>
              <a:ext cx="13107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4C80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4D82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4C80"/>
                </a:buClr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400" b="1">
                  <a:latin typeface="Arial" panose="020B0604020202020204" pitchFamily="34" charset="0"/>
                </a:rPr>
                <a:t>H</a:t>
              </a:r>
              <a:r>
                <a:rPr lang="en-US" altLang="it-IT" sz="1400" b="1" baseline="-25000">
                  <a:latin typeface="Arial" panose="020B0604020202020204" pitchFamily="34" charset="0"/>
                </a:rPr>
                <a:t>2</a:t>
              </a:r>
              <a:r>
                <a:rPr lang="en-US" altLang="it-IT" sz="1400" b="1">
                  <a:latin typeface="Arial" panose="020B0604020202020204" pitchFamily="34" charset="0"/>
                </a:rPr>
                <a:t>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400" b="1">
                  <a:latin typeface="Arial" panose="020B0604020202020204" pitchFamily="34" charset="0"/>
                </a:rPr>
                <a:t>(Acid gas)</a:t>
              </a:r>
              <a:endParaRPr lang="en-US" altLang="it-IT" sz="1400" b="1" baseline="-25000">
                <a:latin typeface="Arial" panose="020B0604020202020204" pitchFamily="34" charset="0"/>
              </a:endParaRPr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2399114" y="3848786"/>
              <a:ext cx="675092" cy="2205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2417823" y="3548214"/>
              <a:ext cx="673533" cy="2221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2556583" y="2818019"/>
              <a:ext cx="673533" cy="2221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2375727" y="3103890"/>
              <a:ext cx="854389" cy="1666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26" name="CasellaDiTesto 27"/>
            <p:cNvSpPr txBox="1">
              <a:spLocks noChangeArrowheads="1"/>
            </p:cNvSpPr>
            <p:nvPr/>
          </p:nvSpPr>
          <p:spPr bwMode="auto">
            <a:xfrm>
              <a:off x="2295937" y="3511416"/>
              <a:ext cx="67286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4C80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4D82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4C80"/>
                </a:buClr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400" b="1">
                  <a:latin typeface="Arial" panose="020B0604020202020204" pitchFamily="34" charset="0"/>
                </a:rPr>
                <a:t>CO</a:t>
              </a:r>
              <a:r>
                <a:rPr lang="en-US" altLang="it-IT" sz="1400" b="1" baseline="-250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7" name="CasellaDiTesto 28"/>
            <p:cNvSpPr txBox="1">
              <a:spLocks noChangeArrowheads="1"/>
            </p:cNvSpPr>
            <p:nvPr/>
          </p:nvSpPr>
          <p:spPr bwMode="auto">
            <a:xfrm>
              <a:off x="2303106" y="2784803"/>
              <a:ext cx="13107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4C80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4D82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4C80"/>
                </a:buClr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400" b="1" dirty="0">
                  <a:latin typeface="Arial" panose="020B0604020202020204" pitchFamily="34" charset="0"/>
                </a:rPr>
                <a:t>O</a:t>
              </a:r>
              <a:r>
                <a:rPr lang="en-US" altLang="it-IT" sz="14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it-IT" sz="1400" b="1" dirty="0">
                  <a:latin typeface="Arial" panose="020B0604020202020204" pitchFamily="34" charset="0"/>
                </a:rPr>
                <a:t> (or air)</a:t>
              </a:r>
            </a:p>
          </p:txBody>
        </p:sp>
        <p:sp>
          <p:nvSpPr>
            <p:cNvPr id="28" name="Rettangolo 27"/>
            <p:cNvSpPr/>
            <p:nvPr/>
          </p:nvSpPr>
          <p:spPr>
            <a:xfrm>
              <a:off x="4449335" y="3829184"/>
              <a:ext cx="855949" cy="1682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29" name="Rettangolo 28"/>
            <p:cNvSpPr/>
            <p:nvPr/>
          </p:nvSpPr>
          <p:spPr>
            <a:xfrm>
              <a:off x="4438422" y="3589052"/>
              <a:ext cx="852829" cy="1666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30" name="CasellaDiTesto 31"/>
            <p:cNvSpPr txBox="1">
              <a:spLocks noChangeArrowheads="1"/>
            </p:cNvSpPr>
            <p:nvPr/>
          </p:nvSpPr>
          <p:spPr bwMode="auto">
            <a:xfrm>
              <a:off x="4269610" y="3526763"/>
              <a:ext cx="116449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4C80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4D82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4C80"/>
                </a:buClr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t-IT" sz="1400" b="1">
                  <a:latin typeface="Arial" panose="020B0604020202020204" pitchFamily="34" charset="0"/>
                </a:rPr>
                <a:t>Effluent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t-IT" sz="1400" b="1">
                  <a:latin typeface="Arial" panose="020B0604020202020204" pitchFamily="34" charset="0"/>
                </a:rPr>
                <a:t>(&gt;1000°C)</a:t>
              </a:r>
            </a:p>
          </p:txBody>
        </p:sp>
        <p:sp>
          <p:nvSpPr>
            <p:cNvPr id="31" name="Rettangolo 30"/>
            <p:cNvSpPr/>
            <p:nvPr/>
          </p:nvSpPr>
          <p:spPr>
            <a:xfrm>
              <a:off x="4517935" y="4773373"/>
              <a:ext cx="1538836" cy="1976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32" name="CasellaDiTesto 33"/>
            <p:cNvSpPr txBox="1">
              <a:spLocks noChangeArrowheads="1"/>
            </p:cNvSpPr>
            <p:nvPr/>
          </p:nvSpPr>
          <p:spPr bwMode="auto">
            <a:xfrm>
              <a:off x="4577052" y="4392444"/>
              <a:ext cx="162113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4C80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4D82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4C80"/>
                </a:buClr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t-IT" sz="1400" b="1">
                  <a:latin typeface="Arial" panose="020B0604020202020204" pitchFamily="34" charset="0"/>
                </a:rPr>
                <a:t>Pre-heated Recycle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t-IT" sz="1400" b="1">
                  <a:latin typeface="Arial" panose="020B0604020202020204" pitchFamily="34" charset="0"/>
                </a:rPr>
                <a:t>H</a:t>
              </a:r>
              <a:r>
                <a:rPr lang="en-US" altLang="it-IT" sz="1400" b="1" baseline="-25000">
                  <a:latin typeface="Arial" panose="020B0604020202020204" pitchFamily="34" charset="0"/>
                </a:rPr>
                <a:t>2</a:t>
              </a:r>
              <a:r>
                <a:rPr lang="en-US" altLang="it-IT" sz="1400" b="1">
                  <a:latin typeface="Arial" panose="020B0604020202020204" pitchFamily="34" charset="0"/>
                </a:rPr>
                <a:t>S, CO</a:t>
              </a:r>
              <a:r>
                <a:rPr lang="en-US" altLang="it-IT" sz="1400" b="1" baseline="-25000">
                  <a:latin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33" name="Immagin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2249488"/>
            <a:ext cx="21558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ttangolo 33"/>
          <p:cNvSpPr/>
          <p:nvPr/>
        </p:nvSpPr>
        <p:spPr>
          <a:xfrm>
            <a:off x="288521" y="599320"/>
            <a:ext cx="5170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Manenti et al., Granted patent WO </a:t>
            </a:r>
            <a:r>
              <a:rPr lang="en-US" b="1" i="1" dirty="0"/>
              <a:t>2015/015457 A1</a:t>
            </a:r>
          </a:p>
        </p:txBody>
      </p:sp>
    </p:spTree>
    <p:extLst>
      <p:ext uri="{BB962C8B-B14F-4D97-AF65-F5344CB8AC3E}">
        <p14:creationId xmlns:p14="http://schemas.microsoft.com/office/powerpoint/2010/main" val="353080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Regenerative</a:t>
            </a:r>
            <a:r>
              <a:rPr lang="it-IT" dirty="0" smtClean="0"/>
              <a:t> Thermal </a:t>
            </a:r>
            <a:r>
              <a:rPr lang="it-IT" dirty="0" err="1"/>
              <a:t>R</a:t>
            </a:r>
            <a:r>
              <a:rPr lang="it-IT" dirty="0" err="1" smtClean="0"/>
              <a:t>eactor</a:t>
            </a:r>
            <a:r>
              <a:rPr lang="it-IT" dirty="0" smtClean="0"/>
              <a:t> (RTR)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altLang="it-IT" sz="2000" dirty="0" smtClean="0"/>
          </a:p>
          <a:p>
            <a:r>
              <a:rPr lang="it-IT" altLang="it-IT" sz="2000" dirty="0" err="1" smtClean="0"/>
              <a:t>Main</a:t>
            </a:r>
            <a:r>
              <a:rPr lang="it-IT" altLang="it-IT" sz="2000" dirty="0" smtClean="0"/>
              <a:t> </a:t>
            </a:r>
            <a:r>
              <a:rPr lang="it-IT" altLang="it-IT" sz="2000" dirty="0" err="1"/>
              <a:t>effects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using</a:t>
            </a:r>
            <a:r>
              <a:rPr lang="it-IT" altLang="it-IT" sz="2000" dirty="0"/>
              <a:t> </a:t>
            </a:r>
            <a:r>
              <a:rPr lang="it-IT" altLang="it-IT" sz="2000" dirty="0" smtClean="0"/>
              <a:t>RTR</a:t>
            </a:r>
            <a:r>
              <a:rPr lang="it-IT" altLang="it-IT" sz="2000" baseline="30000" dirty="0" smtClean="0"/>
              <a:t>[1]</a:t>
            </a:r>
            <a:endParaRPr lang="it-IT" altLang="it-IT" sz="2000" baseline="30000" dirty="0"/>
          </a:p>
          <a:p>
            <a:pPr lvl="1"/>
            <a:r>
              <a:rPr lang="it-IT" altLang="it-IT" sz="1800" dirty="0" err="1"/>
              <a:t>Good</a:t>
            </a:r>
            <a:r>
              <a:rPr lang="it-IT" altLang="it-IT" sz="1800" dirty="0"/>
              <a:t> CO</a:t>
            </a:r>
            <a:r>
              <a:rPr lang="it-IT" altLang="it-IT" sz="1800" baseline="-25000" dirty="0"/>
              <a:t>2</a:t>
            </a:r>
            <a:r>
              <a:rPr lang="it-IT" altLang="it-IT" sz="1800" dirty="0"/>
              <a:t> and H</a:t>
            </a:r>
            <a:r>
              <a:rPr lang="it-IT" altLang="it-IT" sz="1800" baseline="-25000" dirty="0"/>
              <a:t>2</a:t>
            </a:r>
            <a:r>
              <a:rPr lang="it-IT" altLang="it-IT" sz="1800" dirty="0"/>
              <a:t>S </a:t>
            </a:r>
            <a:r>
              <a:rPr lang="it-IT" altLang="it-IT" sz="1800" dirty="0" err="1"/>
              <a:t>conversion</a:t>
            </a:r>
            <a:endParaRPr lang="it-IT" altLang="it-IT" sz="1800" baseline="-25000" dirty="0"/>
          </a:p>
          <a:p>
            <a:pPr lvl="1"/>
            <a:r>
              <a:rPr lang="it-IT" altLang="it-IT" sz="1800" dirty="0" smtClean="0"/>
              <a:t>Handling </a:t>
            </a:r>
            <a:r>
              <a:rPr lang="it-IT" altLang="it-IT" sz="1800" dirty="0" err="1" smtClean="0"/>
              <a:t>impurities</a:t>
            </a:r>
            <a:endParaRPr lang="it-IT" altLang="it-IT" sz="1800" dirty="0"/>
          </a:p>
          <a:p>
            <a:pPr lvl="1"/>
            <a:r>
              <a:rPr lang="it-IT" altLang="it-IT" sz="1800" dirty="0" err="1"/>
              <a:t>Inhibition</a:t>
            </a:r>
            <a:r>
              <a:rPr lang="it-IT" altLang="it-IT" sz="1800" dirty="0"/>
              <a:t> of side-</a:t>
            </a:r>
            <a:r>
              <a:rPr lang="it-IT" altLang="it-IT" sz="1800" dirty="0" err="1"/>
              <a:t>reactions</a:t>
            </a:r>
            <a:endParaRPr lang="it-IT" altLang="it-IT" sz="1800" dirty="0"/>
          </a:p>
          <a:p>
            <a:endParaRPr lang="it-IT" sz="2000" dirty="0"/>
          </a:p>
        </p:txBody>
      </p:sp>
      <p:pic>
        <p:nvPicPr>
          <p:cNvPr id="5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567" y="1970713"/>
            <a:ext cx="4094868" cy="368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o 6"/>
          <p:cNvGrpSpPr>
            <a:grpSpLocks/>
          </p:cNvGrpSpPr>
          <p:nvPr/>
        </p:nvGrpSpPr>
        <p:grpSpPr bwMode="auto">
          <a:xfrm>
            <a:off x="109485" y="3696953"/>
            <a:ext cx="5013372" cy="1962781"/>
            <a:chOff x="2247880" y="2158066"/>
            <a:chExt cx="7920248" cy="2921554"/>
          </a:xfrm>
        </p:grpSpPr>
        <p:pic>
          <p:nvPicPr>
            <p:cNvPr id="7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2720" y="2158066"/>
              <a:ext cx="7625364" cy="2777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asellaDiTesto 8"/>
            <p:cNvSpPr txBox="1">
              <a:spLocks noChangeArrowheads="1"/>
            </p:cNvSpPr>
            <p:nvPr/>
          </p:nvSpPr>
          <p:spPr bwMode="auto">
            <a:xfrm>
              <a:off x="3881298" y="2590912"/>
              <a:ext cx="1845252" cy="3206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4C80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4D82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4C80"/>
                </a:buClr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800" b="1">
                  <a:latin typeface="Arial" panose="020B0604020202020204" pitchFamily="34" charset="0"/>
                </a:rPr>
                <a:t>Regenerative sect.</a:t>
              </a:r>
            </a:p>
          </p:txBody>
        </p:sp>
        <p:sp>
          <p:nvSpPr>
            <p:cNvPr id="9" name="CasellaDiTesto 9"/>
            <p:cNvSpPr txBox="1">
              <a:spLocks noChangeArrowheads="1"/>
            </p:cNvSpPr>
            <p:nvPr/>
          </p:nvSpPr>
          <p:spPr bwMode="auto">
            <a:xfrm>
              <a:off x="6585370" y="2600056"/>
              <a:ext cx="1760586" cy="3206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4C80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4D82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4C80"/>
                </a:buClr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800" b="1">
                  <a:latin typeface="Arial" panose="020B0604020202020204" pitchFamily="34" charset="0"/>
                </a:rPr>
                <a:t>Recuperative sect.</a:t>
              </a:r>
            </a:p>
          </p:txBody>
        </p:sp>
        <p:sp>
          <p:nvSpPr>
            <p:cNvPr id="10" name="Rettangolo 9"/>
            <p:cNvSpPr/>
            <p:nvPr/>
          </p:nvSpPr>
          <p:spPr>
            <a:xfrm>
              <a:off x="8328710" y="3029559"/>
              <a:ext cx="1014851" cy="2046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100"/>
            </a:p>
          </p:txBody>
        </p:sp>
        <p:sp>
          <p:nvSpPr>
            <p:cNvPr id="11" name="CasellaDiTesto 11"/>
            <p:cNvSpPr txBox="1">
              <a:spLocks noChangeArrowheads="1"/>
            </p:cNvSpPr>
            <p:nvPr/>
          </p:nvSpPr>
          <p:spPr bwMode="auto">
            <a:xfrm>
              <a:off x="8872503" y="2710410"/>
              <a:ext cx="1025681" cy="503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4C80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4D82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4C80"/>
                </a:buClr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800" b="1">
                  <a:latin typeface="Arial" panose="020B0604020202020204" pitchFamily="34" charset="0"/>
                </a:rPr>
                <a:t>H</a:t>
              </a:r>
              <a:r>
                <a:rPr lang="en-US" altLang="it-IT" sz="800" b="1" baseline="-25000">
                  <a:latin typeface="Arial" panose="020B0604020202020204" pitchFamily="34" charset="0"/>
                </a:rPr>
                <a:t>2</a:t>
              </a:r>
              <a:r>
                <a:rPr lang="en-US" altLang="it-IT" sz="800" b="1">
                  <a:latin typeface="Arial" panose="020B0604020202020204" pitchFamily="34" charset="0"/>
                </a:rPr>
                <a:t>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800" b="1">
                  <a:latin typeface="Arial" panose="020B0604020202020204" pitchFamily="34" charset="0"/>
                </a:rPr>
                <a:t>CO</a:t>
              </a:r>
              <a:r>
                <a:rPr lang="en-US" altLang="it-IT" sz="800" b="1" baseline="-250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9260829" y="3848327"/>
              <a:ext cx="614978" cy="4403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100"/>
            </a:p>
          </p:txBody>
        </p:sp>
        <p:sp>
          <p:nvSpPr>
            <p:cNvPr id="13" name="CasellaDiTesto 13"/>
            <p:cNvSpPr txBox="1">
              <a:spLocks noChangeArrowheads="1"/>
            </p:cNvSpPr>
            <p:nvPr/>
          </p:nvSpPr>
          <p:spPr bwMode="auto">
            <a:xfrm>
              <a:off x="9184194" y="3529039"/>
              <a:ext cx="983934" cy="503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4C80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4D82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4C80"/>
                </a:buClr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800" b="1">
                  <a:latin typeface="Arial" panose="020B0604020202020204" pitchFamily="34" charset="0"/>
                </a:rPr>
                <a:t>Raw Syngas</a:t>
              </a:r>
              <a:endParaRPr lang="en-US" altLang="it-IT" sz="800" b="1" baseline="-25000">
                <a:latin typeface="Arial" panose="020B0604020202020204" pitchFamily="34" charset="0"/>
              </a:endParaRPr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5515809" y="4195683"/>
              <a:ext cx="1012094" cy="2046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100"/>
            </a:p>
          </p:txBody>
        </p:sp>
        <p:sp>
          <p:nvSpPr>
            <p:cNvPr id="15" name="CasellaDiTesto 15"/>
            <p:cNvSpPr txBox="1">
              <a:spLocks noChangeArrowheads="1"/>
            </p:cNvSpPr>
            <p:nvPr/>
          </p:nvSpPr>
          <p:spPr bwMode="auto">
            <a:xfrm>
              <a:off x="5962817" y="4169191"/>
              <a:ext cx="1025681" cy="320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4C80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4D82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4C80"/>
                </a:buClr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800" b="1">
                  <a:latin typeface="Arial" panose="020B0604020202020204" pitchFamily="34" charset="0"/>
                </a:rPr>
                <a:t>Water</a:t>
              </a:r>
              <a:endParaRPr lang="en-US" altLang="it-IT" sz="800" b="1" baseline="-25000">
                <a:latin typeface="Arial" panose="020B0604020202020204" pitchFamily="34" charset="0"/>
              </a:endParaRPr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5463412" y="3085384"/>
              <a:ext cx="1012092" cy="2077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100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5521324" y="2865184"/>
              <a:ext cx="1014851" cy="2015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100"/>
            </a:p>
          </p:txBody>
        </p:sp>
        <p:sp>
          <p:nvSpPr>
            <p:cNvPr id="18" name="CasellaDiTesto 18"/>
            <p:cNvSpPr txBox="1">
              <a:spLocks noChangeArrowheads="1"/>
            </p:cNvSpPr>
            <p:nvPr/>
          </p:nvSpPr>
          <p:spPr bwMode="auto">
            <a:xfrm>
              <a:off x="5529523" y="2962433"/>
              <a:ext cx="1025681" cy="320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4C80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4D82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4C80"/>
                </a:buClr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it-IT" sz="800" b="1">
                  <a:latin typeface="Arial" panose="020B0604020202020204" pitchFamily="34" charset="0"/>
                </a:rPr>
                <a:t>Steam</a:t>
              </a:r>
              <a:endParaRPr lang="en-US" altLang="it-IT" sz="800" b="1" baseline="-25000">
                <a:latin typeface="Arial" panose="020B0604020202020204" pitchFamily="34" charset="0"/>
              </a:endParaRPr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4636088" y="4539937"/>
              <a:ext cx="1541579" cy="1984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100"/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2264426" y="4558546"/>
              <a:ext cx="1166526" cy="2046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100"/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2247880" y="4276320"/>
              <a:ext cx="1012092" cy="2046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100"/>
            </a:p>
          </p:txBody>
        </p:sp>
        <p:sp>
          <p:nvSpPr>
            <p:cNvPr id="22" name="CasellaDiTesto 22"/>
            <p:cNvSpPr txBox="1">
              <a:spLocks noChangeArrowheads="1"/>
            </p:cNvSpPr>
            <p:nvPr/>
          </p:nvSpPr>
          <p:spPr bwMode="auto">
            <a:xfrm>
              <a:off x="2288598" y="4250577"/>
              <a:ext cx="1310731" cy="503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4C80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4D82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4C80"/>
                </a:buClr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800" b="1">
                  <a:latin typeface="Arial" panose="020B0604020202020204" pitchFamily="34" charset="0"/>
                </a:rPr>
                <a:t>H</a:t>
              </a:r>
              <a:r>
                <a:rPr lang="en-US" altLang="it-IT" sz="800" b="1" baseline="-25000">
                  <a:latin typeface="Arial" panose="020B0604020202020204" pitchFamily="34" charset="0"/>
                </a:rPr>
                <a:t>2</a:t>
              </a:r>
              <a:r>
                <a:rPr lang="en-US" altLang="it-IT" sz="800" b="1">
                  <a:latin typeface="Arial" panose="020B0604020202020204" pitchFamily="34" charset="0"/>
                </a:rPr>
                <a:t>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800" b="1">
                  <a:latin typeface="Arial" panose="020B0604020202020204" pitchFamily="34" charset="0"/>
                </a:rPr>
                <a:t>(Acid gas)</a:t>
              </a:r>
              <a:endParaRPr lang="en-US" altLang="it-IT" sz="800" b="1" baseline="-25000">
                <a:latin typeface="Arial" panose="020B0604020202020204" pitchFamily="34" charset="0"/>
              </a:endParaRPr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2399555" y="3848327"/>
              <a:ext cx="675649" cy="2201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100"/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2418860" y="3547491"/>
              <a:ext cx="672890" cy="223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100"/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2556748" y="2818664"/>
              <a:ext cx="672890" cy="2201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100"/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2374736" y="3103992"/>
              <a:ext cx="854901" cy="167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100"/>
            </a:p>
          </p:txBody>
        </p:sp>
        <p:sp>
          <p:nvSpPr>
            <p:cNvPr id="27" name="CasellaDiTesto 27"/>
            <p:cNvSpPr txBox="1">
              <a:spLocks noChangeArrowheads="1"/>
            </p:cNvSpPr>
            <p:nvPr/>
          </p:nvSpPr>
          <p:spPr bwMode="auto">
            <a:xfrm>
              <a:off x="2295937" y="3511419"/>
              <a:ext cx="672869" cy="320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4C80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4D82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4C80"/>
                </a:buClr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800" b="1">
                  <a:latin typeface="Arial" panose="020B0604020202020204" pitchFamily="34" charset="0"/>
                </a:rPr>
                <a:t>CO</a:t>
              </a:r>
              <a:r>
                <a:rPr lang="en-US" altLang="it-IT" sz="800" b="1" baseline="-250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8" name="CasellaDiTesto 28"/>
            <p:cNvSpPr txBox="1">
              <a:spLocks noChangeArrowheads="1"/>
            </p:cNvSpPr>
            <p:nvPr/>
          </p:nvSpPr>
          <p:spPr bwMode="auto">
            <a:xfrm>
              <a:off x="2303106" y="2784805"/>
              <a:ext cx="1310731" cy="320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4C80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4D82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4C80"/>
                </a:buClr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800" b="1">
                  <a:latin typeface="Arial" panose="020B0604020202020204" pitchFamily="34" charset="0"/>
                </a:rPr>
                <a:t>O</a:t>
              </a:r>
              <a:r>
                <a:rPr lang="en-US" altLang="it-IT" sz="800" b="1" baseline="-25000">
                  <a:latin typeface="Arial" panose="020B0604020202020204" pitchFamily="34" charset="0"/>
                </a:rPr>
                <a:t>2</a:t>
              </a:r>
              <a:r>
                <a:rPr lang="en-US" altLang="it-IT" sz="800" b="1">
                  <a:latin typeface="Arial" panose="020B0604020202020204" pitchFamily="34" charset="0"/>
                </a:rPr>
                <a:t> (or air)</a:t>
              </a:r>
            </a:p>
          </p:txBody>
        </p:sp>
        <p:sp>
          <p:nvSpPr>
            <p:cNvPr id="29" name="Rettangolo 28"/>
            <p:cNvSpPr/>
            <p:nvPr/>
          </p:nvSpPr>
          <p:spPr>
            <a:xfrm>
              <a:off x="4448562" y="3829719"/>
              <a:ext cx="857658" cy="167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100"/>
            </a:p>
          </p:txBody>
        </p:sp>
        <p:sp>
          <p:nvSpPr>
            <p:cNvPr id="30" name="Rettangolo 29"/>
            <p:cNvSpPr/>
            <p:nvPr/>
          </p:nvSpPr>
          <p:spPr>
            <a:xfrm>
              <a:off x="4437531" y="3587810"/>
              <a:ext cx="854901" cy="167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100"/>
            </a:p>
          </p:txBody>
        </p:sp>
        <p:sp>
          <p:nvSpPr>
            <p:cNvPr id="31" name="CasellaDiTesto 31"/>
            <p:cNvSpPr txBox="1">
              <a:spLocks noChangeArrowheads="1"/>
            </p:cNvSpPr>
            <p:nvPr/>
          </p:nvSpPr>
          <p:spPr bwMode="auto">
            <a:xfrm>
              <a:off x="4269608" y="3526762"/>
              <a:ext cx="1164497" cy="503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4C80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4D82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4C80"/>
                </a:buClr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t-IT" sz="800" b="1">
                  <a:latin typeface="Arial" panose="020B0604020202020204" pitchFamily="34" charset="0"/>
                </a:rPr>
                <a:t>Effluent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t-IT" sz="800" b="1">
                  <a:latin typeface="Arial" panose="020B0604020202020204" pitchFamily="34" charset="0"/>
                </a:rPr>
                <a:t>(&gt;1000°C)</a:t>
              </a:r>
            </a:p>
          </p:txBody>
        </p:sp>
        <p:sp>
          <p:nvSpPr>
            <p:cNvPr id="32" name="Rettangolo 31"/>
            <p:cNvSpPr/>
            <p:nvPr/>
          </p:nvSpPr>
          <p:spPr>
            <a:xfrm>
              <a:off x="4517505" y="4772543"/>
              <a:ext cx="1538823" cy="1984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100"/>
            </a:p>
          </p:txBody>
        </p:sp>
        <p:sp>
          <p:nvSpPr>
            <p:cNvPr id="33" name="CasellaDiTesto 33"/>
            <p:cNvSpPr txBox="1">
              <a:spLocks noChangeArrowheads="1"/>
            </p:cNvSpPr>
            <p:nvPr/>
          </p:nvSpPr>
          <p:spPr bwMode="auto">
            <a:xfrm>
              <a:off x="4577052" y="4392443"/>
              <a:ext cx="1621139" cy="687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4C80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4D82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4C80"/>
                </a:buClr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nion Web" pitchFamily="16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t-IT" sz="800" b="1">
                  <a:latin typeface="Arial" panose="020B0604020202020204" pitchFamily="34" charset="0"/>
                </a:rPr>
                <a:t>Pre-heated Recycle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t-IT" sz="800" b="1">
                  <a:latin typeface="Arial" panose="020B0604020202020204" pitchFamily="34" charset="0"/>
                </a:rPr>
                <a:t>H</a:t>
              </a:r>
              <a:r>
                <a:rPr lang="en-US" altLang="it-IT" sz="800" b="1" baseline="-25000">
                  <a:latin typeface="Arial" panose="020B0604020202020204" pitchFamily="34" charset="0"/>
                </a:rPr>
                <a:t>2</a:t>
              </a:r>
              <a:r>
                <a:rPr lang="en-US" altLang="it-IT" sz="800" b="1">
                  <a:latin typeface="Arial" panose="020B0604020202020204" pitchFamily="34" charset="0"/>
                </a:rPr>
                <a:t>S, CO</a:t>
              </a:r>
              <a:r>
                <a:rPr lang="en-US" altLang="it-IT" sz="800" b="1" baseline="-25000"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5" name="Rettangolo 34"/>
          <p:cNvSpPr/>
          <p:nvPr/>
        </p:nvSpPr>
        <p:spPr>
          <a:xfrm>
            <a:off x="3761076" y="61772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it-IT" sz="1200" i="1" baseline="30000" dirty="0" smtClean="0">
                <a:solidFill>
                  <a:schemeClr val="bg1"/>
                </a:solidFill>
                <a:latin typeface="Arial" panose="020B0604020202020204" pitchFamily="34" charset="0"/>
              </a:rPr>
              <a:t>[1]</a:t>
            </a:r>
            <a:r>
              <a:rPr lang="en-US" altLang="it-IT" sz="1200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12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Manenti et al.</a:t>
            </a:r>
            <a:r>
              <a:rPr lang="en-US" altLang="it-IT" sz="1200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n-US" altLang="it-IT" sz="1200" i="1" dirty="0">
                <a:solidFill>
                  <a:schemeClr val="bg1"/>
                </a:solidFill>
                <a:latin typeface="Arial" panose="020B0604020202020204" pitchFamily="34" charset="0"/>
              </a:rPr>
              <a:t>Syngas from H2S and CO2: an Alternative, Pioneering Synthesis Route?, Hydrocarbon Processing, 38-41, June 2016</a:t>
            </a:r>
            <a:endParaRPr lang="it-IT" altLang="it-IT" sz="1200" i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66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Rectangle 89"/>
          <p:cNvSpPr txBox="1">
            <a:spLocks noChangeAspect="1" noChangeArrowheads="1"/>
          </p:cNvSpPr>
          <p:nvPr/>
        </p:nvSpPr>
        <p:spPr>
          <a:xfrm>
            <a:off x="2095500" y="4364038"/>
            <a:ext cx="6188075" cy="9366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it-IT" altLang="it-IT" dirty="0" err="1" smtClean="0">
                <a:solidFill>
                  <a:schemeClr val="tx2">
                    <a:lumMod val="75000"/>
                  </a:schemeClr>
                </a:solidFill>
              </a:rPr>
              <a:t>Defeating</a:t>
            </a:r>
            <a:r>
              <a:rPr lang="it-IT" altLang="it-IT" dirty="0" smtClean="0">
                <a:solidFill>
                  <a:schemeClr val="tx2">
                    <a:lumMod val="75000"/>
                  </a:schemeClr>
                </a:solidFill>
              </a:rPr>
              <a:t> CO</a:t>
            </a:r>
            <a:r>
              <a:rPr lang="it-IT" altLang="it-IT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it-IT" altLang="it-IT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altLang="it-IT" dirty="0" err="1" smtClean="0">
                <a:solidFill>
                  <a:schemeClr val="tx2">
                    <a:lumMod val="75000"/>
                  </a:schemeClr>
                </a:solidFill>
              </a:rPr>
              <a:t>thermal</a:t>
            </a:r>
            <a:r>
              <a:rPr lang="it-IT" altLang="it-IT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altLang="it-IT" dirty="0" err="1" smtClean="0">
                <a:solidFill>
                  <a:schemeClr val="tx2">
                    <a:lumMod val="75000"/>
                  </a:schemeClr>
                </a:solidFill>
              </a:rPr>
              <a:t>stability</a:t>
            </a:r>
            <a:r>
              <a:rPr lang="it-IT" altLang="it-IT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altLang="it-IT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altLang="it-IT" b="0" dirty="0" smtClean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it-IT" altLang="it-IT" b="0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it-IT" altLang="it-IT" b="0" dirty="0" smtClean="0">
                <a:solidFill>
                  <a:schemeClr val="tx2">
                    <a:lumMod val="75000"/>
                  </a:schemeClr>
                </a:solidFill>
              </a:rPr>
              <a:t>S </a:t>
            </a:r>
            <a:r>
              <a:rPr lang="it-IT" altLang="it-IT" b="0" dirty="0" err="1" smtClean="0">
                <a:solidFill>
                  <a:schemeClr val="tx2">
                    <a:lumMod val="75000"/>
                  </a:schemeClr>
                </a:solidFill>
              </a:rPr>
              <a:t>main</a:t>
            </a:r>
            <a:r>
              <a:rPr lang="it-IT" altLang="it-IT" b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altLang="it-IT" b="0" dirty="0" err="1" smtClean="0">
                <a:solidFill>
                  <a:schemeClr val="tx2">
                    <a:lumMod val="75000"/>
                  </a:schemeClr>
                </a:solidFill>
              </a:rPr>
              <a:t>role</a:t>
            </a:r>
            <a:endParaRPr lang="it-IT" altLang="it-IT" b="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19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Reducing</a:t>
            </a:r>
            <a:r>
              <a:rPr lang="it-IT" dirty="0" smtClean="0"/>
              <a:t> </a:t>
            </a:r>
            <a:r>
              <a:rPr lang="it-IT" dirty="0" err="1" smtClean="0"/>
              <a:t>radicalic</a:t>
            </a:r>
            <a:r>
              <a:rPr lang="it-IT" dirty="0" smtClean="0"/>
              <a:t> pool</a:t>
            </a:r>
            <a:endParaRPr lang="it-IT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9" y="1915248"/>
            <a:ext cx="8949200" cy="363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3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Rectangle 89"/>
          <p:cNvSpPr txBox="1">
            <a:spLocks noChangeAspect="1" noChangeArrowheads="1"/>
          </p:cNvSpPr>
          <p:nvPr/>
        </p:nvSpPr>
        <p:spPr>
          <a:xfrm>
            <a:off x="2700338" y="4364038"/>
            <a:ext cx="5583237" cy="9366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it-IT" altLang="it-IT" dirty="0" err="1">
                <a:solidFill>
                  <a:schemeClr val="tx2">
                    <a:lumMod val="75000"/>
                  </a:schemeClr>
                </a:solidFill>
              </a:rPr>
              <a:t>Process</a:t>
            </a:r>
            <a:r>
              <a:rPr lang="it-IT" altLang="it-IT" dirty="0">
                <a:solidFill>
                  <a:schemeClr val="tx2">
                    <a:lumMod val="75000"/>
                  </a:schemeClr>
                </a:solidFill>
              </a:rPr>
              <a:t> scale</a:t>
            </a:r>
            <a:br>
              <a:rPr lang="it-IT" altLang="it-IT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altLang="it-IT" b="0" dirty="0">
                <a:solidFill>
                  <a:schemeClr val="tx2">
                    <a:lumMod val="75000"/>
                  </a:schemeClr>
                </a:solidFill>
              </a:rPr>
              <a:t>Technology layout</a:t>
            </a:r>
          </a:p>
        </p:txBody>
      </p:sp>
    </p:spTree>
    <p:extLst>
      <p:ext uri="{BB962C8B-B14F-4D97-AF65-F5344CB8AC3E}">
        <p14:creationId xmlns:p14="http://schemas.microsoft.com/office/powerpoint/2010/main" val="111136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AG2S™ complete layout</a:t>
            </a:r>
            <a:endParaRPr lang="it-IT" dirty="0"/>
          </a:p>
        </p:txBody>
      </p:sp>
      <p:sp>
        <p:nvSpPr>
          <p:cNvPr id="4" name="Rettangolo 1"/>
          <p:cNvSpPr>
            <a:spLocks noChangeArrowheads="1"/>
          </p:cNvSpPr>
          <p:nvPr/>
        </p:nvSpPr>
        <p:spPr bwMode="auto">
          <a:xfrm>
            <a:off x="2052638" y="1350212"/>
            <a:ext cx="28361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spcBef>
                <a:spcPct val="20000"/>
              </a:spcBef>
              <a:buClr>
                <a:srgbClr val="004C80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9pPr>
          </a:lstStyle>
          <a:p>
            <a:pPr marL="0" lvl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200" b="1" dirty="0">
                <a:solidFill>
                  <a:srgbClr val="0099CC"/>
                </a:solidFill>
                <a:latin typeface="Arial" panose="020B0604020202020204" pitchFamily="34" charset="0"/>
              </a:rPr>
              <a:t>2 H</a:t>
            </a:r>
            <a:r>
              <a:rPr lang="it-IT" altLang="it-IT" sz="1200" b="1" baseline="-25000" dirty="0">
                <a:solidFill>
                  <a:srgbClr val="0099CC"/>
                </a:solidFill>
                <a:latin typeface="Arial" panose="020B0604020202020204" pitchFamily="34" charset="0"/>
              </a:rPr>
              <a:t>2</a:t>
            </a:r>
            <a:r>
              <a:rPr lang="it-IT" altLang="it-IT" sz="1200" b="1" dirty="0">
                <a:solidFill>
                  <a:srgbClr val="0099CC"/>
                </a:solidFill>
                <a:latin typeface="Arial" panose="020B0604020202020204" pitchFamily="34" charset="0"/>
              </a:rPr>
              <a:t>S + CO</a:t>
            </a:r>
            <a:r>
              <a:rPr lang="it-IT" altLang="it-IT" sz="1200" b="1" baseline="-25000" dirty="0">
                <a:solidFill>
                  <a:srgbClr val="0099CC"/>
                </a:solidFill>
                <a:latin typeface="Arial" panose="020B0604020202020204" pitchFamily="34" charset="0"/>
              </a:rPr>
              <a:t>2</a:t>
            </a:r>
            <a:r>
              <a:rPr lang="it-IT" altLang="it-IT" sz="1200" b="1" dirty="0">
                <a:solidFill>
                  <a:srgbClr val="0099CC"/>
                </a:solidFill>
                <a:latin typeface="Arial" panose="020B0604020202020204" pitchFamily="34" charset="0"/>
              </a:rPr>
              <a:t> </a:t>
            </a:r>
            <a:r>
              <a:rPr lang="it-IT" altLang="it-IT" sz="1200" b="1" dirty="0">
                <a:latin typeface="Arial" panose="020B0604020202020204" pitchFamily="34" charset="0"/>
                <a:sym typeface="Wingdings" panose="05000000000000000000" pitchFamily="2" charset="2"/>
              </a:rPr>
              <a:t> CO + H</a:t>
            </a:r>
            <a:r>
              <a:rPr lang="it-IT" altLang="it-IT" sz="1200" b="1" baseline="-25000" dirty="0">
                <a:latin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it-IT" altLang="it-IT" sz="1200" b="1" dirty="0">
                <a:latin typeface="Arial" panose="020B0604020202020204" pitchFamily="34" charset="0"/>
                <a:sym typeface="Wingdings" panose="05000000000000000000" pitchFamily="2" charset="2"/>
              </a:rPr>
              <a:t> + S</a:t>
            </a:r>
            <a:r>
              <a:rPr lang="it-IT" altLang="it-IT" sz="1200" b="1" baseline="-25000" dirty="0">
                <a:latin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it-IT" altLang="it-IT" sz="1200" b="1" dirty="0">
                <a:latin typeface="Arial" panose="020B0604020202020204" pitchFamily="34" charset="0"/>
                <a:sym typeface="Wingdings" panose="05000000000000000000" pitchFamily="2" charset="2"/>
              </a:rPr>
              <a:t> + H</a:t>
            </a:r>
            <a:r>
              <a:rPr lang="it-IT" altLang="it-IT" sz="1200" b="1" baseline="-25000" dirty="0">
                <a:latin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it-IT" altLang="it-IT" sz="1200" b="1" dirty="0">
                <a:latin typeface="Arial" panose="020B0604020202020204" pitchFamily="34" charset="0"/>
                <a:sym typeface="Wingdings" panose="05000000000000000000" pitchFamily="2" charset="2"/>
              </a:rPr>
              <a:t>O</a:t>
            </a:r>
          </a:p>
        </p:txBody>
      </p:sp>
      <p:cxnSp>
        <p:nvCxnSpPr>
          <p:cNvPr id="5" name="Connettore 2 3"/>
          <p:cNvCxnSpPr>
            <a:cxnSpLocks noChangeShapeType="1"/>
          </p:cNvCxnSpPr>
          <p:nvPr/>
        </p:nvCxnSpPr>
        <p:spPr bwMode="auto">
          <a:xfrm>
            <a:off x="3422750" y="1703294"/>
            <a:ext cx="200025" cy="45721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ttangolo 8"/>
          <p:cNvSpPr>
            <a:spLocks noChangeArrowheads="1"/>
          </p:cNvSpPr>
          <p:nvPr/>
        </p:nvSpPr>
        <p:spPr bwMode="auto">
          <a:xfrm>
            <a:off x="227663" y="5533941"/>
            <a:ext cx="3006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spcBef>
                <a:spcPct val="20000"/>
              </a:spcBef>
              <a:buClr>
                <a:srgbClr val="004C80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9pPr>
          </a:lstStyle>
          <a:p>
            <a:pPr marL="0" lvl="1"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200" b="1" dirty="0">
                <a:solidFill>
                  <a:srgbClr val="FF0000"/>
                </a:solidFill>
                <a:latin typeface="Arial" panose="020B0604020202020204" pitchFamily="34" charset="0"/>
              </a:rPr>
              <a:t>COS</a:t>
            </a:r>
            <a:r>
              <a:rPr lang="it-IT" altLang="it-IT" sz="1200" b="1" dirty="0">
                <a:latin typeface="Arial" panose="020B0604020202020204" pitchFamily="34" charset="0"/>
              </a:rPr>
              <a:t> + H</a:t>
            </a:r>
            <a:r>
              <a:rPr lang="it-IT" altLang="it-IT" sz="1200" b="1" baseline="-25000" dirty="0">
                <a:latin typeface="Arial" panose="020B0604020202020204" pitchFamily="34" charset="0"/>
              </a:rPr>
              <a:t>2</a:t>
            </a:r>
            <a:r>
              <a:rPr lang="it-IT" altLang="it-IT" sz="1200" b="1" dirty="0">
                <a:latin typeface="Arial" panose="020B0604020202020204" pitchFamily="34" charset="0"/>
              </a:rPr>
              <a:t>O </a:t>
            </a:r>
            <a:r>
              <a:rPr lang="it-IT" altLang="it-IT" sz="1200" b="1" dirty="0"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it-IT" altLang="it-IT" sz="1200" b="1" dirty="0">
                <a:latin typeface="Arial" panose="020B0604020202020204" pitchFamily="34" charset="0"/>
              </a:rPr>
              <a:t> CO</a:t>
            </a:r>
            <a:r>
              <a:rPr lang="it-IT" altLang="it-IT" sz="1200" b="1" baseline="-25000" dirty="0">
                <a:latin typeface="Arial" panose="020B0604020202020204" pitchFamily="34" charset="0"/>
              </a:rPr>
              <a:t>2</a:t>
            </a:r>
            <a:r>
              <a:rPr lang="it-IT" altLang="it-IT" sz="1200" b="1" dirty="0">
                <a:latin typeface="Arial" panose="020B0604020202020204" pitchFamily="34" charset="0"/>
              </a:rPr>
              <a:t> </a:t>
            </a:r>
            <a:r>
              <a:rPr lang="it-IT" altLang="it-IT" sz="1200" b="1" dirty="0">
                <a:latin typeface="Arial" panose="020B0604020202020204" pitchFamily="34" charset="0"/>
                <a:sym typeface="Wingdings" panose="05000000000000000000" pitchFamily="2" charset="2"/>
              </a:rPr>
              <a:t>+ H</a:t>
            </a:r>
            <a:r>
              <a:rPr lang="it-IT" altLang="it-IT" sz="1200" b="1" baseline="-25000" dirty="0">
                <a:latin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it-IT" altLang="it-IT" sz="1200" b="1" dirty="0">
                <a:latin typeface="Arial" panose="020B0604020202020204" pitchFamily="34" charset="0"/>
                <a:sym typeface="Wingdings" panose="05000000000000000000" pitchFamily="2" charset="2"/>
              </a:rPr>
              <a:t>S</a:t>
            </a:r>
          </a:p>
          <a:p>
            <a:pPr marL="0" lvl="1"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2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CS</a:t>
            </a:r>
            <a:r>
              <a:rPr lang="it-IT" altLang="it-IT" sz="1200" b="1" baseline="-25000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it-IT" altLang="it-IT" sz="1200" b="1" dirty="0">
                <a:latin typeface="Arial" panose="020B0604020202020204" pitchFamily="34" charset="0"/>
                <a:sym typeface="Wingdings" panose="05000000000000000000" pitchFamily="2" charset="2"/>
              </a:rPr>
              <a:t> + 2 H</a:t>
            </a:r>
            <a:r>
              <a:rPr lang="it-IT" altLang="it-IT" sz="1200" b="1" baseline="-25000" dirty="0">
                <a:latin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it-IT" altLang="it-IT" sz="1200" b="1" dirty="0">
                <a:latin typeface="Arial" panose="020B0604020202020204" pitchFamily="34" charset="0"/>
                <a:sym typeface="Wingdings" panose="05000000000000000000" pitchFamily="2" charset="2"/>
              </a:rPr>
              <a:t>O  CO</a:t>
            </a:r>
            <a:r>
              <a:rPr lang="it-IT" altLang="it-IT" sz="1200" b="1" baseline="-25000" dirty="0">
                <a:latin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it-IT" altLang="it-IT" sz="1200" b="1" dirty="0">
                <a:latin typeface="Arial" panose="020B0604020202020204" pitchFamily="34" charset="0"/>
                <a:sym typeface="Wingdings" panose="05000000000000000000" pitchFamily="2" charset="2"/>
              </a:rPr>
              <a:t> + 2 H</a:t>
            </a:r>
            <a:r>
              <a:rPr lang="it-IT" altLang="it-IT" sz="1200" b="1" baseline="-25000" dirty="0">
                <a:latin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it-IT" altLang="it-IT" sz="1200" b="1" dirty="0">
                <a:latin typeface="Arial" panose="020B0604020202020204" pitchFamily="34" charset="0"/>
                <a:sym typeface="Wingdings" panose="05000000000000000000" pitchFamily="2" charset="2"/>
              </a:rPr>
              <a:t>S</a:t>
            </a:r>
          </a:p>
        </p:txBody>
      </p:sp>
      <p:cxnSp>
        <p:nvCxnSpPr>
          <p:cNvPr id="7" name="Connettore 2 9"/>
          <p:cNvCxnSpPr>
            <a:cxnSpLocks noChangeShapeType="1"/>
          </p:cNvCxnSpPr>
          <p:nvPr/>
        </p:nvCxnSpPr>
        <p:spPr bwMode="auto">
          <a:xfrm flipV="1">
            <a:off x="1886673" y="4697329"/>
            <a:ext cx="380277" cy="78907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ttangolo 12"/>
          <p:cNvSpPr>
            <a:spLocks noChangeArrowheads="1"/>
          </p:cNvSpPr>
          <p:nvPr/>
        </p:nvSpPr>
        <p:spPr bwMode="auto">
          <a:xfrm>
            <a:off x="4516438" y="5664116"/>
            <a:ext cx="30083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spcBef>
                <a:spcPct val="20000"/>
              </a:spcBef>
              <a:buClr>
                <a:srgbClr val="004C80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9pPr>
          </a:lstStyle>
          <a:p>
            <a:pPr marL="0" lvl="1"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200" b="1" dirty="0">
                <a:latin typeface="Arial" panose="020B0604020202020204" pitchFamily="34" charset="0"/>
              </a:rPr>
              <a:t>CO + H</a:t>
            </a:r>
            <a:r>
              <a:rPr lang="it-IT" altLang="it-IT" sz="1200" b="1" baseline="-25000" dirty="0">
                <a:latin typeface="Arial" panose="020B0604020202020204" pitchFamily="34" charset="0"/>
              </a:rPr>
              <a:t>2</a:t>
            </a:r>
            <a:r>
              <a:rPr lang="it-IT" altLang="it-IT" sz="1200" b="1" dirty="0">
                <a:latin typeface="Arial" panose="020B0604020202020204" pitchFamily="34" charset="0"/>
              </a:rPr>
              <a:t>O </a:t>
            </a:r>
            <a:r>
              <a:rPr lang="it-IT" altLang="it-IT" sz="12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</a:t>
            </a:r>
            <a:r>
              <a:rPr lang="it-IT" altLang="it-IT" sz="1200" b="1" dirty="0" smtClean="0">
                <a:latin typeface="Arial" panose="020B0604020202020204" pitchFamily="34" charset="0"/>
              </a:rPr>
              <a:t> </a:t>
            </a:r>
            <a:r>
              <a:rPr lang="it-IT" altLang="it-IT" sz="1200" b="1" dirty="0">
                <a:solidFill>
                  <a:srgbClr val="FF0000"/>
                </a:solidFill>
                <a:latin typeface="Arial" panose="020B0604020202020204" pitchFamily="34" charset="0"/>
              </a:rPr>
              <a:t>CO</a:t>
            </a:r>
            <a:r>
              <a:rPr lang="it-IT" altLang="it-IT" sz="12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it-IT" altLang="it-IT" sz="1200" b="1" dirty="0">
                <a:latin typeface="Arial" panose="020B0604020202020204" pitchFamily="34" charset="0"/>
              </a:rPr>
              <a:t> </a:t>
            </a:r>
            <a:r>
              <a:rPr lang="it-IT" altLang="it-IT" sz="1200" b="1" dirty="0">
                <a:latin typeface="Arial" panose="020B0604020202020204" pitchFamily="34" charset="0"/>
                <a:sym typeface="Wingdings" panose="05000000000000000000" pitchFamily="2" charset="2"/>
              </a:rPr>
              <a:t>+ H</a:t>
            </a:r>
            <a:r>
              <a:rPr lang="it-IT" altLang="it-IT" sz="1200" b="1" baseline="-25000" dirty="0">
                <a:latin typeface="Arial" panose="020B0604020202020204" pitchFamily="34" charset="0"/>
                <a:sym typeface="Wingdings" panose="05000000000000000000" pitchFamily="2" charset="2"/>
              </a:rPr>
              <a:t>2</a:t>
            </a:r>
            <a:endParaRPr lang="it-IT" altLang="it-IT" sz="1200" b="1" dirty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cxnSp>
        <p:nvCxnSpPr>
          <p:cNvPr id="9" name="Connettore 2 13"/>
          <p:cNvCxnSpPr>
            <a:cxnSpLocks noChangeShapeType="1"/>
          </p:cNvCxnSpPr>
          <p:nvPr/>
        </p:nvCxnSpPr>
        <p:spPr bwMode="auto">
          <a:xfrm flipV="1">
            <a:off x="5970588" y="4697329"/>
            <a:ext cx="0" cy="8366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1798554"/>
            <a:ext cx="9253538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tangolo 1"/>
          <p:cNvSpPr>
            <a:spLocks noChangeArrowheads="1"/>
          </p:cNvSpPr>
          <p:nvPr/>
        </p:nvSpPr>
        <p:spPr bwMode="auto">
          <a:xfrm>
            <a:off x="6713258" y="1322299"/>
            <a:ext cx="2287307" cy="27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spcBef>
                <a:spcPct val="20000"/>
              </a:spcBef>
              <a:buClr>
                <a:srgbClr val="004C80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9pPr>
          </a:lstStyle>
          <a:p>
            <a:pPr marL="0" lvl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200" b="1" dirty="0">
                <a:latin typeface="Arial" panose="020B0604020202020204" pitchFamily="34" charset="0"/>
              </a:rPr>
              <a:t>2 H</a:t>
            </a:r>
            <a:r>
              <a:rPr lang="it-IT" altLang="it-IT" sz="1200" b="1" baseline="-25000" dirty="0">
                <a:latin typeface="Arial" panose="020B0604020202020204" pitchFamily="34" charset="0"/>
              </a:rPr>
              <a:t>2</a:t>
            </a:r>
            <a:r>
              <a:rPr lang="it-IT" altLang="it-IT" sz="1200" b="1" dirty="0">
                <a:latin typeface="Arial" panose="020B0604020202020204" pitchFamily="34" charset="0"/>
              </a:rPr>
              <a:t>S + </a:t>
            </a:r>
            <a:r>
              <a:rPr lang="it-IT" altLang="it-IT" sz="1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SO</a:t>
            </a:r>
            <a:r>
              <a:rPr lang="it-IT" altLang="it-IT" sz="1200" b="1" baseline="-25000" dirty="0" smtClean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it-IT" altLang="it-IT" sz="1200" b="1" dirty="0" smtClean="0">
                <a:latin typeface="Arial" panose="020B0604020202020204" pitchFamily="34" charset="0"/>
              </a:rPr>
              <a:t> </a:t>
            </a:r>
            <a:r>
              <a:rPr lang="it-IT" altLang="it-IT" sz="1200" b="1" dirty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it-IT" altLang="it-IT" sz="12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1.5 S</a:t>
            </a:r>
            <a:r>
              <a:rPr lang="it-IT" altLang="it-IT" sz="1200" b="1" baseline="-25000" dirty="0" smtClean="0">
                <a:latin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it-IT" altLang="it-IT" sz="12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 + 2 </a:t>
            </a:r>
            <a:r>
              <a:rPr lang="it-IT" altLang="it-IT" sz="1200" b="1" dirty="0">
                <a:latin typeface="Arial" panose="020B0604020202020204" pitchFamily="34" charset="0"/>
                <a:sym typeface="Wingdings" panose="05000000000000000000" pitchFamily="2" charset="2"/>
              </a:rPr>
              <a:t>H</a:t>
            </a:r>
            <a:r>
              <a:rPr lang="it-IT" altLang="it-IT" sz="1200" b="1" baseline="-25000" dirty="0">
                <a:latin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it-IT" altLang="it-IT" sz="1200" b="1" dirty="0">
                <a:latin typeface="Arial" panose="020B0604020202020204" pitchFamily="34" charset="0"/>
                <a:sym typeface="Wingdings" panose="05000000000000000000" pitchFamily="2" charset="2"/>
              </a:rPr>
              <a:t>O</a:t>
            </a:r>
          </a:p>
        </p:txBody>
      </p:sp>
      <p:cxnSp>
        <p:nvCxnSpPr>
          <p:cNvPr id="13" name="Connettore 2 3"/>
          <p:cNvCxnSpPr>
            <a:cxnSpLocks noChangeShapeType="1"/>
          </p:cNvCxnSpPr>
          <p:nvPr/>
        </p:nvCxnSpPr>
        <p:spPr bwMode="auto">
          <a:xfrm flipH="1">
            <a:off x="8492565" y="1703294"/>
            <a:ext cx="108797" cy="25635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982" y="5486400"/>
            <a:ext cx="1212862" cy="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457564"/>
            <a:ext cx="1212862" cy="60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73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Main</a:t>
            </a:r>
            <a:r>
              <a:rPr lang="it-IT" dirty="0" smtClean="0"/>
              <a:t> benefits and </a:t>
            </a:r>
            <a:r>
              <a:rPr lang="it-IT" dirty="0" err="1" smtClean="0"/>
              <a:t>potential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altLang="it-IT" dirty="0"/>
              <a:t>Complete conversion of H</a:t>
            </a:r>
            <a:r>
              <a:rPr lang="en-US" altLang="it-IT" baseline="-25000" dirty="0"/>
              <a:t>2</a:t>
            </a:r>
            <a:r>
              <a:rPr lang="en-US" altLang="it-IT" dirty="0"/>
              <a:t>S (as per Claus process)</a:t>
            </a:r>
          </a:p>
          <a:p>
            <a:pPr>
              <a:defRPr/>
            </a:pPr>
            <a:r>
              <a:rPr lang="en-US" altLang="it-IT" dirty="0"/>
              <a:t>Cut of CO</a:t>
            </a:r>
            <a:r>
              <a:rPr lang="en-US" altLang="it-IT" baseline="-25000" dirty="0"/>
              <a:t>2</a:t>
            </a:r>
            <a:r>
              <a:rPr lang="en-US" altLang="it-IT" dirty="0"/>
              <a:t> emissions</a:t>
            </a:r>
          </a:p>
          <a:p>
            <a:pPr>
              <a:defRPr/>
            </a:pPr>
            <a:r>
              <a:rPr lang="en-US" altLang="it-IT" dirty="0"/>
              <a:t>Reduced use of air or O</a:t>
            </a:r>
            <a:r>
              <a:rPr lang="en-US" altLang="it-IT" baseline="-25000" dirty="0"/>
              <a:t>2</a:t>
            </a:r>
          </a:p>
          <a:p>
            <a:pPr>
              <a:defRPr/>
            </a:pPr>
            <a:r>
              <a:rPr lang="en-US" altLang="it-IT" b="1" dirty="0"/>
              <a:t>Production of syngas from two wastes</a:t>
            </a:r>
          </a:p>
          <a:p>
            <a:pPr>
              <a:defRPr/>
            </a:pPr>
            <a:r>
              <a:rPr lang="en-US" altLang="it-IT" b="1" dirty="0"/>
              <a:t>Exploitation of sulfur-rich resources</a:t>
            </a:r>
          </a:p>
          <a:p>
            <a:pPr lvl="1">
              <a:defRPr/>
            </a:pPr>
            <a:r>
              <a:rPr lang="en-US" altLang="it-IT" dirty="0"/>
              <a:t>Sulfur-rich coal, shale, oil; H</a:t>
            </a:r>
            <a:r>
              <a:rPr lang="en-US" altLang="it-IT" baseline="-25000" dirty="0"/>
              <a:t>2</a:t>
            </a:r>
            <a:r>
              <a:rPr lang="en-US" altLang="it-IT" dirty="0"/>
              <a:t>S-rich streams of NG, shale gas</a:t>
            </a:r>
          </a:p>
          <a:p>
            <a:pPr lvl="1">
              <a:defRPr/>
            </a:pPr>
            <a:r>
              <a:rPr lang="en-US" altLang="it-IT" dirty="0"/>
              <a:t>Currently unexploited sources</a:t>
            </a:r>
          </a:p>
          <a:p>
            <a:pPr>
              <a:defRPr/>
            </a:pPr>
            <a:r>
              <a:rPr lang="en-US" altLang="it-IT" b="1" dirty="0"/>
              <a:t>Production of commodities using CO</a:t>
            </a:r>
            <a:r>
              <a:rPr lang="en-US" altLang="it-IT" b="1" baseline="-25000" dirty="0"/>
              <a:t>2</a:t>
            </a:r>
            <a:r>
              <a:rPr lang="en-US" altLang="it-IT" b="1" dirty="0"/>
              <a:t> as feedstock</a:t>
            </a:r>
          </a:p>
          <a:p>
            <a:pPr lvl="1">
              <a:defRPr/>
            </a:pPr>
            <a:r>
              <a:rPr lang="en-US" altLang="it-IT" dirty="0"/>
              <a:t>Perspective: main process for CO</a:t>
            </a:r>
            <a:r>
              <a:rPr lang="en-US" altLang="it-IT" baseline="-25000" dirty="0"/>
              <a:t>2</a:t>
            </a:r>
            <a:r>
              <a:rPr lang="en-US" altLang="it-IT" dirty="0"/>
              <a:t> reuse</a:t>
            </a:r>
          </a:p>
          <a:p>
            <a:pPr>
              <a:defRPr/>
            </a:pPr>
            <a:r>
              <a:rPr lang="en-US" altLang="it-IT" b="1" dirty="0"/>
              <a:t>Reduced investment for revamping</a:t>
            </a:r>
          </a:p>
          <a:p>
            <a:pPr>
              <a:defRPr/>
            </a:pPr>
            <a:r>
              <a:rPr lang="en-US" altLang="it-IT" b="1" dirty="0"/>
              <a:t>CO</a:t>
            </a:r>
            <a:r>
              <a:rPr lang="en-US" altLang="it-IT" b="1" baseline="-25000" dirty="0"/>
              <a:t>2</a:t>
            </a:r>
            <a:r>
              <a:rPr lang="en-US" altLang="it-IT" b="1" dirty="0"/>
              <a:t>-free synthesis of base chemicals ( </a:t>
            </a:r>
            <a:r>
              <a:rPr lang="en-US" altLang="it-IT" b="1" dirty="0" smtClean="0"/>
              <a:t>                       </a:t>
            </a:r>
            <a:r>
              <a:rPr lang="en-US" altLang="it-IT" b="1" dirty="0"/>
              <a:t>)</a:t>
            </a:r>
          </a:p>
          <a:p>
            <a:pPr lvl="1">
              <a:defRPr/>
            </a:pPr>
            <a:r>
              <a:rPr lang="en-US" altLang="it-IT" dirty="0"/>
              <a:t>Methanol, (synthetic) fuels, olefins, polymers…</a:t>
            </a:r>
          </a:p>
          <a:p>
            <a:endParaRPr lang="it-IT" dirty="0"/>
          </a:p>
        </p:txBody>
      </p:sp>
      <p:pic>
        <p:nvPicPr>
          <p:cNvPr id="4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074" y="2492375"/>
            <a:ext cx="1580352" cy="80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6" y="5048339"/>
            <a:ext cx="1672194" cy="83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1"/>
          <p:cNvSpPr txBox="1">
            <a:spLocks/>
          </p:cNvSpPr>
          <p:nvPr/>
        </p:nvSpPr>
        <p:spPr bwMode="auto">
          <a:xfrm>
            <a:off x="1547516" y="2868697"/>
            <a:ext cx="6143093" cy="183656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xtLst/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F6E"/>
                </a:solidFill>
                <a:latin typeface="Verdana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F6E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F6E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F6E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F6E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ahom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ahom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ahom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 algn="ctr">
              <a:defRPr/>
            </a:pPr>
            <a:endParaRPr lang="it-IT" sz="2400" kern="0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it-IT" sz="2400" kern="0" dirty="0" err="1" smtClean="0">
                <a:solidFill>
                  <a:srgbClr val="FF0000"/>
                </a:solidFill>
              </a:rPr>
              <a:t>Based</a:t>
            </a:r>
            <a:r>
              <a:rPr lang="it-IT" sz="2400" kern="0" dirty="0" smtClean="0">
                <a:solidFill>
                  <a:srgbClr val="FF0000"/>
                </a:solidFill>
              </a:rPr>
              <a:t> on </a:t>
            </a:r>
            <a:r>
              <a:rPr lang="it-IT" sz="2400" kern="0" dirty="0" err="1" smtClean="0">
                <a:solidFill>
                  <a:srgbClr val="FF0000"/>
                </a:solidFill>
              </a:rPr>
              <a:t>worldwide</a:t>
            </a:r>
            <a:r>
              <a:rPr lang="it-IT" sz="2400" kern="0" dirty="0" smtClean="0">
                <a:solidFill>
                  <a:srgbClr val="FF0000"/>
                </a:solidFill>
              </a:rPr>
              <a:t> </a:t>
            </a:r>
            <a:r>
              <a:rPr lang="it-IT" sz="2400" kern="0" dirty="0" err="1" smtClean="0">
                <a:solidFill>
                  <a:srgbClr val="FF0000"/>
                </a:solidFill>
              </a:rPr>
              <a:t>sulfur</a:t>
            </a:r>
            <a:r>
              <a:rPr lang="it-IT" sz="2400" kern="0" dirty="0" smtClean="0">
                <a:solidFill>
                  <a:srgbClr val="FF0000"/>
                </a:solidFill>
              </a:rPr>
              <a:t> production, </a:t>
            </a:r>
            <a:r>
              <a:rPr lang="it-IT" sz="2400" kern="0" dirty="0" err="1" smtClean="0">
                <a:solidFill>
                  <a:srgbClr val="FF0000"/>
                </a:solidFill>
              </a:rPr>
              <a:t>current</a:t>
            </a:r>
            <a:r>
              <a:rPr lang="it-IT" sz="2400" kern="0" dirty="0" smtClean="0">
                <a:solidFill>
                  <a:srgbClr val="FF0000"/>
                </a:solidFill>
              </a:rPr>
              <a:t> </a:t>
            </a:r>
            <a:r>
              <a:rPr lang="it-IT" sz="2400" kern="0" dirty="0" err="1" smtClean="0">
                <a:solidFill>
                  <a:srgbClr val="FF0000"/>
                </a:solidFill>
              </a:rPr>
              <a:t>potential</a:t>
            </a:r>
            <a:r>
              <a:rPr lang="it-IT" sz="2400" kern="0" dirty="0" smtClean="0">
                <a:solidFill>
                  <a:srgbClr val="FF0000"/>
                </a:solidFill>
              </a:rPr>
              <a:t> of AG2S™ </a:t>
            </a:r>
            <a:r>
              <a:rPr lang="it-IT" sz="2400" kern="0" dirty="0" err="1" smtClean="0">
                <a:solidFill>
                  <a:srgbClr val="FF0000"/>
                </a:solidFill>
              </a:rPr>
              <a:t>is</a:t>
            </a:r>
            <a:r>
              <a:rPr lang="it-IT" sz="2400" kern="0" dirty="0" smtClean="0">
                <a:solidFill>
                  <a:srgbClr val="FF0000"/>
                </a:solidFill>
              </a:rPr>
              <a:t> </a:t>
            </a:r>
            <a:r>
              <a:rPr lang="it-IT" sz="2400" kern="0" dirty="0" err="1" smtClean="0">
                <a:solidFill>
                  <a:srgbClr val="FF0000"/>
                </a:solidFill>
              </a:rPr>
              <a:t>about</a:t>
            </a:r>
            <a:r>
              <a:rPr lang="it-IT" sz="2400" kern="0" dirty="0" smtClean="0">
                <a:solidFill>
                  <a:srgbClr val="FF0000"/>
                </a:solidFill>
              </a:rPr>
              <a:t> 44 Mt/y of </a:t>
            </a:r>
            <a:r>
              <a:rPr lang="it-IT" sz="2400" kern="0" dirty="0" err="1" smtClean="0">
                <a:solidFill>
                  <a:srgbClr val="FF0000"/>
                </a:solidFill>
              </a:rPr>
              <a:t>syngas</a:t>
            </a:r>
            <a:endParaRPr lang="it-IT" sz="2400" kern="0" dirty="0">
              <a:solidFill>
                <a:srgbClr val="FF0000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1547516" y="3487339"/>
            <a:ext cx="6143093" cy="185437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xtLst/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F6E"/>
                </a:solidFill>
                <a:latin typeface="Verdana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F6E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F6E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F6E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F6E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ahom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ahom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ahom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 algn="ctr">
              <a:defRPr/>
            </a:pPr>
            <a:endParaRPr lang="it-IT" sz="2400" kern="0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it-IT" sz="2400" kern="0" dirty="0" err="1" smtClean="0">
                <a:solidFill>
                  <a:srgbClr val="FF0000"/>
                </a:solidFill>
              </a:rPr>
              <a:t>Perspective</a:t>
            </a:r>
            <a:r>
              <a:rPr lang="it-IT" sz="2400" kern="0" dirty="0" smtClean="0">
                <a:solidFill>
                  <a:srgbClr val="FF0000"/>
                </a:solidFill>
              </a:rPr>
              <a:t>: </a:t>
            </a:r>
            <a:r>
              <a:rPr lang="it-IT" sz="2400" kern="0" dirty="0" err="1" smtClean="0">
                <a:solidFill>
                  <a:srgbClr val="FF0000"/>
                </a:solidFill>
              </a:rPr>
              <a:t>debottlenecking</a:t>
            </a:r>
            <a:r>
              <a:rPr lang="it-IT" sz="2400" kern="0" dirty="0" smtClean="0">
                <a:solidFill>
                  <a:srgbClr val="FF0000"/>
                </a:solidFill>
              </a:rPr>
              <a:t> </a:t>
            </a:r>
            <a:r>
              <a:rPr lang="it-IT" sz="2400" kern="0" dirty="0" err="1" smtClean="0">
                <a:solidFill>
                  <a:srgbClr val="FF0000"/>
                </a:solidFill>
              </a:rPr>
              <a:t>sulfur-rich</a:t>
            </a:r>
            <a:r>
              <a:rPr lang="it-IT" sz="2400" kern="0" dirty="0" smtClean="0">
                <a:solidFill>
                  <a:srgbClr val="FF0000"/>
                </a:solidFill>
              </a:rPr>
              <a:t> </a:t>
            </a:r>
            <a:r>
              <a:rPr lang="it-IT" sz="2400" kern="0" dirty="0" err="1" smtClean="0">
                <a:solidFill>
                  <a:srgbClr val="FF0000"/>
                </a:solidFill>
              </a:rPr>
              <a:t>sources</a:t>
            </a:r>
            <a:r>
              <a:rPr lang="it-IT" sz="2400" kern="0" dirty="0">
                <a:solidFill>
                  <a:srgbClr val="FF0000"/>
                </a:solidFill>
              </a:rPr>
              <a:t>,</a:t>
            </a:r>
            <a:r>
              <a:rPr lang="it-IT" sz="2400" kern="0" dirty="0" smtClean="0">
                <a:solidFill>
                  <a:srgbClr val="FF0000"/>
                </a:solidFill>
              </a:rPr>
              <a:t> AG2S™ </a:t>
            </a:r>
            <a:r>
              <a:rPr lang="it-IT" sz="2400" kern="0" dirty="0" err="1" smtClean="0">
                <a:solidFill>
                  <a:srgbClr val="FF0000"/>
                </a:solidFill>
              </a:rPr>
              <a:t>potential</a:t>
            </a:r>
            <a:r>
              <a:rPr lang="it-IT" sz="2400" kern="0" dirty="0" smtClean="0">
                <a:solidFill>
                  <a:srgbClr val="FF0000"/>
                </a:solidFill>
              </a:rPr>
              <a:t> </a:t>
            </a:r>
            <a:r>
              <a:rPr lang="it-IT" sz="2400" kern="0" dirty="0" err="1" smtClean="0">
                <a:solidFill>
                  <a:srgbClr val="FF0000"/>
                </a:solidFill>
              </a:rPr>
              <a:t>appears</a:t>
            </a:r>
            <a:r>
              <a:rPr lang="it-IT" sz="2400" kern="0" dirty="0" smtClean="0">
                <a:solidFill>
                  <a:srgbClr val="FF0000"/>
                </a:solidFill>
              </a:rPr>
              <a:t> </a:t>
            </a:r>
            <a:r>
              <a:rPr lang="it-IT" sz="2400" kern="0" dirty="0" err="1" smtClean="0">
                <a:solidFill>
                  <a:srgbClr val="FF0000"/>
                </a:solidFill>
              </a:rPr>
              <a:t>much</a:t>
            </a:r>
            <a:r>
              <a:rPr lang="it-IT" sz="2400" kern="0" dirty="0" smtClean="0">
                <a:solidFill>
                  <a:srgbClr val="FF0000"/>
                </a:solidFill>
              </a:rPr>
              <a:t> </a:t>
            </a:r>
            <a:r>
              <a:rPr lang="it-IT" sz="2400" kern="0" dirty="0" err="1" smtClean="0">
                <a:solidFill>
                  <a:srgbClr val="FF0000"/>
                </a:solidFill>
              </a:rPr>
              <a:t>higher</a:t>
            </a:r>
            <a:endParaRPr lang="it-IT" sz="24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0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0.0007 -0.1886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944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Rectangle 89"/>
          <p:cNvSpPr txBox="1">
            <a:spLocks noChangeAspect="1" noChangeArrowheads="1"/>
          </p:cNvSpPr>
          <p:nvPr/>
        </p:nvSpPr>
        <p:spPr>
          <a:xfrm>
            <a:off x="2700338" y="4364038"/>
            <a:ext cx="5583237" cy="9366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it-IT" altLang="it-IT" dirty="0" smtClean="0">
                <a:solidFill>
                  <a:schemeClr val="tx2">
                    <a:lumMod val="75000"/>
                  </a:schemeClr>
                </a:solidFill>
              </a:rPr>
              <a:t>A case </a:t>
            </a:r>
            <a:r>
              <a:rPr lang="it-IT" altLang="it-IT" dirty="0" err="1" smtClean="0">
                <a:solidFill>
                  <a:schemeClr val="tx2">
                    <a:lumMod val="75000"/>
                  </a:schemeClr>
                </a:solidFill>
              </a:rPr>
              <a:t>study</a:t>
            </a:r>
            <a:r>
              <a:rPr lang="it-IT" altLang="it-IT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altLang="it-IT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altLang="it-IT" b="0" dirty="0" err="1">
                <a:solidFill>
                  <a:schemeClr val="tx2">
                    <a:lumMod val="75000"/>
                  </a:schemeClr>
                </a:solidFill>
              </a:rPr>
              <a:t>Coal</a:t>
            </a:r>
            <a:r>
              <a:rPr lang="it-IT" altLang="it-IT" b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altLang="it-IT" b="0" dirty="0" err="1">
                <a:solidFill>
                  <a:schemeClr val="tx2">
                    <a:lumMod val="75000"/>
                  </a:schemeClr>
                </a:solidFill>
              </a:rPr>
              <a:t>gasification</a:t>
            </a:r>
            <a:endParaRPr lang="it-IT" altLang="it-IT" b="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09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Coal</a:t>
            </a:r>
            <a:r>
              <a:rPr lang="it-IT" dirty="0" smtClean="0"/>
              <a:t> </a:t>
            </a:r>
            <a:r>
              <a:rPr lang="it-IT" dirty="0" err="1" smtClean="0"/>
              <a:t>gasification</a:t>
            </a:r>
            <a:r>
              <a:rPr lang="it-IT" baseline="30000" dirty="0" smtClean="0"/>
              <a:t>[1]</a:t>
            </a:r>
            <a:endParaRPr lang="it-IT" baseline="30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dirty="0"/>
              <a:t>Use: </a:t>
            </a:r>
            <a:r>
              <a:rPr lang="it-IT" altLang="it-IT" dirty="0" err="1"/>
              <a:t>syngas</a:t>
            </a:r>
            <a:r>
              <a:rPr lang="it-IT" altLang="it-IT" dirty="0"/>
              <a:t> production</a:t>
            </a:r>
          </a:p>
          <a:p>
            <a:r>
              <a:rPr lang="it-IT" altLang="it-IT" dirty="0" err="1"/>
              <a:t>Plant</a:t>
            </a:r>
            <a:endParaRPr lang="it-IT" altLang="it-IT" dirty="0"/>
          </a:p>
          <a:p>
            <a:pPr lvl="1"/>
            <a:r>
              <a:rPr lang="it-IT" altLang="it-IT" dirty="0"/>
              <a:t>large </a:t>
            </a:r>
            <a:r>
              <a:rPr lang="it-IT" altLang="it-IT" dirty="0" err="1"/>
              <a:t>size</a:t>
            </a:r>
            <a:endParaRPr lang="it-IT" altLang="it-IT" dirty="0"/>
          </a:p>
          <a:p>
            <a:pPr lvl="1"/>
            <a:r>
              <a:rPr lang="it-IT" altLang="it-IT" dirty="0"/>
              <a:t>CTX </a:t>
            </a:r>
            <a:r>
              <a:rPr lang="it-IT" altLang="it-IT" dirty="0" err="1"/>
              <a:t>plants</a:t>
            </a:r>
            <a:endParaRPr lang="it-IT" altLang="it-IT" dirty="0"/>
          </a:p>
          <a:p>
            <a:r>
              <a:rPr lang="it-IT" altLang="it-IT" dirty="0" err="1" smtClean="0"/>
              <a:t>Synthesis</a:t>
            </a:r>
            <a:endParaRPr lang="it-IT" altLang="it-IT" dirty="0"/>
          </a:p>
          <a:p>
            <a:pPr lvl="1"/>
            <a:r>
              <a:rPr lang="it-IT" altLang="it-IT" dirty="0"/>
              <a:t>C + H</a:t>
            </a:r>
            <a:r>
              <a:rPr lang="it-IT" altLang="it-IT" baseline="-25000" dirty="0"/>
              <a:t>2</a:t>
            </a:r>
            <a:r>
              <a:rPr lang="it-IT" altLang="it-IT" dirty="0"/>
              <a:t>O </a:t>
            </a:r>
            <a:r>
              <a:rPr lang="it-IT" altLang="it-IT" dirty="0">
                <a:sym typeface="Wingdings" panose="05000000000000000000" pitchFamily="2" charset="2"/>
              </a:rPr>
              <a:t> CO + H</a:t>
            </a:r>
            <a:r>
              <a:rPr lang="it-IT" altLang="it-IT" baseline="-25000" dirty="0">
                <a:sym typeface="Wingdings" panose="05000000000000000000" pitchFamily="2" charset="2"/>
              </a:rPr>
              <a:t>2</a:t>
            </a:r>
          </a:p>
          <a:p>
            <a:r>
              <a:rPr lang="it-IT" altLang="it-IT" dirty="0" smtClean="0">
                <a:sym typeface="Wingdings" panose="05000000000000000000" pitchFamily="2" charset="2"/>
              </a:rPr>
              <a:t>Energy </a:t>
            </a:r>
            <a:r>
              <a:rPr lang="it-IT" altLang="it-IT" dirty="0" err="1">
                <a:sym typeface="Wingdings" panose="05000000000000000000" pitchFamily="2" charset="2"/>
              </a:rPr>
              <a:t>supply</a:t>
            </a:r>
            <a:endParaRPr lang="it-IT" altLang="it-IT" dirty="0">
              <a:sym typeface="Wingdings" panose="05000000000000000000" pitchFamily="2" charset="2"/>
            </a:endParaRPr>
          </a:p>
          <a:p>
            <a:pPr lvl="1"/>
            <a:r>
              <a:rPr lang="it-IT" altLang="it-IT" dirty="0">
                <a:sym typeface="Wingdings" panose="05000000000000000000" pitchFamily="2" charset="2"/>
              </a:rPr>
              <a:t>In situ</a:t>
            </a:r>
          </a:p>
          <a:p>
            <a:pPr lvl="1"/>
            <a:r>
              <a:rPr lang="it-IT" altLang="it-IT" dirty="0">
                <a:sym typeface="Wingdings" panose="05000000000000000000" pitchFamily="2" charset="2"/>
              </a:rPr>
              <a:t>C + O</a:t>
            </a:r>
            <a:r>
              <a:rPr lang="it-IT" altLang="it-IT" baseline="-25000" dirty="0">
                <a:sym typeface="Wingdings" panose="05000000000000000000" pitchFamily="2" charset="2"/>
              </a:rPr>
              <a:t>2</a:t>
            </a:r>
            <a:r>
              <a:rPr lang="it-IT" altLang="it-IT" dirty="0">
                <a:sym typeface="Wingdings" panose="05000000000000000000" pitchFamily="2" charset="2"/>
              </a:rPr>
              <a:t>  </a:t>
            </a:r>
            <a:r>
              <a:rPr lang="it-IT" altLang="it-IT" dirty="0" smtClean="0">
                <a:sym typeface="Wingdings" panose="05000000000000000000" pitchFamily="2" charset="2"/>
              </a:rPr>
              <a:t>CO</a:t>
            </a:r>
            <a:r>
              <a:rPr lang="it-IT" altLang="it-IT" baseline="-25000" dirty="0" smtClean="0">
                <a:sym typeface="Wingdings" panose="05000000000000000000" pitchFamily="2" charset="2"/>
              </a:rPr>
              <a:t>2</a:t>
            </a:r>
            <a:endParaRPr lang="it-IT" altLang="it-IT" dirty="0">
              <a:sym typeface="Wingdings" panose="05000000000000000000" pitchFamily="2" charset="2"/>
            </a:endParaRPr>
          </a:p>
        </p:txBody>
      </p:sp>
      <p:pic>
        <p:nvPicPr>
          <p:cNvPr id="4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1770856"/>
            <a:ext cx="61817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1"/>
          <p:cNvSpPr txBox="1">
            <a:spLocks noChangeArrowheads="1"/>
          </p:cNvSpPr>
          <p:nvPr/>
        </p:nvSpPr>
        <p:spPr bwMode="auto">
          <a:xfrm>
            <a:off x="94126" y="5449798"/>
            <a:ext cx="474562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100" i="1" baseline="30000" dirty="0">
                <a:latin typeface="Arial" panose="020B0604020202020204" pitchFamily="34" charset="0"/>
              </a:rPr>
              <a:t>[1]</a:t>
            </a:r>
            <a:r>
              <a:rPr lang="en-US" altLang="it-IT" sz="1100" i="1" dirty="0">
                <a:latin typeface="Arial" panose="020B0604020202020204" pitchFamily="34" charset="0"/>
              </a:rPr>
              <a:t> </a:t>
            </a:r>
            <a:r>
              <a:rPr lang="en-US" altLang="it-IT" sz="1100" b="1" i="1" dirty="0" err="1">
                <a:latin typeface="Arial" panose="020B0604020202020204" pitchFamily="34" charset="0"/>
              </a:rPr>
              <a:t>Bassani</a:t>
            </a:r>
            <a:r>
              <a:rPr lang="en-US" altLang="it-IT" sz="1100" b="1" i="1" dirty="0">
                <a:latin typeface="Arial" panose="020B0604020202020204" pitchFamily="34" charset="0"/>
              </a:rPr>
              <a:t>, </a:t>
            </a:r>
            <a:r>
              <a:rPr lang="en-US" altLang="it-IT" sz="1100" b="1" i="1" dirty="0" smtClean="0">
                <a:latin typeface="Arial" panose="020B0604020202020204" pitchFamily="34" charset="0"/>
              </a:rPr>
              <a:t>A.</a:t>
            </a:r>
            <a:r>
              <a:rPr lang="en-US" altLang="it-IT" sz="1100" i="1" dirty="0" smtClean="0">
                <a:latin typeface="Arial" panose="020B0604020202020204" pitchFamily="34" charset="0"/>
              </a:rPr>
              <a:t>, </a:t>
            </a:r>
            <a:r>
              <a:rPr lang="en-US" altLang="it-IT" sz="1100" i="1" dirty="0">
                <a:latin typeface="Arial" panose="020B0604020202020204" pitchFamily="34" charset="0"/>
              </a:rPr>
              <a:t>Acid Gas to Syngas (AG2S™) technology applied to solid fuel gasification: Cutting H2S and CO2 emissions by improving syngas production, Applied Energy, 2016, </a:t>
            </a:r>
            <a:r>
              <a:rPr lang="it-IT" altLang="it-IT" sz="1100" dirty="0">
                <a:hlinkClick r:id="rId3"/>
              </a:rPr>
              <a:t>doi:10.1016/j.apenergy.2016.06.040</a:t>
            </a:r>
            <a:endParaRPr lang="en-US" altLang="it-IT" sz="11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05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4546500"/>
            <a:ext cx="9144000" cy="2328862"/>
          </a:xfrm>
          <a:prstGeom prst="rect">
            <a:avLst/>
          </a:prstGeom>
          <a:solidFill>
            <a:schemeClr val="tx2">
              <a:lumMod val="75000"/>
              <a:alpha val="4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" name="Titolo 4"/>
          <p:cNvSpPr txBox="1">
            <a:spLocks/>
          </p:cNvSpPr>
          <p:nvPr/>
        </p:nvSpPr>
        <p:spPr>
          <a:xfrm>
            <a:off x="52086" y="5406151"/>
            <a:ext cx="5608939" cy="968375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altLang="it-IT" sz="1800" i="1" dirty="0" smtClean="0"/>
              <a:t>Flavio Manenti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altLang="it-IT" sz="1400" i="1" dirty="0" smtClean="0"/>
              <a:t>CMIC Dept. “Giulia Natta”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it-IT" altLang="it-IT" sz="1400" i="1" dirty="0" smtClean="0"/>
              <a:t>Centre for </a:t>
            </a:r>
            <a:r>
              <a:rPr lang="it-IT" altLang="it-IT" sz="1400" i="1" dirty="0" err="1" smtClean="0"/>
              <a:t>Sustainable</a:t>
            </a:r>
            <a:r>
              <a:rPr lang="it-IT" altLang="it-IT" sz="1400" i="1" dirty="0" smtClean="0"/>
              <a:t> </a:t>
            </a:r>
            <a:r>
              <a:rPr lang="it-IT" altLang="it-IT" sz="1400" i="1" dirty="0" err="1" smtClean="0"/>
              <a:t>Process</a:t>
            </a:r>
            <a:r>
              <a:rPr lang="it-IT" altLang="it-IT" sz="1400" i="1" dirty="0" smtClean="0"/>
              <a:t> </a:t>
            </a:r>
            <a:r>
              <a:rPr lang="it-IT" altLang="it-IT" sz="1400" i="1" dirty="0" err="1" smtClean="0"/>
              <a:t>Engineering</a:t>
            </a:r>
            <a:r>
              <a:rPr lang="it-IT" altLang="it-IT" sz="1400" i="1" dirty="0" smtClean="0"/>
              <a:t> </a:t>
            </a:r>
            <a:r>
              <a:rPr lang="it-IT" altLang="it-IT" sz="1400" i="1" dirty="0" err="1" smtClean="0"/>
              <a:t>Research</a:t>
            </a:r>
            <a:r>
              <a:rPr lang="it-IT" altLang="it-IT" sz="1400" i="1" dirty="0" smtClean="0"/>
              <a:t> (</a:t>
            </a:r>
            <a:r>
              <a:rPr lang="it-IT" altLang="it-IT" sz="1400" i="1" dirty="0" err="1" smtClean="0"/>
              <a:t>SuPER</a:t>
            </a:r>
            <a:r>
              <a:rPr lang="it-IT" altLang="it-IT" sz="1400" i="1" dirty="0" smtClean="0"/>
              <a:t>)</a:t>
            </a:r>
            <a:endParaRPr lang="en-US" altLang="it-IT" sz="1400" i="1" dirty="0" smtClean="0"/>
          </a:p>
        </p:txBody>
      </p:sp>
      <p:sp>
        <p:nvSpPr>
          <p:cNvPr id="4" name="Titolo 4"/>
          <p:cNvSpPr txBox="1">
            <a:spLocks/>
          </p:cNvSpPr>
          <p:nvPr/>
        </p:nvSpPr>
        <p:spPr>
          <a:xfrm>
            <a:off x="316234" y="3928351"/>
            <a:ext cx="8594082" cy="65521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it-IT" sz="2400" dirty="0">
                <a:solidFill>
                  <a:srgbClr val="1A415D"/>
                </a:solidFill>
              </a:rPr>
              <a:t>AG2S™ technology: the new route </a:t>
            </a:r>
            <a:r>
              <a:rPr lang="en-US" altLang="it-IT" sz="2400" dirty="0" smtClean="0">
                <a:solidFill>
                  <a:srgbClr val="1A415D"/>
                </a:solidFill>
              </a:rPr>
              <a:t>for effective CO</a:t>
            </a:r>
            <a:r>
              <a:rPr lang="en-US" altLang="it-IT" sz="2400" baseline="-25000" dirty="0" smtClean="0">
                <a:solidFill>
                  <a:srgbClr val="1A415D"/>
                </a:solidFill>
              </a:rPr>
              <a:t>2</a:t>
            </a:r>
            <a:r>
              <a:rPr lang="en-US" altLang="it-IT" sz="2400" dirty="0" smtClean="0">
                <a:solidFill>
                  <a:srgbClr val="1A415D"/>
                </a:solidFill>
              </a:rPr>
              <a:t> reuse</a:t>
            </a:r>
          </a:p>
        </p:txBody>
      </p:sp>
      <p:pic>
        <p:nvPicPr>
          <p:cNvPr id="5" name="Picture 11" descr="http://super.chem.polimi.it/wp-content/uploads/2014/09/cropped-SuPER_header4.png">
            <a:hlinkClick r:id="rId2" tooltip="Go back to the front pag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581" y="5503722"/>
            <a:ext cx="3169735" cy="65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87871" y="2251893"/>
            <a:ext cx="8368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Dubai, November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25th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2017, 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Keynote Lecture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, at:</a:t>
            </a:r>
          </a:p>
          <a:p>
            <a:pPr algn="ctr"/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ICFMCE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– International Conference on Functional Materials and Chemical Engineering</a:t>
            </a:r>
          </a:p>
        </p:txBody>
      </p:sp>
      <p:pic>
        <p:nvPicPr>
          <p:cNvPr id="1026" name="Picture 2" descr="http://www.icfmce.org/upload/logo/icfmce59705f3b661cc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2914295"/>
            <a:ext cx="20955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33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4092410"/>
            <a:ext cx="160337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4287673"/>
            <a:ext cx="1800225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4290848"/>
            <a:ext cx="1801813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Tools &amp; </a:t>
            </a:r>
            <a:r>
              <a:rPr lang="it-IT" dirty="0" err="1" smtClean="0"/>
              <a:t>pilots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24001"/>
            <a:ext cx="6565900" cy="3255962"/>
          </a:xfrm>
        </p:spPr>
        <p:txBody>
          <a:bodyPr>
            <a:normAutofit fontScale="77500" lnSpcReduction="20000"/>
          </a:bodyPr>
          <a:lstStyle/>
          <a:p>
            <a:r>
              <a:rPr lang="it-IT" altLang="it-IT" dirty="0" err="1"/>
              <a:t>Pilots</a:t>
            </a:r>
            <a:r>
              <a:rPr lang="it-IT" altLang="it-IT" dirty="0"/>
              <a:t> </a:t>
            </a:r>
            <a:r>
              <a:rPr lang="it-IT" altLang="it-IT" dirty="0" err="1"/>
              <a:t>at</a:t>
            </a:r>
            <a:r>
              <a:rPr lang="it-IT" altLang="it-IT" dirty="0"/>
              <a:t> </a:t>
            </a:r>
            <a:r>
              <a:rPr lang="it-IT" altLang="it-IT" dirty="0" err="1"/>
              <a:t>Sotacarbo</a:t>
            </a:r>
            <a:r>
              <a:rPr lang="it-IT" altLang="it-IT" dirty="0"/>
              <a:t> </a:t>
            </a:r>
            <a:r>
              <a:rPr lang="it-IT" altLang="it-IT" dirty="0" err="1"/>
              <a:t>facilities</a:t>
            </a:r>
            <a:endParaRPr lang="it-IT" altLang="it-IT" dirty="0"/>
          </a:p>
          <a:p>
            <a:r>
              <a:rPr lang="it-IT" altLang="it-IT" dirty="0" err="1"/>
              <a:t>GasDS</a:t>
            </a:r>
            <a:r>
              <a:rPr lang="it-IT" altLang="it-IT" dirty="0"/>
              <a:t> suite</a:t>
            </a:r>
            <a:r>
              <a:rPr lang="it-IT" altLang="it-IT" baseline="30000" dirty="0"/>
              <a:t>[1]</a:t>
            </a:r>
            <a:r>
              <a:rPr lang="it-IT" altLang="it-IT" dirty="0"/>
              <a:t> &amp; </a:t>
            </a:r>
            <a:r>
              <a:rPr lang="it-IT" altLang="it-IT" dirty="0" err="1" smtClean="0"/>
              <a:t>AspenHysys</a:t>
            </a:r>
            <a:r>
              <a:rPr lang="it-IT" altLang="it-IT" dirty="0" smtClean="0"/>
              <a:t>-PRO/II</a:t>
            </a:r>
            <a:endParaRPr lang="it-IT" altLang="it-IT" baseline="30000" dirty="0"/>
          </a:p>
          <a:p>
            <a:r>
              <a:rPr lang="it-IT" altLang="it-IT" dirty="0" err="1"/>
              <a:t>GasDS</a:t>
            </a:r>
            <a:r>
              <a:rPr lang="it-IT" altLang="it-IT" dirty="0"/>
              <a:t> suite</a:t>
            </a:r>
          </a:p>
          <a:p>
            <a:pPr lvl="2"/>
            <a:r>
              <a:rPr lang="it-IT" altLang="it-IT" dirty="0" err="1"/>
              <a:t>Chemical</a:t>
            </a:r>
            <a:r>
              <a:rPr lang="it-IT" altLang="it-IT" dirty="0"/>
              <a:t> </a:t>
            </a:r>
            <a:r>
              <a:rPr lang="it-IT" altLang="it-IT" dirty="0" err="1"/>
              <a:t>kinetics</a:t>
            </a:r>
            <a:endParaRPr lang="it-IT" altLang="it-IT" dirty="0"/>
          </a:p>
          <a:p>
            <a:pPr lvl="3"/>
            <a:r>
              <a:rPr lang="it-IT" altLang="it-IT" dirty="0" err="1"/>
              <a:t>Torrefaction</a:t>
            </a:r>
            <a:r>
              <a:rPr lang="it-IT" altLang="it-IT" dirty="0"/>
              <a:t>, </a:t>
            </a:r>
            <a:r>
              <a:rPr lang="it-IT" altLang="it-IT" dirty="0" err="1"/>
              <a:t>pyrolysis</a:t>
            </a:r>
            <a:r>
              <a:rPr lang="it-IT" altLang="it-IT" dirty="0"/>
              <a:t>, </a:t>
            </a:r>
            <a:r>
              <a:rPr lang="it-IT" altLang="it-IT" dirty="0" err="1"/>
              <a:t>gasification</a:t>
            </a:r>
            <a:r>
              <a:rPr lang="it-IT" altLang="it-IT" dirty="0"/>
              <a:t>, </a:t>
            </a:r>
            <a:r>
              <a:rPr lang="it-IT" altLang="it-IT" dirty="0" err="1"/>
              <a:t>combustion</a:t>
            </a:r>
            <a:endParaRPr lang="it-IT" altLang="it-IT" dirty="0"/>
          </a:p>
          <a:p>
            <a:pPr lvl="2"/>
            <a:r>
              <a:rPr lang="it-IT" altLang="it-IT" dirty="0" err="1"/>
              <a:t>Reactor</a:t>
            </a:r>
            <a:r>
              <a:rPr lang="it-IT" altLang="it-IT" dirty="0"/>
              <a:t> </a:t>
            </a:r>
            <a:r>
              <a:rPr lang="it-IT" altLang="it-IT" dirty="0" err="1"/>
              <a:t>configurations</a:t>
            </a:r>
            <a:endParaRPr lang="it-IT" altLang="it-IT" dirty="0"/>
          </a:p>
          <a:p>
            <a:pPr lvl="3"/>
            <a:r>
              <a:rPr lang="it-IT" altLang="it-IT" dirty="0" err="1"/>
              <a:t>Updraft</a:t>
            </a:r>
            <a:r>
              <a:rPr lang="it-IT" altLang="it-IT" dirty="0"/>
              <a:t>, </a:t>
            </a:r>
            <a:r>
              <a:rPr lang="it-IT" altLang="it-IT" dirty="0" err="1"/>
              <a:t>Downdraft</a:t>
            </a:r>
            <a:r>
              <a:rPr lang="it-IT" altLang="it-IT" dirty="0"/>
              <a:t>, </a:t>
            </a:r>
            <a:r>
              <a:rPr lang="it-IT" altLang="it-IT" dirty="0" err="1"/>
              <a:t>Traveling</a:t>
            </a:r>
            <a:r>
              <a:rPr lang="it-IT" altLang="it-IT" dirty="0"/>
              <a:t> grate, </a:t>
            </a:r>
            <a:r>
              <a:rPr lang="it-IT" altLang="it-IT" dirty="0" err="1"/>
              <a:t>Fluidized</a:t>
            </a:r>
            <a:r>
              <a:rPr lang="it-IT" altLang="it-IT" dirty="0"/>
              <a:t>, …</a:t>
            </a:r>
          </a:p>
          <a:p>
            <a:pPr lvl="2"/>
            <a:r>
              <a:rPr lang="it-IT" altLang="it-IT" dirty="0"/>
              <a:t>Design &amp; </a:t>
            </a:r>
            <a:r>
              <a:rPr lang="it-IT" altLang="it-IT" dirty="0" err="1"/>
              <a:t>operational</a:t>
            </a:r>
            <a:r>
              <a:rPr lang="it-IT" altLang="it-IT" dirty="0"/>
              <a:t> </a:t>
            </a:r>
            <a:r>
              <a:rPr lang="it-IT" altLang="it-IT" dirty="0" err="1"/>
              <a:t>purposes</a:t>
            </a:r>
            <a:endParaRPr lang="it-IT" altLang="it-IT" dirty="0"/>
          </a:p>
          <a:p>
            <a:pPr lvl="3"/>
            <a:r>
              <a:rPr lang="it-IT" altLang="it-IT" dirty="0" err="1"/>
              <a:t>Support</a:t>
            </a:r>
            <a:r>
              <a:rPr lang="it-IT" altLang="it-IT" dirty="0"/>
              <a:t>, </a:t>
            </a:r>
            <a:r>
              <a:rPr lang="it-IT" altLang="it-IT" dirty="0" err="1"/>
              <a:t>Optimization</a:t>
            </a:r>
            <a:r>
              <a:rPr lang="it-IT" altLang="it-IT" dirty="0"/>
              <a:t>, </a:t>
            </a:r>
            <a:r>
              <a:rPr lang="it-IT" altLang="it-IT" dirty="0" err="1"/>
              <a:t>Validation</a:t>
            </a:r>
            <a:r>
              <a:rPr lang="it-IT" altLang="it-IT" dirty="0"/>
              <a:t>, Dynamics</a:t>
            </a:r>
          </a:p>
          <a:p>
            <a:pPr lvl="3"/>
            <a:r>
              <a:rPr lang="it-IT" altLang="it-IT" dirty="0" err="1"/>
              <a:t>Monitoring</a:t>
            </a:r>
            <a:r>
              <a:rPr lang="it-IT" altLang="it-IT" dirty="0"/>
              <a:t>, </a:t>
            </a:r>
            <a:r>
              <a:rPr lang="it-IT" altLang="it-IT" dirty="0" err="1"/>
              <a:t>Prediction</a:t>
            </a:r>
            <a:r>
              <a:rPr lang="it-IT" altLang="it-IT" dirty="0"/>
              <a:t>, Control, Start-up </a:t>
            </a:r>
            <a:r>
              <a:rPr lang="it-IT" altLang="it-IT" dirty="0" err="1" smtClean="0"/>
              <a:t>assistant</a:t>
            </a:r>
            <a:endParaRPr lang="it-IT" altLang="it-IT" dirty="0"/>
          </a:p>
        </p:txBody>
      </p:sp>
      <p:sp>
        <p:nvSpPr>
          <p:cNvPr id="5" name="CasellaDiTesto 5"/>
          <p:cNvSpPr txBox="1">
            <a:spLocks noChangeArrowheads="1"/>
          </p:cNvSpPr>
          <p:nvPr/>
        </p:nvSpPr>
        <p:spPr bwMode="auto">
          <a:xfrm>
            <a:off x="5963895" y="4589515"/>
            <a:ext cx="30070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200" i="1" baseline="30000" dirty="0">
                <a:latin typeface="Arial" panose="020B0604020202020204" pitchFamily="34" charset="0"/>
              </a:rPr>
              <a:t>[1]</a:t>
            </a:r>
            <a:r>
              <a:rPr lang="it-IT" altLang="it-IT" sz="1200" i="1" dirty="0">
                <a:latin typeface="Arial" panose="020B0604020202020204" pitchFamily="34" charset="0"/>
              </a:rPr>
              <a:t> </a:t>
            </a:r>
            <a:r>
              <a:rPr lang="it-IT" altLang="it-IT" sz="1200" i="1" dirty="0" smtClean="0">
                <a:latin typeface="Arial" panose="020B0604020202020204" pitchFamily="34" charset="0"/>
              </a:rPr>
              <a:t>Ranzi</a:t>
            </a:r>
            <a:r>
              <a:rPr lang="it-IT" altLang="it-IT" sz="1200" i="1" dirty="0">
                <a:latin typeface="Arial" panose="020B0604020202020204" pitchFamily="34" charset="0"/>
              </a:rPr>
              <a:t>, E., </a:t>
            </a:r>
            <a:r>
              <a:rPr lang="it-IT" altLang="it-IT" sz="1200" i="1" dirty="0" err="1">
                <a:latin typeface="Arial" panose="020B0604020202020204" pitchFamily="34" charset="0"/>
              </a:rPr>
              <a:t>F</a:t>
            </a:r>
            <a:r>
              <a:rPr lang="it-IT" altLang="it-IT" sz="1200" i="1" dirty="0" err="1" smtClean="0">
                <a:latin typeface="Arial" panose="020B0604020202020204" pitchFamily="34" charset="0"/>
              </a:rPr>
              <a:t>aravelli</a:t>
            </a:r>
            <a:r>
              <a:rPr lang="it-IT" altLang="it-IT" sz="1200" i="1" dirty="0" smtClean="0">
                <a:latin typeface="Arial" panose="020B0604020202020204" pitchFamily="34" charset="0"/>
              </a:rPr>
              <a:t>, T., Manenti, F., </a:t>
            </a:r>
            <a:r>
              <a:rPr lang="en-US" altLang="it-IT" sz="1200" i="1" dirty="0">
                <a:latin typeface="Arial" panose="020B0604020202020204" pitchFamily="34" charset="0"/>
              </a:rPr>
              <a:t>Pyrolysis, Gasification, and Combustion of Solid </a:t>
            </a:r>
            <a:r>
              <a:rPr lang="en-US" altLang="it-IT" sz="1200" i="1" dirty="0" smtClean="0">
                <a:latin typeface="Arial" panose="020B0604020202020204" pitchFamily="34" charset="0"/>
              </a:rPr>
              <a:t>Fuels, Advances in Chemical Engineering, Elsevier, ISSN 0065-2377, 1-94, 2016</a:t>
            </a:r>
            <a:r>
              <a:rPr lang="it-IT" altLang="it-IT" sz="1200" i="1" dirty="0" smtClean="0">
                <a:latin typeface="Arial" panose="020B0604020202020204" pitchFamily="34" charset="0"/>
              </a:rPr>
              <a:t>.</a:t>
            </a:r>
            <a:endParaRPr lang="it-IT" altLang="it-IT" sz="1200" i="1" dirty="0">
              <a:latin typeface="Arial" panose="020B0604020202020204" pitchFamily="34" charset="0"/>
            </a:endParaRPr>
          </a:p>
        </p:txBody>
      </p:sp>
      <p:pic>
        <p:nvPicPr>
          <p:cNvPr id="9" name="Picture 1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730250"/>
            <a:ext cx="1947863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http://www.sotacarbo.it/wp-content/uploads/2014/03/LOGO-sotacarbo-400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3500421"/>
            <a:ext cx="1608138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9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Techno-</a:t>
            </a:r>
            <a:r>
              <a:rPr lang="it-IT" dirty="0" err="1" smtClean="0"/>
              <a:t>economic</a:t>
            </a:r>
            <a:r>
              <a:rPr lang="it-IT" dirty="0" smtClean="0"/>
              <a:t> </a:t>
            </a:r>
            <a:r>
              <a:rPr lang="it-IT" dirty="0" err="1" smtClean="0"/>
              <a:t>study</a:t>
            </a:r>
            <a:endParaRPr lang="it-IT" baseline="30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it-IT" dirty="0"/>
              <a:t>Input:</a:t>
            </a:r>
          </a:p>
          <a:p>
            <a:pPr lvl="1"/>
            <a:r>
              <a:rPr lang="en-US" altLang="it-IT" dirty="0"/>
              <a:t>Coal with 5%w sulfur</a:t>
            </a:r>
          </a:p>
          <a:p>
            <a:pPr lvl="1"/>
            <a:r>
              <a:rPr lang="en-US" altLang="it-IT" dirty="0"/>
              <a:t>Coal </a:t>
            </a:r>
            <a:r>
              <a:rPr lang="en-US" altLang="it-IT" dirty="0" err="1"/>
              <a:t>gasifier</a:t>
            </a:r>
            <a:r>
              <a:rPr lang="en-US" altLang="it-IT" dirty="0"/>
              <a:t>: 77 t/h</a:t>
            </a:r>
          </a:p>
          <a:p>
            <a:r>
              <a:rPr lang="en-US" altLang="it-IT" dirty="0"/>
              <a:t>Revamp</a:t>
            </a:r>
          </a:p>
          <a:p>
            <a:pPr lvl="1"/>
            <a:r>
              <a:rPr lang="en-US" altLang="it-IT" dirty="0"/>
              <a:t>Gas/gas heat exchanger</a:t>
            </a:r>
          </a:p>
          <a:p>
            <a:pPr lvl="2"/>
            <a:r>
              <a:rPr lang="en-US" altLang="it-IT" dirty="0"/>
              <a:t>49700 kg, </a:t>
            </a:r>
            <a:r>
              <a:rPr lang="en-US" altLang="it-IT" b="1" dirty="0"/>
              <a:t>727 k$</a:t>
            </a:r>
          </a:p>
          <a:p>
            <a:pPr lvl="1"/>
            <a:r>
              <a:rPr lang="en-US" altLang="it-IT" dirty="0"/>
              <a:t>Burner</a:t>
            </a:r>
          </a:p>
          <a:p>
            <a:pPr lvl="2"/>
            <a:r>
              <a:rPr lang="en-US" altLang="it-IT" b="1" dirty="0"/>
              <a:t>165 k$</a:t>
            </a:r>
          </a:p>
          <a:p>
            <a:pPr lvl="1"/>
            <a:r>
              <a:rPr lang="en-US" altLang="it-IT" dirty="0"/>
              <a:t>Amine washing</a:t>
            </a:r>
          </a:p>
          <a:p>
            <a:pPr lvl="2"/>
            <a:r>
              <a:rPr lang="en-US" altLang="it-IT" dirty="0"/>
              <a:t>New unit (in spare)</a:t>
            </a:r>
          </a:p>
          <a:p>
            <a:pPr lvl="2"/>
            <a:r>
              <a:rPr lang="en-US" altLang="it-IT" dirty="0"/>
              <a:t>30 m3/h, </a:t>
            </a:r>
            <a:r>
              <a:rPr lang="en-US" altLang="it-IT" b="1" dirty="0"/>
              <a:t>6.16 M$</a:t>
            </a:r>
            <a:endParaRPr lang="en-US" altLang="it-IT" dirty="0"/>
          </a:p>
          <a:p>
            <a:r>
              <a:rPr lang="en-US" altLang="it-IT" b="1" dirty="0"/>
              <a:t>Payback: 1.63y</a:t>
            </a:r>
          </a:p>
          <a:p>
            <a:pPr lvl="1"/>
            <a:r>
              <a:rPr lang="en-US" altLang="it-IT" dirty="0"/>
              <a:t>Accounting for syngas only</a:t>
            </a:r>
          </a:p>
          <a:p>
            <a:pPr lvl="2"/>
            <a:r>
              <a:rPr lang="en-US" altLang="it-IT" sz="1600" dirty="0"/>
              <a:t>Not considered: CO</a:t>
            </a:r>
            <a:r>
              <a:rPr lang="en-US" altLang="it-IT" sz="1600" baseline="-25000" dirty="0"/>
              <a:t>2</a:t>
            </a:r>
            <a:r>
              <a:rPr lang="en-US" altLang="it-IT" sz="1600" dirty="0"/>
              <a:t> certificates, sulfur, sulfur-rich resources</a:t>
            </a:r>
          </a:p>
          <a:p>
            <a:endParaRPr lang="it-IT" dirty="0"/>
          </a:p>
        </p:txBody>
      </p:sp>
      <p:pic>
        <p:nvPicPr>
          <p:cNvPr id="4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317625"/>
            <a:ext cx="4957763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vanti o successivo 5">
            <a:hlinkClick r:id="rId3" action="ppaction://program" highlightClick="1"/>
          </p:cNvPr>
          <p:cNvSpPr/>
          <p:nvPr/>
        </p:nvSpPr>
        <p:spPr>
          <a:xfrm>
            <a:off x="8231138" y="5364163"/>
            <a:ext cx="342900" cy="2667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115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Rectangle 89"/>
          <p:cNvSpPr txBox="1">
            <a:spLocks noChangeAspect="1" noChangeArrowheads="1"/>
          </p:cNvSpPr>
          <p:nvPr/>
        </p:nvSpPr>
        <p:spPr>
          <a:xfrm>
            <a:off x="2700338" y="4364038"/>
            <a:ext cx="5583237" cy="9366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it-IT" altLang="it-IT" dirty="0" smtClean="0">
                <a:solidFill>
                  <a:schemeClr val="tx2">
                    <a:lumMod val="75000"/>
                  </a:schemeClr>
                </a:solidFill>
              </a:rPr>
              <a:t>Technology </a:t>
            </a:r>
            <a:r>
              <a:rPr lang="it-IT" altLang="it-IT" dirty="0" err="1" smtClean="0">
                <a:solidFill>
                  <a:schemeClr val="tx2">
                    <a:lumMod val="75000"/>
                  </a:schemeClr>
                </a:solidFill>
              </a:rPr>
              <a:t>potential</a:t>
            </a:r>
            <a:r>
              <a:rPr lang="it-IT" altLang="it-IT" b="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altLang="it-IT" b="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altLang="it-IT" b="0" dirty="0" smtClean="0">
                <a:solidFill>
                  <a:schemeClr val="tx2">
                    <a:lumMod val="75000"/>
                  </a:schemeClr>
                </a:solidFill>
              </a:rPr>
              <a:t>Application </a:t>
            </a:r>
            <a:r>
              <a:rPr lang="it-IT" altLang="it-IT" b="0" dirty="0" err="1" smtClean="0">
                <a:solidFill>
                  <a:schemeClr val="tx2">
                    <a:lumMod val="75000"/>
                  </a:schemeClr>
                </a:solidFill>
              </a:rPr>
              <a:t>areas</a:t>
            </a:r>
            <a:endParaRPr lang="it-IT" altLang="it-IT" b="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2"/>
          <p:cNvSpPr txBox="1">
            <a:spLocks/>
          </p:cNvSpPr>
          <p:nvPr/>
        </p:nvSpPr>
        <p:spPr>
          <a:xfrm>
            <a:off x="5992458" y="1448769"/>
            <a:ext cx="37246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900" dirty="0"/>
              <a:t>CO</a:t>
            </a:r>
          </a:p>
          <a:p>
            <a:r>
              <a:rPr lang="it-IT" sz="1900" dirty="0"/>
              <a:t>	</a:t>
            </a:r>
            <a:r>
              <a:rPr lang="it-IT" sz="1900" dirty="0" err="1"/>
              <a:t>Formylation</a:t>
            </a:r>
            <a:endParaRPr lang="it-IT" sz="1900" dirty="0"/>
          </a:p>
          <a:p>
            <a:r>
              <a:rPr lang="it-IT" sz="1900" dirty="0"/>
              <a:t>	</a:t>
            </a:r>
            <a:r>
              <a:rPr lang="it-IT" sz="1900" dirty="0" err="1"/>
              <a:t>Carbonylation</a:t>
            </a:r>
            <a:endParaRPr lang="it-IT" sz="1900" dirty="0"/>
          </a:p>
          <a:p>
            <a:r>
              <a:rPr lang="it-IT" sz="1900" dirty="0"/>
              <a:t>	</a:t>
            </a:r>
            <a:r>
              <a:rPr lang="it-IT" sz="1900" dirty="0" err="1"/>
              <a:t>Metals</a:t>
            </a:r>
            <a:endParaRPr lang="it-IT" sz="1900" dirty="0"/>
          </a:p>
          <a:p>
            <a:r>
              <a:rPr lang="it-IT" sz="1900" dirty="0"/>
              <a:t>	Metal </a:t>
            </a:r>
            <a:r>
              <a:rPr lang="it-IT" sz="1900" dirty="0" err="1"/>
              <a:t>carbonyls</a:t>
            </a:r>
            <a:endParaRPr lang="it-IT" sz="1900" dirty="0"/>
          </a:p>
          <a:p>
            <a:r>
              <a:rPr lang="it-IT" sz="1900" dirty="0"/>
              <a:t>	</a:t>
            </a:r>
            <a:r>
              <a:rPr lang="it-IT" sz="1900" dirty="0" err="1"/>
              <a:t>Acetic</a:t>
            </a:r>
            <a:r>
              <a:rPr lang="it-IT" sz="1900" dirty="0"/>
              <a:t> acid</a:t>
            </a:r>
          </a:p>
          <a:p>
            <a:r>
              <a:rPr lang="it-IT" sz="1900" dirty="0"/>
              <a:t>	</a:t>
            </a:r>
            <a:r>
              <a:rPr lang="it-IT" sz="1900" dirty="0" err="1" smtClean="0"/>
              <a:t>Superconductors</a:t>
            </a:r>
            <a:endParaRPr lang="it-IT" sz="1900" dirty="0" smtClean="0"/>
          </a:p>
          <a:p>
            <a:r>
              <a:rPr lang="it-IT" sz="1900" dirty="0" err="1" smtClean="0"/>
              <a:t>Sulfur</a:t>
            </a:r>
            <a:endParaRPr lang="it-IT" sz="1900" dirty="0" smtClean="0"/>
          </a:p>
          <a:p>
            <a:r>
              <a:rPr lang="it-IT" sz="1900" dirty="0"/>
              <a:t>	</a:t>
            </a:r>
            <a:r>
              <a:rPr lang="it-IT" sz="1900" dirty="0" err="1" smtClean="0"/>
              <a:t>Sulfuric</a:t>
            </a:r>
            <a:r>
              <a:rPr lang="it-IT" sz="1900" dirty="0" smtClean="0"/>
              <a:t> acid</a:t>
            </a:r>
          </a:p>
          <a:p>
            <a:r>
              <a:rPr lang="it-IT" sz="1900" dirty="0"/>
              <a:t>	</a:t>
            </a:r>
            <a:r>
              <a:rPr lang="it-IT" sz="1900" dirty="0" smtClean="0"/>
              <a:t>Claus</a:t>
            </a:r>
          </a:p>
          <a:p>
            <a:r>
              <a:rPr lang="it-IT" sz="1900" dirty="0" smtClean="0"/>
              <a:t>	</a:t>
            </a:r>
            <a:r>
              <a:rPr lang="it-IT" sz="1900" b="1" dirty="0" err="1" smtClean="0">
                <a:solidFill>
                  <a:srgbClr val="FF0000"/>
                </a:solidFill>
              </a:rPr>
              <a:t>Hydrodesulfurization</a:t>
            </a:r>
            <a:endParaRPr lang="it-IT" sz="1900" b="1" dirty="0">
              <a:solidFill>
                <a:srgbClr val="FF0000"/>
              </a:solidFill>
            </a:endParaRPr>
          </a:p>
          <a:p>
            <a:r>
              <a:rPr lang="it-IT" sz="1900" dirty="0" smtClean="0"/>
              <a:t>	</a:t>
            </a:r>
            <a:endParaRPr lang="it-IT" sz="1900" dirty="0">
              <a:solidFill>
                <a:schemeClr val="bg1"/>
              </a:solidFill>
            </a:endParaRPr>
          </a:p>
          <a:p>
            <a:r>
              <a:rPr lang="it-IT" sz="1900" dirty="0" smtClean="0">
                <a:solidFill>
                  <a:schemeClr val="bg1"/>
                </a:solidFill>
              </a:rPr>
              <a:t>	</a:t>
            </a:r>
            <a:endParaRPr lang="it-IT" sz="19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Potential</a:t>
            </a:r>
            <a:r>
              <a:rPr lang="it-IT" dirty="0" smtClean="0"/>
              <a:t> </a:t>
            </a:r>
            <a:r>
              <a:rPr lang="it-IT" dirty="0" err="1" smtClean="0"/>
              <a:t>application</a:t>
            </a:r>
            <a:r>
              <a:rPr lang="it-IT" dirty="0" smtClean="0"/>
              <a:t> </a:t>
            </a:r>
            <a:r>
              <a:rPr lang="it-IT" dirty="0" err="1" smtClean="0"/>
              <a:t>areas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48769"/>
            <a:ext cx="3496962" cy="4525963"/>
          </a:xfrm>
        </p:spPr>
        <p:txBody>
          <a:bodyPr>
            <a:normAutofit fontScale="92500" lnSpcReduction="10000"/>
          </a:bodyPr>
          <a:lstStyle/>
          <a:p>
            <a:r>
              <a:rPr lang="it-IT" sz="2000" dirty="0" err="1" smtClean="0"/>
              <a:t>Coal</a:t>
            </a:r>
            <a:endParaRPr lang="it-IT" sz="2000" dirty="0" smtClean="0"/>
          </a:p>
          <a:p>
            <a:r>
              <a:rPr lang="it-IT" sz="2000" dirty="0" smtClean="0"/>
              <a:t>	</a:t>
            </a:r>
            <a:r>
              <a:rPr lang="it-IT" sz="2000" b="1" dirty="0" err="1" smtClean="0">
                <a:solidFill>
                  <a:srgbClr val="FF0000"/>
                </a:solidFill>
              </a:rPr>
              <a:t>Coal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</a:rPr>
              <a:t>gasification</a:t>
            </a:r>
            <a:endParaRPr lang="it-IT" sz="2000" b="1" dirty="0" smtClean="0">
              <a:solidFill>
                <a:srgbClr val="FF0000"/>
              </a:solidFill>
            </a:endParaRPr>
          </a:p>
          <a:p>
            <a:r>
              <a:rPr lang="it-IT" sz="2000" dirty="0"/>
              <a:t>	</a:t>
            </a:r>
            <a:r>
              <a:rPr lang="it-IT" sz="2000" dirty="0" smtClean="0"/>
              <a:t>Coke </a:t>
            </a:r>
            <a:r>
              <a:rPr lang="it-IT" sz="2000" dirty="0" err="1" smtClean="0"/>
              <a:t>oven</a:t>
            </a:r>
            <a:r>
              <a:rPr lang="it-IT" sz="2000" dirty="0" smtClean="0"/>
              <a:t> gas</a:t>
            </a:r>
          </a:p>
          <a:p>
            <a:r>
              <a:rPr lang="it-IT" sz="2000" dirty="0" err="1" smtClean="0"/>
              <a:t>Shale</a:t>
            </a:r>
            <a:endParaRPr lang="it-IT" sz="2000" dirty="0" smtClean="0"/>
          </a:p>
          <a:p>
            <a:r>
              <a:rPr lang="it-IT" sz="2000" dirty="0" smtClean="0"/>
              <a:t>	</a:t>
            </a:r>
            <a:r>
              <a:rPr lang="it-IT" sz="2000" b="1" dirty="0" err="1" smtClean="0">
                <a:solidFill>
                  <a:srgbClr val="FF0000"/>
                </a:solidFill>
              </a:rPr>
              <a:t>Shale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</a:rPr>
              <a:t>oil</a:t>
            </a:r>
            <a:endParaRPr lang="it-IT" sz="2000" b="1" dirty="0" smtClean="0">
              <a:solidFill>
                <a:srgbClr val="FF0000"/>
              </a:solidFill>
            </a:endParaRPr>
          </a:p>
          <a:p>
            <a:r>
              <a:rPr lang="it-IT" sz="2000" dirty="0"/>
              <a:t>	</a:t>
            </a:r>
            <a:r>
              <a:rPr lang="it-IT" sz="2000" dirty="0" err="1" smtClean="0"/>
              <a:t>Shale</a:t>
            </a:r>
            <a:r>
              <a:rPr lang="it-IT" sz="2000" dirty="0" smtClean="0"/>
              <a:t> gas</a:t>
            </a:r>
          </a:p>
          <a:p>
            <a:r>
              <a:rPr lang="it-IT" sz="2000" dirty="0" err="1" smtClean="0"/>
              <a:t>Oil&amp;gas</a:t>
            </a:r>
            <a:endParaRPr lang="it-IT" sz="2000" dirty="0" smtClean="0"/>
          </a:p>
          <a:p>
            <a:r>
              <a:rPr lang="it-IT" sz="2000" dirty="0"/>
              <a:t>	</a:t>
            </a:r>
            <a:r>
              <a:rPr lang="it-IT" sz="2000" b="1" dirty="0" smtClean="0">
                <a:solidFill>
                  <a:srgbClr val="FF0000"/>
                </a:solidFill>
              </a:rPr>
              <a:t>Natural gas</a:t>
            </a:r>
          </a:p>
          <a:p>
            <a:r>
              <a:rPr lang="it-IT" sz="2000" dirty="0"/>
              <a:t>	</a:t>
            </a:r>
            <a:r>
              <a:rPr lang="it-IT" sz="2000" dirty="0" smtClean="0"/>
              <a:t>Crude </a:t>
            </a:r>
            <a:r>
              <a:rPr lang="it-IT" sz="2000" dirty="0" err="1" smtClean="0"/>
              <a:t>oil</a:t>
            </a:r>
            <a:endParaRPr lang="it-IT" sz="2000" dirty="0" smtClean="0"/>
          </a:p>
          <a:p>
            <a:r>
              <a:rPr lang="it-IT" sz="2000" dirty="0"/>
              <a:t>	</a:t>
            </a:r>
            <a:r>
              <a:rPr lang="it-IT" sz="2000" dirty="0" err="1" smtClean="0"/>
              <a:t>Heavy</a:t>
            </a:r>
            <a:r>
              <a:rPr lang="it-IT" sz="2000" dirty="0" smtClean="0"/>
              <a:t> </a:t>
            </a:r>
            <a:r>
              <a:rPr lang="it-IT" sz="2000" dirty="0" err="1" smtClean="0"/>
              <a:t>oil</a:t>
            </a:r>
            <a:endParaRPr lang="it-IT" sz="2000" dirty="0" smtClean="0"/>
          </a:p>
          <a:p>
            <a:r>
              <a:rPr lang="it-IT" sz="2000" dirty="0" err="1" smtClean="0"/>
              <a:t>Renewables</a:t>
            </a:r>
            <a:endParaRPr lang="it-IT" sz="2000" dirty="0" smtClean="0"/>
          </a:p>
          <a:p>
            <a:r>
              <a:rPr lang="it-IT" sz="2000" dirty="0"/>
              <a:t>	</a:t>
            </a:r>
            <a:r>
              <a:rPr lang="it-IT" sz="2000" dirty="0" err="1" smtClean="0"/>
              <a:t>Biomass</a:t>
            </a:r>
            <a:r>
              <a:rPr lang="it-IT" sz="2000" dirty="0" smtClean="0"/>
              <a:t>/biogas</a:t>
            </a:r>
          </a:p>
          <a:p>
            <a:r>
              <a:rPr lang="it-IT" sz="2000" dirty="0" smtClean="0"/>
              <a:t>	</a:t>
            </a:r>
            <a:r>
              <a:rPr lang="it-IT" sz="2000" dirty="0" err="1" smtClean="0"/>
              <a:t>Geothermal</a:t>
            </a:r>
            <a:endParaRPr lang="it-IT" sz="2000" dirty="0" smtClean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102658" y="1448769"/>
            <a:ext cx="40910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err="1" smtClean="0"/>
              <a:t>Hydrogen</a:t>
            </a:r>
            <a:endParaRPr lang="it-IT" sz="2000" dirty="0" smtClean="0"/>
          </a:p>
          <a:p>
            <a:r>
              <a:rPr lang="it-IT" sz="2000" dirty="0"/>
              <a:t>	</a:t>
            </a:r>
            <a:r>
              <a:rPr lang="it-IT" sz="2000" dirty="0" err="1" smtClean="0"/>
              <a:t>Power</a:t>
            </a:r>
            <a:r>
              <a:rPr lang="it-IT" sz="2000" dirty="0" smtClean="0"/>
              <a:t> generation</a:t>
            </a:r>
          </a:p>
          <a:p>
            <a:r>
              <a:rPr lang="it-IT" sz="2000" dirty="0"/>
              <a:t>	</a:t>
            </a:r>
            <a:r>
              <a:rPr lang="it-IT" sz="2000" dirty="0" err="1" smtClean="0"/>
              <a:t>Hydrotreating</a:t>
            </a:r>
            <a:endParaRPr lang="it-IT" sz="2000" dirty="0" smtClean="0"/>
          </a:p>
          <a:p>
            <a:r>
              <a:rPr lang="it-IT" sz="2000" dirty="0" smtClean="0"/>
              <a:t>	</a:t>
            </a:r>
            <a:r>
              <a:rPr lang="it-IT" sz="2000" dirty="0" err="1" smtClean="0"/>
              <a:t>Gasification</a:t>
            </a:r>
            <a:endParaRPr lang="it-IT" sz="2000" dirty="0" smtClean="0"/>
          </a:p>
          <a:p>
            <a:r>
              <a:rPr lang="it-IT" sz="2000" dirty="0" smtClean="0"/>
              <a:t>	</a:t>
            </a:r>
            <a:r>
              <a:rPr lang="it-IT" sz="2000" b="1" dirty="0" err="1" smtClean="0">
                <a:solidFill>
                  <a:srgbClr val="FF0000"/>
                </a:solidFill>
              </a:rPr>
              <a:t>Reforming</a:t>
            </a:r>
            <a:endParaRPr lang="it-IT" sz="2000" b="1" dirty="0" smtClean="0">
              <a:solidFill>
                <a:srgbClr val="FF0000"/>
              </a:solidFill>
            </a:endParaRPr>
          </a:p>
          <a:p>
            <a:r>
              <a:rPr lang="it-IT" sz="2000" dirty="0" smtClean="0"/>
              <a:t>	</a:t>
            </a:r>
            <a:r>
              <a:rPr lang="it-IT" sz="2000" dirty="0" err="1" smtClean="0"/>
              <a:t>Fuel</a:t>
            </a:r>
            <a:endParaRPr lang="it-IT" sz="2000" dirty="0" smtClean="0"/>
          </a:p>
          <a:p>
            <a:r>
              <a:rPr lang="it-IT" sz="2000" dirty="0"/>
              <a:t>	</a:t>
            </a:r>
            <a:r>
              <a:rPr lang="it-IT" sz="2000" dirty="0" smtClean="0"/>
              <a:t>…</a:t>
            </a:r>
            <a:endParaRPr lang="it-IT" sz="2000" dirty="0"/>
          </a:p>
          <a:p>
            <a:r>
              <a:rPr lang="it-IT" sz="2000" dirty="0" err="1" smtClean="0"/>
              <a:t>Syngas</a:t>
            </a:r>
            <a:endParaRPr lang="it-IT" sz="2000" dirty="0" smtClean="0"/>
          </a:p>
          <a:p>
            <a:r>
              <a:rPr lang="it-IT" sz="2000" dirty="0"/>
              <a:t>	</a:t>
            </a:r>
            <a:r>
              <a:rPr lang="it-IT" sz="2000" dirty="0" err="1" smtClean="0"/>
              <a:t>Ammonia</a:t>
            </a:r>
            <a:endParaRPr lang="it-IT" sz="2000" dirty="0" smtClean="0"/>
          </a:p>
          <a:p>
            <a:r>
              <a:rPr lang="it-IT" sz="2000" dirty="0"/>
              <a:t>	</a:t>
            </a:r>
            <a:r>
              <a:rPr lang="it-IT" sz="2000" dirty="0" err="1" smtClean="0"/>
              <a:t>Synthetic</a:t>
            </a:r>
            <a:r>
              <a:rPr lang="it-IT" sz="2000" dirty="0" smtClean="0"/>
              <a:t> </a:t>
            </a:r>
            <a:r>
              <a:rPr lang="it-IT" sz="2000" dirty="0" err="1" smtClean="0"/>
              <a:t>fuels</a:t>
            </a:r>
            <a:r>
              <a:rPr lang="it-IT" sz="2000" dirty="0" smtClean="0"/>
              <a:t> (GTL)</a:t>
            </a:r>
          </a:p>
          <a:p>
            <a:r>
              <a:rPr lang="it-IT" sz="2000" dirty="0"/>
              <a:t>	</a:t>
            </a:r>
            <a:r>
              <a:rPr lang="it-IT" sz="2000" dirty="0" err="1" smtClean="0"/>
              <a:t>Methanol</a:t>
            </a:r>
            <a:r>
              <a:rPr lang="it-IT" sz="2000" dirty="0" smtClean="0"/>
              <a:t>/DME</a:t>
            </a:r>
          </a:p>
          <a:p>
            <a:r>
              <a:rPr lang="it-IT" sz="2000" dirty="0"/>
              <a:t>	</a:t>
            </a:r>
            <a:r>
              <a:rPr lang="it-IT" sz="2000" dirty="0" err="1" smtClean="0"/>
              <a:t>Acetic</a:t>
            </a:r>
            <a:r>
              <a:rPr lang="it-IT" sz="2000" dirty="0" smtClean="0"/>
              <a:t> acid</a:t>
            </a:r>
          </a:p>
          <a:p>
            <a:r>
              <a:rPr lang="it-IT" sz="2000" dirty="0"/>
              <a:t>	</a:t>
            </a:r>
            <a:r>
              <a:rPr lang="it-IT" sz="2000" dirty="0" err="1" smtClean="0"/>
              <a:t>Superior</a:t>
            </a:r>
            <a:r>
              <a:rPr lang="it-IT" sz="2000" dirty="0" smtClean="0"/>
              <a:t> </a:t>
            </a:r>
            <a:r>
              <a:rPr lang="it-IT" sz="2000" dirty="0" err="1" smtClean="0"/>
              <a:t>alcohols</a:t>
            </a:r>
            <a:r>
              <a:rPr lang="it-IT" sz="2000" dirty="0" smtClean="0"/>
              <a:t>/</a:t>
            </a:r>
            <a:r>
              <a:rPr lang="it-IT" sz="2000" dirty="0" err="1" smtClean="0"/>
              <a:t>ethers</a:t>
            </a:r>
            <a:r>
              <a:rPr lang="it-IT" sz="2000" dirty="0" smtClean="0"/>
              <a:t>/</a:t>
            </a:r>
            <a:r>
              <a:rPr lang="it-IT" sz="2000" dirty="0" err="1" smtClean="0"/>
              <a:t>acids</a:t>
            </a:r>
            <a:endParaRPr lang="it-IT" sz="2000" dirty="0" smtClean="0"/>
          </a:p>
          <a:p>
            <a:endParaRPr lang="it-IT" sz="2000" dirty="0" smtClean="0"/>
          </a:p>
        </p:txBody>
      </p:sp>
    </p:spTree>
    <p:extLst>
      <p:ext uri="{BB962C8B-B14F-4D97-AF65-F5344CB8AC3E}">
        <p14:creationId xmlns:p14="http://schemas.microsoft.com/office/powerpoint/2010/main" val="73669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Natural gas </a:t>
            </a:r>
            <a:r>
              <a:rPr lang="it-IT" dirty="0" err="1" smtClean="0"/>
              <a:t>field</a:t>
            </a:r>
            <a:endParaRPr lang="en-US" dirty="0"/>
          </a:p>
        </p:txBody>
      </p:sp>
      <p:sp>
        <p:nvSpPr>
          <p:cNvPr id="4" name="Rettangolo arrotondato 3"/>
          <p:cNvSpPr/>
          <p:nvPr/>
        </p:nvSpPr>
        <p:spPr>
          <a:xfrm>
            <a:off x="2077555" y="1353938"/>
            <a:ext cx="1620455" cy="8391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err="1" smtClean="0"/>
              <a:t>Let</a:t>
            </a:r>
            <a:r>
              <a:rPr lang="it-IT" b="1" dirty="0" smtClean="0"/>
              <a:t>-down</a:t>
            </a:r>
            <a:endParaRPr lang="en-US" b="1" dirty="0"/>
          </a:p>
        </p:txBody>
      </p:sp>
      <p:sp>
        <p:nvSpPr>
          <p:cNvPr id="11" name="CasellaDiTesto 10"/>
          <p:cNvSpPr txBox="1"/>
          <p:nvPr/>
        </p:nvSpPr>
        <p:spPr>
          <a:xfrm rot="16200000">
            <a:off x="-869385" y="3216854"/>
            <a:ext cx="315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/>
              <a:t>Natural gas with 20%v H</a:t>
            </a:r>
            <a:r>
              <a:rPr lang="it-IT" sz="1400" b="1" i="1" baseline="-25000" dirty="0" smtClean="0"/>
              <a:t>2</a:t>
            </a:r>
            <a:r>
              <a:rPr lang="it-IT" sz="1400" b="1" i="1" dirty="0" smtClean="0"/>
              <a:t>S </a:t>
            </a:r>
            <a:r>
              <a:rPr lang="it-IT" sz="1400" b="1" i="1" dirty="0" err="1" smtClean="0"/>
              <a:t>content</a:t>
            </a:r>
            <a:endParaRPr lang="en-US" sz="1400" b="1" i="1" dirty="0"/>
          </a:p>
        </p:txBody>
      </p:sp>
      <p:cxnSp>
        <p:nvCxnSpPr>
          <p:cNvPr id="13" name="Connettore 2 12"/>
          <p:cNvCxnSpPr>
            <a:stCxn id="4" idx="3"/>
          </p:cNvCxnSpPr>
          <p:nvPr/>
        </p:nvCxnSpPr>
        <p:spPr>
          <a:xfrm>
            <a:off x="3698010" y="1773520"/>
            <a:ext cx="674784" cy="1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4382694" y="1613083"/>
            <a:ext cx="1281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smtClean="0"/>
              <a:t>Liquid </a:t>
            </a:r>
            <a:r>
              <a:rPr lang="it-IT" sz="1400" b="1" i="1" dirty="0" err="1" smtClean="0"/>
              <a:t>streams</a:t>
            </a:r>
            <a:endParaRPr lang="en-US" sz="1400" b="1" i="1" dirty="0"/>
          </a:p>
        </p:txBody>
      </p:sp>
      <p:cxnSp>
        <p:nvCxnSpPr>
          <p:cNvPr id="17" name="Connettore 2 16"/>
          <p:cNvCxnSpPr>
            <a:stCxn id="4" idx="2"/>
            <a:endCxn id="19" idx="0"/>
          </p:cNvCxnSpPr>
          <p:nvPr/>
        </p:nvCxnSpPr>
        <p:spPr>
          <a:xfrm flipH="1">
            <a:off x="2887782" y="2193102"/>
            <a:ext cx="1" cy="36359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Rettangolo arrotondato 18"/>
          <p:cNvSpPr/>
          <p:nvPr/>
        </p:nvSpPr>
        <p:spPr>
          <a:xfrm>
            <a:off x="2077554" y="2556692"/>
            <a:ext cx="1620455" cy="8391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err="1" smtClean="0"/>
              <a:t>Sweetening</a:t>
            </a:r>
            <a:endParaRPr lang="en-US" b="1" dirty="0"/>
          </a:p>
        </p:txBody>
      </p:sp>
      <p:cxnSp>
        <p:nvCxnSpPr>
          <p:cNvPr id="32" name="Connettore 2 31"/>
          <p:cNvCxnSpPr/>
          <p:nvPr/>
        </p:nvCxnSpPr>
        <p:spPr>
          <a:xfrm>
            <a:off x="2621565" y="3395856"/>
            <a:ext cx="1" cy="861293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Rettangolo arrotondato 32"/>
          <p:cNvSpPr/>
          <p:nvPr/>
        </p:nvSpPr>
        <p:spPr>
          <a:xfrm>
            <a:off x="2077555" y="4257149"/>
            <a:ext cx="1620455" cy="8391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Acid gas </a:t>
            </a:r>
            <a:r>
              <a:rPr lang="it-IT" b="1" dirty="0" err="1" smtClean="0"/>
              <a:t>compression</a:t>
            </a:r>
            <a:r>
              <a:rPr lang="it-IT" b="1" dirty="0" smtClean="0"/>
              <a:t> and </a:t>
            </a:r>
            <a:r>
              <a:rPr lang="it-IT" b="1" dirty="0" err="1" smtClean="0"/>
              <a:t>injection</a:t>
            </a:r>
            <a:endParaRPr lang="en-US" b="1" dirty="0"/>
          </a:p>
        </p:txBody>
      </p:sp>
      <p:cxnSp>
        <p:nvCxnSpPr>
          <p:cNvPr id="58" name="Connettore 2 57"/>
          <p:cNvCxnSpPr>
            <a:stCxn id="19" idx="3"/>
          </p:cNvCxnSpPr>
          <p:nvPr/>
        </p:nvCxnSpPr>
        <p:spPr>
          <a:xfrm>
            <a:off x="3698009" y="2976274"/>
            <a:ext cx="670545" cy="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9" name="CasellaDiTesto 58"/>
          <p:cNvSpPr txBox="1"/>
          <p:nvPr/>
        </p:nvSpPr>
        <p:spPr>
          <a:xfrm>
            <a:off x="5729731" y="2816413"/>
            <a:ext cx="1534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smtClean="0"/>
              <a:t>Total gas </a:t>
            </a:r>
            <a:r>
              <a:rPr lang="it-IT" sz="1400" b="1" i="1" dirty="0" err="1" smtClean="0"/>
              <a:t>streams</a:t>
            </a:r>
            <a:endParaRPr lang="en-US" sz="1400" b="1" i="1" dirty="0"/>
          </a:p>
        </p:txBody>
      </p:sp>
      <p:sp>
        <p:nvSpPr>
          <p:cNvPr id="72" name="CasellaDiTesto 71"/>
          <p:cNvSpPr txBox="1"/>
          <p:nvPr/>
        </p:nvSpPr>
        <p:spPr>
          <a:xfrm>
            <a:off x="712817" y="1374822"/>
            <a:ext cx="70315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100%v</a:t>
            </a:r>
            <a:endParaRPr lang="en-US" dirty="0"/>
          </a:p>
        </p:txBody>
      </p:sp>
      <p:sp>
        <p:nvSpPr>
          <p:cNvPr id="37" name="Rettangolo arrotondato 36"/>
          <p:cNvSpPr/>
          <p:nvPr/>
        </p:nvSpPr>
        <p:spPr>
          <a:xfrm>
            <a:off x="127610" y="5215071"/>
            <a:ext cx="1620455" cy="8391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Gas </a:t>
            </a:r>
            <a:r>
              <a:rPr lang="it-IT" b="1" dirty="0" err="1" smtClean="0"/>
              <a:t>field</a:t>
            </a:r>
            <a:endParaRPr lang="en-US" b="1" dirty="0"/>
          </a:p>
        </p:txBody>
      </p:sp>
      <p:cxnSp>
        <p:nvCxnSpPr>
          <p:cNvPr id="38" name="Connettore 4 37"/>
          <p:cNvCxnSpPr>
            <a:stCxn id="37" idx="0"/>
            <a:endCxn id="4" idx="1"/>
          </p:cNvCxnSpPr>
          <p:nvPr/>
        </p:nvCxnSpPr>
        <p:spPr>
          <a:xfrm rot="5400000" flipH="1" flipV="1">
            <a:off x="-213079" y="2924438"/>
            <a:ext cx="3441551" cy="1139717"/>
          </a:xfrm>
          <a:prstGeom prst="bentConnector2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6" name="CasellaDiTesto 45"/>
          <p:cNvSpPr txBox="1"/>
          <p:nvPr/>
        </p:nvSpPr>
        <p:spPr>
          <a:xfrm>
            <a:off x="5715978" y="1642152"/>
            <a:ext cx="70315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2</a:t>
            </a:r>
            <a:r>
              <a:rPr lang="it-IT" dirty="0" smtClean="0"/>
              <a:t>0%v</a:t>
            </a:r>
            <a:endParaRPr lang="en-US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4372141" y="2822385"/>
            <a:ext cx="703156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4</a:t>
            </a:r>
            <a:r>
              <a:rPr lang="it-IT" dirty="0" smtClean="0"/>
              <a:t>0%v</a:t>
            </a:r>
            <a:endParaRPr lang="en-US" dirty="0"/>
          </a:p>
        </p:txBody>
      </p:sp>
      <p:cxnSp>
        <p:nvCxnSpPr>
          <p:cNvPr id="48" name="Connettore 4 47"/>
          <p:cNvCxnSpPr>
            <a:stCxn id="47" idx="2"/>
            <a:endCxn id="33" idx="3"/>
          </p:cNvCxnSpPr>
          <p:nvPr/>
        </p:nvCxnSpPr>
        <p:spPr>
          <a:xfrm rot="5400000">
            <a:off x="3437581" y="3390592"/>
            <a:ext cx="1546569" cy="1025709"/>
          </a:xfrm>
          <a:prstGeom prst="bentConnector2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0" name="CasellaDiTesto 59"/>
          <p:cNvSpPr txBox="1"/>
          <p:nvPr/>
        </p:nvSpPr>
        <p:spPr>
          <a:xfrm>
            <a:off x="3978228" y="4326803"/>
            <a:ext cx="703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smtClean="0"/>
              <a:t>Energy</a:t>
            </a:r>
            <a:endParaRPr lang="en-US" sz="1400" b="1" i="1" dirty="0"/>
          </a:p>
        </p:txBody>
      </p:sp>
      <p:sp>
        <p:nvSpPr>
          <p:cNvPr id="61" name="CasellaDiTesto 60"/>
          <p:cNvSpPr txBox="1"/>
          <p:nvPr/>
        </p:nvSpPr>
        <p:spPr>
          <a:xfrm>
            <a:off x="4824422" y="4334328"/>
            <a:ext cx="70315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10%v</a:t>
            </a:r>
            <a:endParaRPr lang="en-US" dirty="0"/>
          </a:p>
        </p:txBody>
      </p:sp>
      <p:sp>
        <p:nvSpPr>
          <p:cNvPr id="68" name="CasellaDiTesto 67"/>
          <p:cNvSpPr txBox="1"/>
          <p:nvPr/>
        </p:nvSpPr>
        <p:spPr>
          <a:xfrm>
            <a:off x="5715978" y="2479452"/>
            <a:ext cx="70315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30%v</a:t>
            </a:r>
            <a:endParaRPr lang="en-US" dirty="0"/>
          </a:p>
        </p:txBody>
      </p:sp>
      <p:cxnSp>
        <p:nvCxnSpPr>
          <p:cNvPr id="69" name="Connettore 2 68"/>
          <p:cNvCxnSpPr>
            <a:stCxn id="47" idx="3"/>
          </p:cNvCxnSpPr>
          <p:nvPr/>
        </p:nvCxnSpPr>
        <p:spPr>
          <a:xfrm>
            <a:off x="5075297" y="2976274"/>
            <a:ext cx="640681" cy="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3" name="CasellaDiTesto 72"/>
          <p:cNvSpPr txBox="1"/>
          <p:nvPr/>
        </p:nvSpPr>
        <p:spPr>
          <a:xfrm>
            <a:off x="2982399" y="5269400"/>
            <a:ext cx="70315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4</a:t>
            </a:r>
            <a:r>
              <a:rPr lang="it-IT" dirty="0" smtClean="0"/>
              <a:t>0%v</a:t>
            </a:r>
            <a:endParaRPr lang="en-US" dirty="0"/>
          </a:p>
        </p:txBody>
      </p:sp>
      <p:sp>
        <p:nvSpPr>
          <p:cNvPr id="74" name="CasellaDiTesto 73"/>
          <p:cNvSpPr txBox="1"/>
          <p:nvPr/>
        </p:nvSpPr>
        <p:spPr>
          <a:xfrm>
            <a:off x="2085432" y="5269400"/>
            <a:ext cx="852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smtClean="0"/>
              <a:t>H</a:t>
            </a:r>
            <a:r>
              <a:rPr lang="it-IT" sz="1400" b="1" i="1" baseline="-25000" dirty="0" smtClean="0"/>
              <a:t>2</a:t>
            </a:r>
            <a:r>
              <a:rPr lang="it-IT" sz="1400" b="1" i="1" dirty="0" smtClean="0"/>
              <a:t>S, CO</a:t>
            </a:r>
            <a:r>
              <a:rPr lang="it-IT" sz="1400" b="1" i="1" baseline="-25000" dirty="0" smtClean="0"/>
              <a:t>2</a:t>
            </a:r>
            <a:endParaRPr lang="en-US" sz="1400" b="1" i="1" baseline="-25000" dirty="0"/>
          </a:p>
        </p:txBody>
      </p:sp>
      <p:cxnSp>
        <p:nvCxnSpPr>
          <p:cNvPr id="79" name="Connettore 4 78"/>
          <p:cNvCxnSpPr>
            <a:stCxn id="33" idx="2"/>
            <a:endCxn id="37" idx="3"/>
          </p:cNvCxnSpPr>
          <p:nvPr/>
        </p:nvCxnSpPr>
        <p:spPr>
          <a:xfrm rot="5400000">
            <a:off x="2048754" y="4795624"/>
            <a:ext cx="538340" cy="1139718"/>
          </a:xfrm>
          <a:prstGeom prst="bentConnector2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1" name="CasellaDiTesto 80"/>
          <p:cNvSpPr txBox="1"/>
          <p:nvPr/>
        </p:nvSpPr>
        <p:spPr>
          <a:xfrm>
            <a:off x="1746873" y="3521203"/>
            <a:ext cx="852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smtClean="0"/>
              <a:t>H</a:t>
            </a:r>
            <a:r>
              <a:rPr lang="it-IT" sz="1400" b="1" i="1" baseline="-25000" dirty="0" smtClean="0"/>
              <a:t>2</a:t>
            </a:r>
            <a:r>
              <a:rPr lang="it-IT" sz="1400" b="1" i="1" dirty="0" smtClean="0"/>
              <a:t>S, CO</a:t>
            </a:r>
            <a:r>
              <a:rPr lang="it-IT" sz="1400" b="1" i="1" baseline="-25000" dirty="0" smtClean="0"/>
              <a:t>2</a:t>
            </a:r>
            <a:endParaRPr lang="en-US" sz="1400" b="1" i="1" baseline="-25000" dirty="0"/>
          </a:p>
        </p:txBody>
      </p:sp>
      <p:sp>
        <p:nvSpPr>
          <p:cNvPr id="102" name="CasellaDiTesto 101"/>
          <p:cNvSpPr txBox="1"/>
          <p:nvPr/>
        </p:nvSpPr>
        <p:spPr>
          <a:xfrm>
            <a:off x="1793983" y="3837567"/>
            <a:ext cx="70315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4</a:t>
            </a:r>
            <a:r>
              <a:rPr lang="it-IT" dirty="0" smtClean="0"/>
              <a:t>0%v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59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Natural gas </a:t>
            </a:r>
            <a:r>
              <a:rPr lang="it-IT" dirty="0" err="1" smtClean="0"/>
              <a:t>field</a:t>
            </a:r>
            <a:endParaRPr lang="en-US" dirty="0"/>
          </a:p>
        </p:txBody>
      </p:sp>
      <p:sp>
        <p:nvSpPr>
          <p:cNvPr id="4" name="Rettangolo arrotondato 3"/>
          <p:cNvSpPr/>
          <p:nvPr/>
        </p:nvSpPr>
        <p:spPr>
          <a:xfrm>
            <a:off x="2077555" y="1353938"/>
            <a:ext cx="1620455" cy="8391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err="1" smtClean="0"/>
              <a:t>Let</a:t>
            </a:r>
            <a:r>
              <a:rPr lang="it-IT" b="1" dirty="0" smtClean="0"/>
              <a:t>-down</a:t>
            </a:r>
            <a:endParaRPr lang="en-US" b="1" dirty="0"/>
          </a:p>
        </p:txBody>
      </p:sp>
      <p:sp>
        <p:nvSpPr>
          <p:cNvPr id="11" name="CasellaDiTesto 10"/>
          <p:cNvSpPr txBox="1"/>
          <p:nvPr/>
        </p:nvSpPr>
        <p:spPr>
          <a:xfrm rot="16200000">
            <a:off x="-869385" y="3216854"/>
            <a:ext cx="315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/>
              <a:t>Natural gas with 20%v H</a:t>
            </a:r>
            <a:r>
              <a:rPr lang="it-IT" sz="1400" b="1" i="1" baseline="-25000" dirty="0" smtClean="0"/>
              <a:t>2</a:t>
            </a:r>
            <a:r>
              <a:rPr lang="it-IT" sz="1400" b="1" i="1" dirty="0" smtClean="0"/>
              <a:t>S </a:t>
            </a:r>
            <a:r>
              <a:rPr lang="it-IT" sz="1400" b="1" i="1" dirty="0" err="1" smtClean="0"/>
              <a:t>content</a:t>
            </a:r>
            <a:endParaRPr lang="en-US" sz="1400" b="1" i="1" dirty="0"/>
          </a:p>
        </p:txBody>
      </p:sp>
      <p:cxnSp>
        <p:nvCxnSpPr>
          <p:cNvPr id="13" name="Connettore 2 12"/>
          <p:cNvCxnSpPr>
            <a:stCxn id="4" idx="3"/>
          </p:cNvCxnSpPr>
          <p:nvPr/>
        </p:nvCxnSpPr>
        <p:spPr>
          <a:xfrm>
            <a:off x="3698010" y="1773520"/>
            <a:ext cx="674784" cy="1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4382694" y="1613083"/>
            <a:ext cx="1281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smtClean="0"/>
              <a:t>Liquid </a:t>
            </a:r>
            <a:r>
              <a:rPr lang="it-IT" sz="1400" b="1" i="1" dirty="0" err="1" smtClean="0"/>
              <a:t>streams</a:t>
            </a:r>
            <a:endParaRPr lang="en-US" sz="1400" b="1" i="1" dirty="0"/>
          </a:p>
        </p:txBody>
      </p:sp>
      <p:cxnSp>
        <p:nvCxnSpPr>
          <p:cNvPr id="17" name="Connettore 2 16"/>
          <p:cNvCxnSpPr>
            <a:stCxn id="4" idx="2"/>
            <a:endCxn id="19" idx="0"/>
          </p:cNvCxnSpPr>
          <p:nvPr/>
        </p:nvCxnSpPr>
        <p:spPr>
          <a:xfrm flipH="1">
            <a:off x="2887782" y="2193102"/>
            <a:ext cx="1" cy="36359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Rettangolo arrotondato 18"/>
          <p:cNvSpPr/>
          <p:nvPr/>
        </p:nvSpPr>
        <p:spPr>
          <a:xfrm>
            <a:off x="2077554" y="2556692"/>
            <a:ext cx="1620455" cy="8391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err="1" smtClean="0"/>
              <a:t>Sweetening</a:t>
            </a:r>
            <a:endParaRPr lang="en-US" b="1" dirty="0"/>
          </a:p>
        </p:txBody>
      </p:sp>
      <p:cxnSp>
        <p:nvCxnSpPr>
          <p:cNvPr id="32" name="Connettore 2 31"/>
          <p:cNvCxnSpPr/>
          <p:nvPr/>
        </p:nvCxnSpPr>
        <p:spPr>
          <a:xfrm>
            <a:off x="2621565" y="3395856"/>
            <a:ext cx="1" cy="861293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Rettangolo arrotondato 32"/>
          <p:cNvSpPr/>
          <p:nvPr/>
        </p:nvSpPr>
        <p:spPr>
          <a:xfrm>
            <a:off x="2077555" y="4257149"/>
            <a:ext cx="1620455" cy="8391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Acid gas </a:t>
            </a:r>
            <a:r>
              <a:rPr lang="it-IT" b="1" dirty="0" err="1" smtClean="0"/>
              <a:t>compression</a:t>
            </a:r>
            <a:r>
              <a:rPr lang="it-IT" b="1" dirty="0" smtClean="0"/>
              <a:t> and </a:t>
            </a:r>
            <a:r>
              <a:rPr lang="it-IT" b="1" dirty="0" err="1" smtClean="0"/>
              <a:t>injection</a:t>
            </a:r>
            <a:endParaRPr lang="en-US" b="1" dirty="0"/>
          </a:p>
        </p:txBody>
      </p:sp>
      <p:cxnSp>
        <p:nvCxnSpPr>
          <p:cNvPr id="58" name="Connettore 2 57"/>
          <p:cNvCxnSpPr>
            <a:stCxn id="19" idx="3"/>
          </p:cNvCxnSpPr>
          <p:nvPr/>
        </p:nvCxnSpPr>
        <p:spPr>
          <a:xfrm>
            <a:off x="3698009" y="2976274"/>
            <a:ext cx="670545" cy="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9" name="CasellaDiTesto 58"/>
          <p:cNvSpPr txBox="1"/>
          <p:nvPr/>
        </p:nvSpPr>
        <p:spPr>
          <a:xfrm>
            <a:off x="5729731" y="2816413"/>
            <a:ext cx="1534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smtClean="0"/>
              <a:t>Total gas </a:t>
            </a:r>
            <a:r>
              <a:rPr lang="it-IT" sz="1400" b="1" i="1" dirty="0" err="1" smtClean="0"/>
              <a:t>streams</a:t>
            </a:r>
            <a:endParaRPr lang="en-US" sz="1400" b="1" i="1" dirty="0"/>
          </a:p>
        </p:txBody>
      </p:sp>
      <p:sp>
        <p:nvSpPr>
          <p:cNvPr id="72" name="CasellaDiTesto 71"/>
          <p:cNvSpPr txBox="1"/>
          <p:nvPr/>
        </p:nvSpPr>
        <p:spPr>
          <a:xfrm>
            <a:off x="712817" y="1374822"/>
            <a:ext cx="70315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100%v</a:t>
            </a:r>
            <a:endParaRPr lang="en-US" dirty="0"/>
          </a:p>
        </p:txBody>
      </p:sp>
      <p:sp>
        <p:nvSpPr>
          <p:cNvPr id="75" name="Rettangolo arrotondato 74"/>
          <p:cNvSpPr/>
          <p:nvPr/>
        </p:nvSpPr>
        <p:spPr>
          <a:xfrm>
            <a:off x="7179194" y="3087423"/>
            <a:ext cx="1620455" cy="8391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AG2S™ </a:t>
            </a:r>
            <a:r>
              <a:rPr lang="it-IT" b="1" dirty="0" err="1" smtClean="0"/>
              <a:t>technology</a:t>
            </a:r>
            <a:endParaRPr lang="en-US" b="1" dirty="0"/>
          </a:p>
        </p:txBody>
      </p:sp>
      <p:sp>
        <p:nvSpPr>
          <p:cNvPr id="91" name="CasellaDiTesto 90"/>
          <p:cNvSpPr txBox="1"/>
          <p:nvPr/>
        </p:nvSpPr>
        <p:spPr>
          <a:xfrm>
            <a:off x="5662698" y="4776071"/>
            <a:ext cx="2228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i="1" dirty="0" smtClean="0"/>
              <a:t>AG2S™ IS HIGHER-PERFROMANCE GAS FIELD</a:t>
            </a:r>
          </a:p>
        </p:txBody>
      </p:sp>
      <p:pic>
        <p:nvPicPr>
          <p:cNvPr id="1026" name="Picture 2" descr="Risultati immagini per medal ic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538" y="5362956"/>
            <a:ext cx="647506" cy="64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ttangolo arrotondato 36"/>
          <p:cNvSpPr/>
          <p:nvPr/>
        </p:nvSpPr>
        <p:spPr>
          <a:xfrm>
            <a:off x="127610" y="5215071"/>
            <a:ext cx="1620455" cy="8391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Gas </a:t>
            </a:r>
            <a:r>
              <a:rPr lang="it-IT" b="1" dirty="0" err="1" smtClean="0"/>
              <a:t>field</a:t>
            </a:r>
            <a:endParaRPr lang="en-US" b="1" dirty="0"/>
          </a:p>
        </p:txBody>
      </p:sp>
      <p:cxnSp>
        <p:nvCxnSpPr>
          <p:cNvPr id="38" name="Connettore 4 37"/>
          <p:cNvCxnSpPr>
            <a:stCxn id="37" idx="0"/>
            <a:endCxn id="4" idx="1"/>
          </p:cNvCxnSpPr>
          <p:nvPr/>
        </p:nvCxnSpPr>
        <p:spPr>
          <a:xfrm rot="5400000" flipH="1" flipV="1">
            <a:off x="-213079" y="2924438"/>
            <a:ext cx="3441551" cy="1139717"/>
          </a:xfrm>
          <a:prstGeom prst="bentConnector2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6" name="CasellaDiTesto 45"/>
          <p:cNvSpPr txBox="1"/>
          <p:nvPr/>
        </p:nvSpPr>
        <p:spPr>
          <a:xfrm>
            <a:off x="5715978" y="1642152"/>
            <a:ext cx="70315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2</a:t>
            </a:r>
            <a:r>
              <a:rPr lang="it-IT" dirty="0" smtClean="0"/>
              <a:t>0%v</a:t>
            </a:r>
            <a:endParaRPr lang="en-US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4372141" y="2822385"/>
            <a:ext cx="703156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4</a:t>
            </a:r>
            <a:r>
              <a:rPr lang="it-IT" dirty="0" smtClean="0"/>
              <a:t>0%v</a:t>
            </a:r>
            <a:endParaRPr lang="en-US" dirty="0"/>
          </a:p>
        </p:txBody>
      </p:sp>
      <p:cxnSp>
        <p:nvCxnSpPr>
          <p:cNvPr id="48" name="Connettore 4 47"/>
          <p:cNvCxnSpPr>
            <a:stCxn id="47" idx="2"/>
            <a:endCxn id="33" idx="3"/>
          </p:cNvCxnSpPr>
          <p:nvPr/>
        </p:nvCxnSpPr>
        <p:spPr>
          <a:xfrm rot="5400000">
            <a:off x="3437581" y="3390592"/>
            <a:ext cx="1546569" cy="1025709"/>
          </a:xfrm>
          <a:prstGeom prst="bentConnector2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0" name="CasellaDiTesto 59"/>
          <p:cNvSpPr txBox="1"/>
          <p:nvPr/>
        </p:nvSpPr>
        <p:spPr>
          <a:xfrm>
            <a:off x="3978228" y="4326803"/>
            <a:ext cx="703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smtClean="0"/>
              <a:t>Energy</a:t>
            </a:r>
            <a:endParaRPr lang="en-US" sz="1400" b="1" i="1" dirty="0"/>
          </a:p>
        </p:txBody>
      </p:sp>
      <p:sp>
        <p:nvSpPr>
          <p:cNvPr id="61" name="CasellaDiTesto 60"/>
          <p:cNvSpPr txBox="1"/>
          <p:nvPr/>
        </p:nvSpPr>
        <p:spPr>
          <a:xfrm>
            <a:off x="4824422" y="4334328"/>
            <a:ext cx="70315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10%v</a:t>
            </a:r>
            <a:endParaRPr lang="en-US" dirty="0"/>
          </a:p>
        </p:txBody>
      </p:sp>
      <p:sp>
        <p:nvSpPr>
          <p:cNvPr id="68" name="CasellaDiTesto 67"/>
          <p:cNvSpPr txBox="1"/>
          <p:nvPr/>
        </p:nvSpPr>
        <p:spPr>
          <a:xfrm>
            <a:off x="5715978" y="2479452"/>
            <a:ext cx="70315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30%v</a:t>
            </a:r>
            <a:endParaRPr lang="en-US" dirty="0"/>
          </a:p>
        </p:txBody>
      </p:sp>
      <p:cxnSp>
        <p:nvCxnSpPr>
          <p:cNvPr id="69" name="Connettore 2 68"/>
          <p:cNvCxnSpPr>
            <a:stCxn id="47" idx="3"/>
          </p:cNvCxnSpPr>
          <p:nvPr/>
        </p:nvCxnSpPr>
        <p:spPr>
          <a:xfrm>
            <a:off x="5075297" y="2976274"/>
            <a:ext cx="640681" cy="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3" name="CasellaDiTesto 72"/>
          <p:cNvSpPr txBox="1"/>
          <p:nvPr/>
        </p:nvSpPr>
        <p:spPr>
          <a:xfrm>
            <a:off x="2982399" y="5269400"/>
            <a:ext cx="70315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4</a:t>
            </a:r>
            <a:r>
              <a:rPr lang="it-IT" dirty="0" smtClean="0"/>
              <a:t>0%v</a:t>
            </a:r>
            <a:endParaRPr lang="en-US" dirty="0"/>
          </a:p>
        </p:txBody>
      </p:sp>
      <p:sp>
        <p:nvSpPr>
          <p:cNvPr id="74" name="CasellaDiTesto 73"/>
          <p:cNvSpPr txBox="1"/>
          <p:nvPr/>
        </p:nvSpPr>
        <p:spPr>
          <a:xfrm>
            <a:off x="2085432" y="5269400"/>
            <a:ext cx="852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smtClean="0"/>
              <a:t>H</a:t>
            </a:r>
            <a:r>
              <a:rPr lang="it-IT" sz="1400" b="1" i="1" baseline="-25000" dirty="0" smtClean="0"/>
              <a:t>2</a:t>
            </a:r>
            <a:r>
              <a:rPr lang="it-IT" sz="1400" b="1" i="1" dirty="0" smtClean="0"/>
              <a:t>S, CO</a:t>
            </a:r>
            <a:r>
              <a:rPr lang="it-IT" sz="1400" b="1" i="1" baseline="-25000" dirty="0" smtClean="0"/>
              <a:t>2</a:t>
            </a:r>
            <a:endParaRPr lang="en-US" sz="1400" b="1" i="1" baseline="-25000" dirty="0"/>
          </a:p>
        </p:txBody>
      </p:sp>
      <p:cxnSp>
        <p:nvCxnSpPr>
          <p:cNvPr id="79" name="Connettore 4 78"/>
          <p:cNvCxnSpPr>
            <a:stCxn id="33" idx="2"/>
            <a:endCxn id="37" idx="3"/>
          </p:cNvCxnSpPr>
          <p:nvPr/>
        </p:nvCxnSpPr>
        <p:spPr>
          <a:xfrm rot="5400000">
            <a:off x="2048754" y="4795624"/>
            <a:ext cx="538340" cy="1139718"/>
          </a:xfrm>
          <a:prstGeom prst="bentConnector2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1" name="CasellaDiTesto 80"/>
          <p:cNvSpPr txBox="1"/>
          <p:nvPr/>
        </p:nvSpPr>
        <p:spPr>
          <a:xfrm>
            <a:off x="1746873" y="3521203"/>
            <a:ext cx="852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smtClean="0"/>
              <a:t>H</a:t>
            </a:r>
            <a:r>
              <a:rPr lang="it-IT" sz="1400" b="1" i="1" baseline="-25000" dirty="0" smtClean="0"/>
              <a:t>2</a:t>
            </a:r>
            <a:r>
              <a:rPr lang="it-IT" sz="1400" b="1" i="1" dirty="0" smtClean="0"/>
              <a:t>S, CO</a:t>
            </a:r>
            <a:r>
              <a:rPr lang="it-IT" sz="1400" b="1" i="1" baseline="-25000" dirty="0" smtClean="0"/>
              <a:t>2</a:t>
            </a:r>
            <a:endParaRPr lang="en-US" sz="1400" b="1" i="1" baseline="-25000" dirty="0"/>
          </a:p>
        </p:txBody>
      </p:sp>
      <p:cxnSp>
        <p:nvCxnSpPr>
          <p:cNvPr id="89" name="Connettore 4 88"/>
          <p:cNvCxnSpPr>
            <a:stCxn id="19" idx="2"/>
            <a:endCxn id="75" idx="1"/>
          </p:cNvCxnSpPr>
          <p:nvPr/>
        </p:nvCxnSpPr>
        <p:spPr>
          <a:xfrm rot="16200000" flipH="1">
            <a:off x="4977914" y="1305724"/>
            <a:ext cx="111149" cy="4291412"/>
          </a:xfrm>
          <a:prstGeom prst="bentConnector2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2" name="Connettore 2 91"/>
          <p:cNvCxnSpPr/>
          <p:nvPr/>
        </p:nvCxnSpPr>
        <p:spPr>
          <a:xfrm>
            <a:off x="8332224" y="3926899"/>
            <a:ext cx="0" cy="290272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7" name="CasellaDiTesto 96"/>
          <p:cNvSpPr txBox="1"/>
          <p:nvPr/>
        </p:nvSpPr>
        <p:spPr>
          <a:xfrm>
            <a:off x="6480366" y="2479451"/>
            <a:ext cx="703156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52%v</a:t>
            </a:r>
            <a:endParaRPr lang="en-US" dirty="0"/>
          </a:p>
        </p:txBody>
      </p:sp>
      <p:cxnSp>
        <p:nvCxnSpPr>
          <p:cNvPr id="99" name="Connettore 4 98"/>
          <p:cNvCxnSpPr>
            <a:stCxn id="75" idx="0"/>
            <a:endCxn id="97" idx="3"/>
          </p:cNvCxnSpPr>
          <p:nvPr/>
        </p:nvCxnSpPr>
        <p:spPr>
          <a:xfrm rot="16200000" flipV="1">
            <a:off x="7359431" y="2457432"/>
            <a:ext cx="454083" cy="805900"/>
          </a:xfrm>
          <a:prstGeom prst="bentConnector2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2" name="CasellaDiTesto 101"/>
          <p:cNvSpPr txBox="1"/>
          <p:nvPr/>
        </p:nvSpPr>
        <p:spPr>
          <a:xfrm>
            <a:off x="1793983" y="3837567"/>
            <a:ext cx="70315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4</a:t>
            </a:r>
            <a:r>
              <a:rPr lang="it-IT" dirty="0" smtClean="0"/>
              <a:t>0%v</a:t>
            </a:r>
            <a:endParaRPr lang="en-US" dirty="0"/>
          </a:p>
        </p:txBody>
      </p:sp>
      <p:cxnSp>
        <p:nvCxnSpPr>
          <p:cNvPr id="104" name="Connettore 4 103"/>
          <p:cNvCxnSpPr>
            <a:stCxn id="75" idx="2"/>
            <a:endCxn id="33" idx="0"/>
          </p:cNvCxnSpPr>
          <p:nvPr/>
        </p:nvCxnSpPr>
        <p:spPr>
          <a:xfrm rot="5400000">
            <a:off x="5273322" y="1541049"/>
            <a:ext cx="330562" cy="5101639"/>
          </a:xfrm>
          <a:prstGeom prst="bentConnector3">
            <a:avLst>
              <a:gd name="adj1" fmla="val 50000"/>
            </a:avLst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9" name="CasellaDiTesto 108"/>
          <p:cNvSpPr txBox="1"/>
          <p:nvPr/>
        </p:nvSpPr>
        <p:spPr>
          <a:xfrm>
            <a:off x="7691664" y="4225886"/>
            <a:ext cx="1281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err="1" smtClean="0"/>
              <a:t>Sulfur</a:t>
            </a:r>
            <a:r>
              <a:rPr lang="it-IT" sz="1400" b="1" i="1" dirty="0" smtClean="0"/>
              <a:t>, water</a:t>
            </a:r>
            <a:endParaRPr lang="en-US" sz="1400" b="1" i="1" dirty="0"/>
          </a:p>
        </p:txBody>
      </p:sp>
      <p:sp>
        <p:nvSpPr>
          <p:cNvPr id="110" name="CasellaDiTesto 109"/>
          <p:cNvSpPr txBox="1"/>
          <p:nvPr/>
        </p:nvSpPr>
        <p:spPr>
          <a:xfrm>
            <a:off x="8096781" y="4507725"/>
            <a:ext cx="703156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15%v</a:t>
            </a:r>
            <a:endParaRPr lang="en-US" dirty="0"/>
          </a:p>
        </p:txBody>
      </p:sp>
      <p:sp>
        <p:nvSpPr>
          <p:cNvPr id="111" name="CasellaDiTesto 110"/>
          <p:cNvSpPr txBox="1"/>
          <p:nvPr/>
        </p:nvSpPr>
        <p:spPr>
          <a:xfrm>
            <a:off x="5309465" y="3744776"/>
            <a:ext cx="703156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10%v</a:t>
            </a:r>
            <a:endParaRPr lang="en-US" dirty="0"/>
          </a:p>
        </p:txBody>
      </p:sp>
      <p:sp>
        <p:nvSpPr>
          <p:cNvPr id="112" name="CasellaDiTesto 111"/>
          <p:cNvSpPr txBox="1"/>
          <p:nvPr/>
        </p:nvSpPr>
        <p:spPr>
          <a:xfrm>
            <a:off x="2439343" y="5614048"/>
            <a:ext cx="852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smtClean="0"/>
              <a:t>CO</a:t>
            </a:r>
            <a:r>
              <a:rPr lang="it-IT" sz="1400" b="1" i="1" baseline="-25000" dirty="0" smtClean="0"/>
              <a:t>2</a:t>
            </a:r>
            <a:endParaRPr lang="en-US" sz="1400" b="1" i="1" baseline="-25000" dirty="0"/>
          </a:p>
        </p:txBody>
      </p:sp>
      <p:sp>
        <p:nvSpPr>
          <p:cNvPr id="113" name="CasellaDiTesto 112"/>
          <p:cNvSpPr txBox="1"/>
          <p:nvPr/>
        </p:nvSpPr>
        <p:spPr>
          <a:xfrm>
            <a:off x="4822563" y="4693676"/>
            <a:ext cx="703156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3</a:t>
            </a:r>
            <a:r>
              <a:rPr lang="it-IT" dirty="0" smtClean="0"/>
              <a:t>%v</a:t>
            </a:r>
            <a:endParaRPr lang="en-US" dirty="0"/>
          </a:p>
        </p:txBody>
      </p:sp>
      <p:sp>
        <p:nvSpPr>
          <p:cNvPr id="114" name="CasellaDiTesto 113"/>
          <p:cNvSpPr txBox="1"/>
          <p:nvPr/>
        </p:nvSpPr>
        <p:spPr>
          <a:xfrm>
            <a:off x="2982399" y="5631516"/>
            <a:ext cx="703156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10%v</a:t>
            </a:r>
            <a:endParaRPr lang="en-US" dirty="0"/>
          </a:p>
        </p:txBody>
      </p:sp>
      <p:sp>
        <p:nvSpPr>
          <p:cNvPr id="115" name="CasellaDiTesto 114"/>
          <p:cNvSpPr txBox="1"/>
          <p:nvPr/>
        </p:nvSpPr>
        <p:spPr>
          <a:xfrm>
            <a:off x="6041085" y="3753333"/>
            <a:ext cx="852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smtClean="0"/>
              <a:t>CO</a:t>
            </a:r>
            <a:r>
              <a:rPr lang="it-IT" sz="1400" b="1" i="1" baseline="-25000" dirty="0" smtClean="0"/>
              <a:t>2</a:t>
            </a:r>
            <a:endParaRPr lang="en-US" sz="1400" b="1" i="1" baseline="-25000" dirty="0"/>
          </a:p>
        </p:txBody>
      </p:sp>
      <p:sp>
        <p:nvSpPr>
          <p:cNvPr id="118" name="CasellaDiTesto 117"/>
          <p:cNvSpPr txBox="1"/>
          <p:nvPr/>
        </p:nvSpPr>
        <p:spPr>
          <a:xfrm>
            <a:off x="4522980" y="5283228"/>
            <a:ext cx="33661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i="1" dirty="0" smtClean="0"/>
              <a:t>More gas production</a:t>
            </a:r>
          </a:p>
          <a:p>
            <a:pPr algn="r"/>
            <a:r>
              <a:rPr lang="it-IT" sz="1400" b="1" i="1" dirty="0" err="1" smtClean="0"/>
              <a:t>Less</a:t>
            </a:r>
            <a:r>
              <a:rPr lang="it-IT" sz="1400" b="1" i="1" dirty="0" smtClean="0"/>
              <a:t> </a:t>
            </a:r>
            <a:r>
              <a:rPr lang="it-IT" sz="1400" b="1" i="1" dirty="0" err="1" smtClean="0"/>
              <a:t>energy</a:t>
            </a:r>
            <a:r>
              <a:rPr lang="it-IT" sz="1400" b="1" i="1" dirty="0" smtClean="0"/>
              <a:t> </a:t>
            </a:r>
            <a:r>
              <a:rPr lang="it-IT" sz="1400" b="1" i="1" dirty="0" err="1" smtClean="0"/>
              <a:t>consumption</a:t>
            </a:r>
            <a:endParaRPr lang="it-IT" sz="1400" b="1" i="1" dirty="0" smtClean="0"/>
          </a:p>
          <a:p>
            <a:pPr algn="r"/>
            <a:r>
              <a:rPr lang="it-IT" sz="1400" b="1" i="1" dirty="0" err="1" smtClean="0"/>
              <a:t>Longer</a:t>
            </a:r>
            <a:r>
              <a:rPr lang="it-IT" sz="1400" b="1" i="1" dirty="0" smtClean="0"/>
              <a:t> </a:t>
            </a:r>
            <a:r>
              <a:rPr lang="it-IT" sz="1400" b="1" i="1" dirty="0" err="1" smtClean="0"/>
              <a:t>drill</a:t>
            </a:r>
            <a:r>
              <a:rPr lang="it-IT" sz="1400" b="1" i="1" dirty="0" smtClean="0"/>
              <a:t> life (no H</a:t>
            </a:r>
            <a:r>
              <a:rPr lang="it-IT" sz="1400" b="1" i="1" baseline="-25000" dirty="0" smtClean="0"/>
              <a:t>2</a:t>
            </a:r>
            <a:r>
              <a:rPr lang="it-IT" sz="1400" b="1" i="1" dirty="0" smtClean="0"/>
              <a:t>S re-</a:t>
            </a:r>
            <a:r>
              <a:rPr lang="it-IT" sz="1400" b="1" i="1" dirty="0" err="1" smtClean="0"/>
              <a:t>injection</a:t>
            </a:r>
            <a:r>
              <a:rPr lang="it-IT" sz="1400" b="1" i="1" dirty="0" smtClean="0"/>
              <a:t>)</a:t>
            </a:r>
          </a:p>
        </p:txBody>
      </p:sp>
      <p:sp>
        <p:nvSpPr>
          <p:cNvPr id="3" name="Simbolo &quot;divieto&quot; 2"/>
          <p:cNvSpPr/>
          <p:nvPr/>
        </p:nvSpPr>
        <p:spPr>
          <a:xfrm>
            <a:off x="2232192" y="3610497"/>
            <a:ext cx="778746" cy="391041"/>
          </a:xfrm>
          <a:prstGeom prst="noSmok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38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Oil</a:t>
            </a:r>
            <a:r>
              <a:rPr lang="it-IT" dirty="0" smtClean="0"/>
              <a:t> </a:t>
            </a:r>
            <a:r>
              <a:rPr lang="it-IT" dirty="0" err="1" smtClean="0"/>
              <a:t>shale</a:t>
            </a:r>
            <a:endParaRPr lang="en-US" dirty="0"/>
          </a:p>
        </p:txBody>
      </p:sp>
      <p:sp>
        <p:nvSpPr>
          <p:cNvPr id="4" name="Rettangolo arrotondato 3"/>
          <p:cNvSpPr/>
          <p:nvPr/>
        </p:nvSpPr>
        <p:spPr>
          <a:xfrm>
            <a:off x="2077555" y="1353938"/>
            <a:ext cx="1620455" cy="8391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err="1" smtClean="0"/>
              <a:t>Retorting</a:t>
            </a:r>
            <a:endParaRPr lang="en-US" b="1" dirty="0"/>
          </a:p>
        </p:txBody>
      </p:sp>
      <p:cxnSp>
        <p:nvCxnSpPr>
          <p:cNvPr id="17" name="Connettore 2 16"/>
          <p:cNvCxnSpPr>
            <a:stCxn id="4" idx="2"/>
            <a:endCxn id="19" idx="0"/>
          </p:cNvCxnSpPr>
          <p:nvPr/>
        </p:nvCxnSpPr>
        <p:spPr>
          <a:xfrm flipH="1">
            <a:off x="2887782" y="2193102"/>
            <a:ext cx="1" cy="36359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Rettangolo arrotondato 18"/>
          <p:cNvSpPr/>
          <p:nvPr/>
        </p:nvSpPr>
        <p:spPr>
          <a:xfrm>
            <a:off x="2077554" y="2556692"/>
            <a:ext cx="1620455" cy="8391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err="1" smtClean="0"/>
              <a:t>Refining</a:t>
            </a:r>
            <a:endParaRPr lang="en-US" b="1" dirty="0"/>
          </a:p>
        </p:txBody>
      </p:sp>
      <p:cxnSp>
        <p:nvCxnSpPr>
          <p:cNvPr id="58" name="Connettore 2 57"/>
          <p:cNvCxnSpPr>
            <a:stCxn id="19" idx="3"/>
          </p:cNvCxnSpPr>
          <p:nvPr/>
        </p:nvCxnSpPr>
        <p:spPr>
          <a:xfrm flipV="1">
            <a:off x="3698009" y="2976273"/>
            <a:ext cx="590538" cy="1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9" name="CasellaDiTesto 58"/>
          <p:cNvSpPr txBox="1"/>
          <p:nvPr/>
        </p:nvSpPr>
        <p:spPr>
          <a:xfrm>
            <a:off x="4329998" y="2806303"/>
            <a:ext cx="1063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err="1" smtClean="0"/>
              <a:t>Products</a:t>
            </a:r>
            <a:endParaRPr lang="en-US" sz="1400" b="1" i="1" dirty="0"/>
          </a:p>
        </p:txBody>
      </p:sp>
      <p:sp>
        <p:nvSpPr>
          <p:cNvPr id="72" name="CasellaDiTesto 71"/>
          <p:cNvSpPr txBox="1"/>
          <p:nvPr/>
        </p:nvSpPr>
        <p:spPr>
          <a:xfrm>
            <a:off x="712817" y="1374822"/>
            <a:ext cx="70315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100%v</a:t>
            </a:r>
            <a:endParaRPr lang="en-US" dirty="0"/>
          </a:p>
        </p:txBody>
      </p:sp>
      <p:sp>
        <p:nvSpPr>
          <p:cNvPr id="37" name="Rettangolo arrotondato 36"/>
          <p:cNvSpPr/>
          <p:nvPr/>
        </p:nvSpPr>
        <p:spPr>
          <a:xfrm>
            <a:off x="127610" y="5215071"/>
            <a:ext cx="1620455" cy="8391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err="1" smtClean="0"/>
              <a:t>Oil</a:t>
            </a:r>
            <a:r>
              <a:rPr lang="it-IT" b="1" dirty="0" smtClean="0"/>
              <a:t> </a:t>
            </a:r>
            <a:r>
              <a:rPr lang="it-IT" b="1" dirty="0" err="1" smtClean="0"/>
              <a:t>shale</a:t>
            </a:r>
            <a:r>
              <a:rPr lang="it-IT" b="1" dirty="0" smtClean="0"/>
              <a:t> </a:t>
            </a:r>
            <a:r>
              <a:rPr lang="it-IT" b="1" dirty="0" err="1" smtClean="0"/>
              <a:t>deposit</a:t>
            </a:r>
            <a:endParaRPr lang="en-US" b="1" dirty="0"/>
          </a:p>
        </p:txBody>
      </p:sp>
      <p:cxnSp>
        <p:nvCxnSpPr>
          <p:cNvPr id="38" name="Connettore 4 37"/>
          <p:cNvCxnSpPr>
            <a:stCxn id="37" idx="0"/>
            <a:endCxn id="4" idx="1"/>
          </p:cNvCxnSpPr>
          <p:nvPr/>
        </p:nvCxnSpPr>
        <p:spPr>
          <a:xfrm rot="5400000" flipH="1" flipV="1">
            <a:off x="-213079" y="2924438"/>
            <a:ext cx="3441551" cy="1139717"/>
          </a:xfrm>
          <a:prstGeom prst="bentConnector2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8" name="Connettore 4 47"/>
          <p:cNvCxnSpPr>
            <a:stCxn id="19" idx="2"/>
            <a:endCxn id="37" idx="3"/>
          </p:cNvCxnSpPr>
          <p:nvPr/>
        </p:nvCxnSpPr>
        <p:spPr>
          <a:xfrm rot="5400000">
            <a:off x="1198526" y="3945396"/>
            <a:ext cx="2238797" cy="1139717"/>
          </a:xfrm>
          <a:prstGeom prst="bentConnector2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0" name="CasellaDiTesto 59"/>
          <p:cNvSpPr txBox="1"/>
          <p:nvPr/>
        </p:nvSpPr>
        <p:spPr>
          <a:xfrm>
            <a:off x="3978421" y="2067119"/>
            <a:ext cx="703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smtClean="0"/>
              <a:t>Energy</a:t>
            </a:r>
            <a:endParaRPr lang="en-US" sz="1400" b="1" i="1" dirty="0"/>
          </a:p>
        </p:txBody>
      </p:sp>
      <p:sp>
        <p:nvSpPr>
          <p:cNvPr id="81" name="CasellaDiTesto 80"/>
          <p:cNvSpPr txBox="1"/>
          <p:nvPr/>
        </p:nvSpPr>
        <p:spPr>
          <a:xfrm>
            <a:off x="2018705" y="4390787"/>
            <a:ext cx="85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i="1" dirty="0" err="1" smtClean="0"/>
              <a:t>Exhaust</a:t>
            </a:r>
            <a:r>
              <a:rPr lang="it-IT" sz="1400" b="1" i="1" dirty="0" smtClean="0"/>
              <a:t> </a:t>
            </a:r>
            <a:r>
              <a:rPr lang="it-IT" sz="1400" b="1" i="1" dirty="0" err="1" smtClean="0"/>
              <a:t>oil</a:t>
            </a:r>
            <a:r>
              <a:rPr lang="it-IT" sz="1400" b="1" i="1" dirty="0" smtClean="0"/>
              <a:t> </a:t>
            </a:r>
            <a:r>
              <a:rPr lang="it-IT" sz="1400" b="1" i="1" dirty="0" err="1" smtClean="0"/>
              <a:t>shale</a:t>
            </a:r>
            <a:endParaRPr lang="en-US" sz="1400" b="1" i="1" baseline="-25000" dirty="0"/>
          </a:p>
        </p:txBody>
      </p:sp>
      <p:sp>
        <p:nvSpPr>
          <p:cNvPr id="102" name="CasellaDiTesto 101"/>
          <p:cNvSpPr txBox="1"/>
          <p:nvPr/>
        </p:nvSpPr>
        <p:spPr>
          <a:xfrm>
            <a:off x="2087382" y="4950252"/>
            <a:ext cx="70315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70%v</a:t>
            </a:r>
            <a:endParaRPr lang="en-US" dirty="0"/>
          </a:p>
        </p:txBody>
      </p:sp>
      <p:sp>
        <p:nvSpPr>
          <p:cNvPr id="44" name="CasellaDiTesto 43"/>
          <p:cNvSpPr txBox="1"/>
          <p:nvPr/>
        </p:nvSpPr>
        <p:spPr>
          <a:xfrm rot="16200000">
            <a:off x="114805" y="3340407"/>
            <a:ext cx="1160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err="1" smtClean="0"/>
              <a:t>Raw</a:t>
            </a:r>
            <a:r>
              <a:rPr lang="it-IT" sz="1400" b="1" i="1" dirty="0" smtClean="0"/>
              <a:t> </a:t>
            </a:r>
            <a:r>
              <a:rPr lang="it-IT" sz="1400" b="1" i="1" dirty="0" err="1" smtClean="0"/>
              <a:t>oil</a:t>
            </a:r>
            <a:r>
              <a:rPr lang="it-IT" sz="1400" b="1" i="1" dirty="0" smtClean="0"/>
              <a:t> </a:t>
            </a:r>
            <a:r>
              <a:rPr lang="it-IT" sz="1400" b="1" i="1" dirty="0" err="1" smtClean="0"/>
              <a:t>shale</a:t>
            </a:r>
            <a:endParaRPr lang="en-US" sz="1400" b="1" i="1" baseline="-25000" dirty="0"/>
          </a:p>
        </p:txBody>
      </p:sp>
      <p:sp>
        <p:nvSpPr>
          <p:cNvPr id="49" name="CasellaDiTesto 48"/>
          <p:cNvSpPr txBox="1"/>
          <p:nvPr/>
        </p:nvSpPr>
        <p:spPr>
          <a:xfrm>
            <a:off x="5438654" y="2822385"/>
            <a:ext cx="70315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20%v</a:t>
            </a:r>
            <a:endParaRPr lang="en-US" dirty="0"/>
          </a:p>
        </p:txBody>
      </p:sp>
      <p:cxnSp>
        <p:nvCxnSpPr>
          <p:cNvPr id="50" name="Connettore 4 49"/>
          <p:cNvCxnSpPr>
            <a:stCxn id="19" idx="3"/>
            <a:endCxn id="4" idx="3"/>
          </p:cNvCxnSpPr>
          <p:nvPr/>
        </p:nvCxnSpPr>
        <p:spPr>
          <a:xfrm flipV="1">
            <a:off x="3698009" y="1773520"/>
            <a:ext cx="1" cy="1202754"/>
          </a:xfrm>
          <a:prstGeom prst="bentConnector3">
            <a:avLst>
              <a:gd name="adj1" fmla="val 22860100000"/>
            </a:avLst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Connettore 2 52"/>
          <p:cNvCxnSpPr/>
          <p:nvPr/>
        </p:nvCxnSpPr>
        <p:spPr>
          <a:xfrm flipV="1">
            <a:off x="3698010" y="3300622"/>
            <a:ext cx="590538" cy="1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4" name="CasellaDiTesto 53"/>
          <p:cNvSpPr txBox="1"/>
          <p:nvPr/>
        </p:nvSpPr>
        <p:spPr>
          <a:xfrm>
            <a:off x="4329999" y="3130652"/>
            <a:ext cx="1063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smtClean="0"/>
              <a:t>By-</a:t>
            </a:r>
            <a:r>
              <a:rPr lang="it-IT" sz="1400" b="1" i="1" dirty="0" err="1" smtClean="0"/>
              <a:t>products</a:t>
            </a:r>
            <a:endParaRPr lang="en-US" sz="1400" b="1" i="1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5438655" y="3146734"/>
            <a:ext cx="70315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5</a:t>
            </a:r>
            <a:r>
              <a:rPr lang="it-IT" dirty="0" smtClean="0"/>
              <a:t>%v</a:t>
            </a:r>
            <a:endParaRPr lang="en-US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4681576" y="2066404"/>
            <a:ext cx="70315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5</a:t>
            </a:r>
            <a:r>
              <a:rPr lang="it-IT" dirty="0" smtClean="0"/>
              <a:t>%v</a:t>
            </a:r>
            <a:endParaRPr lang="en-US" dirty="0"/>
          </a:p>
        </p:txBody>
      </p:sp>
      <p:sp>
        <p:nvSpPr>
          <p:cNvPr id="78" name="CasellaDiTesto 77"/>
          <p:cNvSpPr txBox="1"/>
          <p:nvPr/>
        </p:nvSpPr>
        <p:spPr>
          <a:xfrm>
            <a:off x="4334150" y="3310131"/>
            <a:ext cx="1063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smtClean="0"/>
              <a:t>(acid </a:t>
            </a:r>
            <a:r>
              <a:rPr lang="it-IT" sz="1400" b="1" i="1" dirty="0" err="1" smtClean="0"/>
              <a:t>gases</a:t>
            </a:r>
            <a:r>
              <a:rPr lang="it-IT" sz="1400" b="1" i="1" dirty="0" smtClean="0"/>
              <a:t>)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25635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Oil</a:t>
            </a:r>
            <a:r>
              <a:rPr lang="it-IT" dirty="0" smtClean="0"/>
              <a:t> </a:t>
            </a:r>
            <a:r>
              <a:rPr lang="it-IT" dirty="0" err="1" smtClean="0"/>
              <a:t>shale</a:t>
            </a:r>
            <a:endParaRPr lang="en-US" dirty="0"/>
          </a:p>
        </p:txBody>
      </p:sp>
      <p:sp>
        <p:nvSpPr>
          <p:cNvPr id="4" name="Rettangolo arrotondato 3"/>
          <p:cNvSpPr/>
          <p:nvPr/>
        </p:nvSpPr>
        <p:spPr>
          <a:xfrm>
            <a:off x="2077555" y="1353938"/>
            <a:ext cx="1620455" cy="8391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err="1" smtClean="0"/>
              <a:t>Retorting</a:t>
            </a:r>
            <a:endParaRPr lang="en-US" b="1" dirty="0"/>
          </a:p>
        </p:txBody>
      </p:sp>
      <p:cxnSp>
        <p:nvCxnSpPr>
          <p:cNvPr id="17" name="Connettore 2 16"/>
          <p:cNvCxnSpPr>
            <a:stCxn id="4" idx="2"/>
            <a:endCxn id="19" idx="0"/>
          </p:cNvCxnSpPr>
          <p:nvPr/>
        </p:nvCxnSpPr>
        <p:spPr>
          <a:xfrm flipH="1">
            <a:off x="2887782" y="2193102"/>
            <a:ext cx="1" cy="36359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Rettangolo arrotondato 18"/>
          <p:cNvSpPr/>
          <p:nvPr/>
        </p:nvSpPr>
        <p:spPr>
          <a:xfrm>
            <a:off x="2077554" y="2556692"/>
            <a:ext cx="1620455" cy="8391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err="1" smtClean="0"/>
              <a:t>Refining</a:t>
            </a:r>
            <a:endParaRPr lang="en-US" b="1" dirty="0"/>
          </a:p>
        </p:txBody>
      </p:sp>
      <p:cxnSp>
        <p:nvCxnSpPr>
          <p:cNvPr id="58" name="Connettore 2 57"/>
          <p:cNvCxnSpPr>
            <a:stCxn id="19" idx="3"/>
          </p:cNvCxnSpPr>
          <p:nvPr/>
        </p:nvCxnSpPr>
        <p:spPr>
          <a:xfrm flipV="1">
            <a:off x="3698009" y="2976273"/>
            <a:ext cx="590538" cy="1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9" name="CasellaDiTesto 58"/>
          <p:cNvSpPr txBox="1"/>
          <p:nvPr/>
        </p:nvSpPr>
        <p:spPr>
          <a:xfrm>
            <a:off x="4329998" y="2806303"/>
            <a:ext cx="1063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err="1" smtClean="0"/>
              <a:t>Products</a:t>
            </a:r>
            <a:endParaRPr lang="en-US" sz="1400" b="1" i="1" dirty="0"/>
          </a:p>
        </p:txBody>
      </p:sp>
      <p:sp>
        <p:nvSpPr>
          <p:cNvPr id="72" name="CasellaDiTesto 71"/>
          <p:cNvSpPr txBox="1"/>
          <p:nvPr/>
        </p:nvSpPr>
        <p:spPr>
          <a:xfrm>
            <a:off x="712817" y="1374822"/>
            <a:ext cx="70315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100%v</a:t>
            </a:r>
            <a:endParaRPr lang="en-US" dirty="0"/>
          </a:p>
        </p:txBody>
      </p:sp>
      <p:sp>
        <p:nvSpPr>
          <p:cNvPr id="75" name="Rettangolo arrotondato 74"/>
          <p:cNvSpPr/>
          <p:nvPr/>
        </p:nvSpPr>
        <p:spPr>
          <a:xfrm>
            <a:off x="4980004" y="3904398"/>
            <a:ext cx="1620455" cy="8391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AG2S™ </a:t>
            </a:r>
            <a:r>
              <a:rPr lang="it-IT" b="1" dirty="0" err="1" smtClean="0"/>
              <a:t>technology</a:t>
            </a:r>
            <a:endParaRPr lang="en-US" b="1" dirty="0"/>
          </a:p>
        </p:txBody>
      </p:sp>
      <p:pic>
        <p:nvPicPr>
          <p:cNvPr id="1026" name="Picture 2" descr="Risultati immagini per medal ic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147" y="2683982"/>
            <a:ext cx="829986" cy="82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ttangolo arrotondato 36"/>
          <p:cNvSpPr/>
          <p:nvPr/>
        </p:nvSpPr>
        <p:spPr>
          <a:xfrm>
            <a:off x="127610" y="5215071"/>
            <a:ext cx="1620455" cy="8391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err="1" smtClean="0"/>
              <a:t>Oil</a:t>
            </a:r>
            <a:r>
              <a:rPr lang="it-IT" b="1" dirty="0" smtClean="0"/>
              <a:t> </a:t>
            </a:r>
            <a:r>
              <a:rPr lang="it-IT" b="1" dirty="0" err="1" smtClean="0"/>
              <a:t>shale</a:t>
            </a:r>
            <a:r>
              <a:rPr lang="it-IT" b="1" dirty="0" smtClean="0"/>
              <a:t> </a:t>
            </a:r>
            <a:r>
              <a:rPr lang="it-IT" b="1" dirty="0" err="1" smtClean="0"/>
              <a:t>deposit</a:t>
            </a:r>
            <a:endParaRPr lang="en-US" b="1" dirty="0"/>
          </a:p>
        </p:txBody>
      </p:sp>
      <p:cxnSp>
        <p:nvCxnSpPr>
          <p:cNvPr id="38" name="Connettore 4 37"/>
          <p:cNvCxnSpPr>
            <a:stCxn id="37" idx="0"/>
            <a:endCxn id="4" idx="1"/>
          </p:cNvCxnSpPr>
          <p:nvPr/>
        </p:nvCxnSpPr>
        <p:spPr>
          <a:xfrm rot="5400000" flipH="1" flipV="1">
            <a:off x="-213079" y="2924438"/>
            <a:ext cx="3441551" cy="1139717"/>
          </a:xfrm>
          <a:prstGeom prst="bentConnector2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8" name="Connettore 4 47"/>
          <p:cNvCxnSpPr>
            <a:stCxn id="19" idx="2"/>
            <a:endCxn id="37" idx="3"/>
          </p:cNvCxnSpPr>
          <p:nvPr/>
        </p:nvCxnSpPr>
        <p:spPr>
          <a:xfrm rot="5400000">
            <a:off x="1198526" y="3945396"/>
            <a:ext cx="2238797" cy="1139717"/>
          </a:xfrm>
          <a:prstGeom prst="bentConnector2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0" name="CasellaDiTesto 59"/>
          <p:cNvSpPr txBox="1"/>
          <p:nvPr/>
        </p:nvSpPr>
        <p:spPr>
          <a:xfrm>
            <a:off x="3978421" y="2067119"/>
            <a:ext cx="703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smtClean="0"/>
              <a:t>Energy</a:t>
            </a:r>
            <a:endParaRPr lang="en-US" sz="1400" b="1" i="1" dirty="0"/>
          </a:p>
        </p:txBody>
      </p:sp>
      <p:sp>
        <p:nvSpPr>
          <p:cNvPr id="81" name="CasellaDiTesto 80"/>
          <p:cNvSpPr txBox="1"/>
          <p:nvPr/>
        </p:nvSpPr>
        <p:spPr>
          <a:xfrm>
            <a:off x="2018705" y="4390787"/>
            <a:ext cx="85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i="1" dirty="0" err="1" smtClean="0"/>
              <a:t>Exhaust</a:t>
            </a:r>
            <a:r>
              <a:rPr lang="it-IT" sz="1400" b="1" i="1" dirty="0" smtClean="0"/>
              <a:t> </a:t>
            </a:r>
            <a:r>
              <a:rPr lang="it-IT" sz="1400" b="1" i="1" dirty="0" err="1" smtClean="0"/>
              <a:t>oil</a:t>
            </a:r>
            <a:r>
              <a:rPr lang="it-IT" sz="1400" b="1" i="1" dirty="0" smtClean="0"/>
              <a:t> </a:t>
            </a:r>
            <a:r>
              <a:rPr lang="it-IT" sz="1400" b="1" i="1" dirty="0" err="1" smtClean="0"/>
              <a:t>shale</a:t>
            </a:r>
            <a:endParaRPr lang="en-US" sz="1400" b="1" i="1" baseline="-25000" dirty="0"/>
          </a:p>
        </p:txBody>
      </p:sp>
      <p:cxnSp>
        <p:nvCxnSpPr>
          <p:cNvPr id="89" name="Connettore 4 88"/>
          <p:cNvCxnSpPr>
            <a:stCxn id="75" idx="3"/>
            <a:endCxn id="113" idx="3"/>
          </p:cNvCxnSpPr>
          <p:nvPr/>
        </p:nvCxnSpPr>
        <p:spPr>
          <a:xfrm flipV="1">
            <a:off x="6600459" y="2978296"/>
            <a:ext cx="351578" cy="1345684"/>
          </a:xfrm>
          <a:prstGeom prst="bentConnector3">
            <a:avLst>
              <a:gd name="adj1" fmla="val 165021"/>
            </a:avLst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2" name="CasellaDiTesto 101"/>
          <p:cNvSpPr txBox="1"/>
          <p:nvPr/>
        </p:nvSpPr>
        <p:spPr>
          <a:xfrm>
            <a:off x="2087382" y="4950252"/>
            <a:ext cx="70315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70%v</a:t>
            </a:r>
            <a:endParaRPr lang="en-US" dirty="0"/>
          </a:p>
        </p:txBody>
      </p:sp>
      <p:sp>
        <p:nvSpPr>
          <p:cNvPr id="109" name="CasellaDiTesto 108"/>
          <p:cNvSpPr txBox="1"/>
          <p:nvPr/>
        </p:nvSpPr>
        <p:spPr>
          <a:xfrm>
            <a:off x="7776726" y="4062370"/>
            <a:ext cx="693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err="1" smtClean="0"/>
              <a:t>Sulfur</a:t>
            </a:r>
            <a:endParaRPr lang="it-IT" sz="1400" b="1" i="1" dirty="0" smtClean="0"/>
          </a:p>
          <a:p>
            <a:r>
              <a:rPr lang="it-IT" sz="1400" b="1" i="1" dirty="0"/>
              <a:t>W</a:t>
            </a:r>
            <a:r>
              <a:rPr lang="it-IT" sz="1400" b="1" i="1" dirty="0" smtClean="0"/>
              <a:t>ater</a:t>
            </a:r>
            <a:endParaRPr lang="en-US" sz="1400" b="1" i="1" dirty="0"/>
          </a:p>
        </p:txBody>
      </p:sp>
      <p:sp>
        <p:nvSpPr>
          <p:cNvPr id="110" name="CasellaDiTesto 109"/>
          <p:cNvSpPr txBox="1"/>
          <p:nvPr/>
        </p:nvSpPr>
        <p:spPr>
          <a:xfrm>
            <a:off x="7766611" y="4590301"/>
            <a:ext cx="703156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5%v</a:t>
            </a:r>
            <a:endParaRPr lang="en-US" dirty="0"/>
          </a:p>
        </p:txBody>
      </p:sp>
      <p:sp>
        <p:nvSpPr>
          <p:cNvPr id="111" name="CasellaDiTesto 110"/>
          <p:cNvSpPr txBox="1"/>
          <p:nvPr/>
        </p:nvSpPr>
        <p:spPr>
          <a:xfrm>
            <a:off x="3585391" y="3944116"/>
            <a:ext cx="703156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70%v</a:t>
            </a:r>
            <a:endParaRPr lang="en-US" dirty="0"/>
          </a:p>
        </p:txBody>
      </p:sp>
      <p:sp>
        <p:nvSpPr>
          <p:cNvPr id="113" name="CasellaDiTesto 112"/>
          <p:cNvSpPr txBox="1"/>
          <p:nvPr/>
        </p:nvSpPr>
        <p:spPr>
          <a:xfrm>
            <a:off x="6248881" y="2824407"/>
            <a:ext cx="703156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25%v</a:t>
            </a:r>
            <a:endParaRPr lang="en-US" dirty="0"/>
          </a:p>
        </p:txBody>
      </p:sp>
      <p:sp>
        <p:nvSpPr>
          <p:cNvPr id="44" name="CasellaDiTesto 43"/>
          <p:cNvSpPr txBox="1"/>
          <p:nvPr/>
        </p:nvSpPr>
        <p:spPr>
          <a:xfrm rot="16200000">
            <a:off x="114805" y="3340407"/>
            <a:ext cx="1160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err="1" smtClean="0"/>
              <a:t>Raw</a:t>
            </a:r>
            <a:r>
              <a:rPr lang="it-IT" sz="1400" b="1" i="1" dirty="0" smtClean="0"/>
              <a:t> </a:t>
            </a:r>
            <a:r>
              <a:rPr lang="it-IT" sz="1400" b="1" i="1" dirty="0" err="1" smtClean="0"/>
              <a:t>oil</a:t>
            </a:r>
            <a:r>
              <a:rPr lang="it-IT" sz="1400" b="1" i="1" dirty="0" smtClean="0"/>
              <a:t> </a:t>
            </a:r>
            <a:r>
              <a:rPr lang="it-IT" sz="1400" b="1" i="1" dirty="0" err="1" smtClean="0"/>
              <a:t>shale</a:t>
            </a:r>
            <a:endParaRPr lang="en-US" sz="1400" b="1" i="1" baseline="-25000" dirty="0"/>
          </a:p>
        </p:txBody>
      </p:sp>
      <p:sp>
        <p:nvSpPr>
          <p:cNvPr id="49" name="CasellaDiTesto 48"/>
          <p:cNvSpPr txBox="1"/>
          <p:nvPr/>
        </p:nvSpPr>
        <p:spPr>
          <a:xfrm>
            <a:off x="5438654" y="2822385"/>
            <a:ext cx="70315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20%v</a:t>
            </a:r>
            <a:endParaRPr lang="en-US" dirty="0"/>
          </a:p>
        </p:txBody>
      </p:sp>
      <p:cxnSp>
        <p:nvCxnSpPr>
          <p:cNvPr id="50" name="Connettore 4 49"/>
          <p:cNvCxnSpPr>
            <a:stCxn id="19" idx="3"/>
            <a:endCxn id="4" idx="3"/>
          </p:cNvCxnSpPr>
          <p:nvPr/>
        </p:nvCxnSpPr>
        <p:spPr>
          <a:xfrm flipV="1">
            <a:off x="3698009" y="1773520"/>
            <a:ext cx="1" cy="1202754"/>
          </a:xfrm>
          <a:prstGeom prst="bentConnector3">
            <a:avLst>
              <a:gd name="adj1" fmla="val 22860100000"/>
            </a:avLst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Connettore 2 52"/>
          <p:cNvCxnSpPr/>
          <p:nvPr/>
        </p:nvCxnSpPr>
        <p:spPr>
          <a:xfrm flipV="1">
            <a:off x="3698010" y="3300622"/>
            <a:ext cx="590538" cy="1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4" name="CasellaDiTesto 53"/>
          <p:cNvSpPr txBox="1"/>
          <p:nvPr/>
        </p:nvSpPr>
        <p:spPr>
          <a:xfrm>
            <a:off x="4329999" y="3130652"/>
            <a:ext cx="1063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smtClean="0"/>
              <a:t>By-</a:t>
            </a:r>
            <a:r>
              <a:rPr lang="it-IT" sz="1400" b="1" i="1" dirty="0" err="1" smtClean="0"/>
              <a:t>products</a:t>
            </a:r>
            <a:endParaRPr lang="en-US" sz="1400" b="1" i="1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5438655" y="3146734"/>
            <a:ext cx="70315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5</a:t>
            </a:r>
            <a:r>
              <a:rPr lang="it-IT" dirty="0" smtClean="0"/>
              <a:t>%v</a:t>
            </a:r>
            <a:endParaRPr lang="en-US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4681576" y="2066404"/>
            <a:ext cx="70315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5</a:t>
            </a:r>
            <a:r>
              <a:rPr lang="it-IT" dirty="0" smtClean="0"/>
              <a:t>%v</a:t>
            </a:r>
            <a:endParaRPr lang="en-US" dirty="0"/>
          </a:p>
        </p:txBody>
      </p:sp>
      <p:cxnSp>
        <p:nvCxnSpPr>
          <p:cNvPr id="57" name="Connettore 2 56"/>
          <p:cNvCxnSpPr>
            <a:stCxn id="55" idx="2"/>
            <a:endCxn id="75" idx="0"/>
          </p:cNvCxnSpPr>
          <p:nvPr/>
        </p:nvCxnSpPr>
        <p:spPr>
          <a:xfrm flipH="1">
            <a:off x="5790232" y="3454511"/>
            <a:ext cx="1" cy="449887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" name="Connettore 4 61"/>
          <p:cNvCxnSpPr>
            <a:stCxn id="19" idx="2"/>
            <a:endCxn id="75" idx="1"/>
          </p:cNvCxnSpPr>
          <p:nvPr/>
        </p:nvCxnSpPr>
        <p:spPr>
          <a:xfrm rot="16200000" flipH="1">
            <a:off x="3469831" y="2813807"/>
            <a:ext cx="928124" cy="2092222"/>
          </a:xfrm>
          <a:prstGeom prst="bentConnector2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3" name="Connettore 4 62"/>
          <p:cNvCxnSpPr>
            <a:stCxn id="75" idx="2"/>
            <a:endCxn id="37" idx="3"/>
          </p:cNvCxnSpPr>
          <p:nvPr/>
        </p:nvCxnSpPr>
        <p:spPr>
          <a:xfrm rot="5400000">
            <a:off x="3323604" y="3168024"/>
            <a:ext cx="891091" cy="4042167"/>
          </a:xfrm>
          <a:prstGeom prst="bentConnector2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1" name="CasellaDiTesto 70"/>
          <p:cNvSpPr txBox="1"/>
          <p:nvPr/>
        </p:nvSpPr>
        <p:spPr>
          <a:xfrm>
            <a:off x="3582315" y="5241207"/>
            <a:ext cx="703156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65%v</a:t>
            </a:r>
            <a:endParaRPr lang="en-US" dirty="0"/>
          </a:p>
        </p:txBody>
      </p:sp>
      <p:cxnSp>
        <p:nvCxnSpPr>
          <p:cNvPr id="76" name="Connettore 2 75"/>
          <p:cNvCxnSpPr>
            <a:stCxn id="75" idx="3"/>
          </p:cNvCxnSpPr>
          <p:nvPr/>
        </p:nvCxnSpPr>
        <p:spPr>
          <a:xfrm>
            <a:off x="6600459" y="4323980"/>
            <a:ext cx="1102493" cy="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7" name="CasellaDiTesto 76"/>
          <p:cNvSpPr txBox="1"/>
          <p:nvPr/>
        </p:nvSpPr>
        <p:spPr>
          <a:xfrm>
            <a:off x="5438653" y="2067119"/>
            <a:ext cx="703156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5%v</a:t>
            </a:r>
            <a:endParaRPr lang="en-US" dirty="0"/>
          </a:p>
        </p:txBody>
      </p:sp>
      <p:sp>
        <p:nvSpPr>
          <p:cNvPr id="78" name="CasellaDiTesto 77"/>
          <p:cNvSpPr txBox="1"/>
          <p:nvPr/>
        </p:nvSpPr>
        <p:spPr>
          <a:xfrm>
            <a:off x="4334150" y="3310131"/>
            <a:ext cx="1063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smtClean="0"/>
              <a:t>(acid </a:t>
            </a:r>
            <a:r>
              <a:rPr lang="it-IT" sz="1400" b="1" i="1" dirty="0" err="1" smtClean="0"/>
              <a:t>gases</a:t>
            </a:r>
            <a:r>
              <a:rPr lang="it-IT" sz="1400" b="1" i="1" dirty="0" smtClean="0"/>
              <a:t>)</a:t>
            </a:r>
            <a:endParaRPr lang="en-US" sz="1400" b="1" i="1" dirty="0"/>
          </a:p>
        </p:txBody>
      </p:sp>
      <p:sp>
        <p:nvSpPr>
          <p:cNvPr id="80" name="CasellaDiTesto 79"/>
          <p:cNvSpPr txBox="1"/>
          <p:nvPr/>
        </p:nvSpPr>
        <p:spPr>
          <a:xfrm>
            <a:off x="6016440" y="1445535"/>
            <a:ext cx="297469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i="1" dirty="0" smtClean="0"/>
              <a:t>AG2S™ IS SHALE OIL BOOSTER</a:t>
            </a:r>
          </a:p>
          <a:p>
            <a:pPr algn="r"/>
            <a:endParaRPr lang="it-IT" sz="500" b="1" i="1" dirty="0" smtClean="0"/>
          </a:p>
          <a:p>
            <a:pPr algn="r"/>
            <a:r>
              <a:rPr lang="it-IT" sz="1400" b="1" i="1" dirty="0" err="1" smtClean="0"/>
              <a:t>Reduced</a:t>
            </a:r>
            <a:r>
              <a:rPr lang="it-IT" sz="1400" b="1" i="1" dirty="0" smtClean="0"/>
              <a:t> </a:t>
            </a:r>
            <a:r>
              <a:rPr lang="it-IT" sz="1400" b="1" i="1" dirty="0" err="1" smtClean="0"/>
              <a:t>environmental</a:t>
            </a:r>
            <a:r>
              <a:rPr lang="it-IT" sz="1400" b="1" i="1" dirty="0" smtClean="0"/>
              <a:t> impact</a:t>
            </a:r>
          </a:p>
          <a:p>
            <a:pPr algn="r"/>
            <a:r>
              <a:rPr lang="it-IT" sz="1400" b="1" i="1" dirty="0" err="1" smtClean="0"/>
              <a:t>Higher</a:t>
            </a:r>
            <a:r>
              <a:rPr lang="it-IT" sz="1400" b="1" i="1" dirty="0" smtClean="0"/>
              <a:t> production </a:t>
            </a:r>
            <a:r>
              <a:rPr lang="it-IT" sz="1400" b="1" i="1" dirty="0" err="1" smtClean="0"/>
              <a:t>yield</a:t>
            </a:r>
            <a:endParaRPr lang="it-IT" sz="1400" b="1" i="1" dirty="0" smtClean="0"/>
          </a:p>
          <a:p>
            <a:pPr algn="r"/>
            <a:r>
              <a:rPr lang="it-IT" sz="1400" b="1" i="1" dirty="0" err="1" smtClean="0"/>
              <a:t>Better</a:t>
            </a:r>
            <a:r>
              <a:rPr lang="it-IT" sz="1400" b="1" i="1" dirty="0" smtClean="0"/>
              <a:t> </a:t>
            </a:r>
            <a:r>
              <a:rPr lang="it-IT" sz="1400" b="1" i="1" dirty="0" err="1" smtClean="0"/>
              <a:t>shale</a:t>
            </a:r>
            <a:r>
              <a:rPr lang="it-IT" sz="1400" b="1" i="1" dirty="0" smtClean="0"/>
              <a:t> </a:t>
            </a:r>
            <a:r>
              <a:rPr lang="it-IT" sz="1400" b="1" i="1" dirty="0" err="1" smtClean="0"/>
              <a:t>exploitation</a:t>
            </a:r>
            <a:endParaRPr lang="it-IT" sz="1400" b="1" i="1" dirty="0" smtClean="0"/>
          </a:p>
          <a:p>
            <a:pPr algn="r"/>
            <a:r>
              <a:rPr lang="it-IT" sz="1400" b="1" i="1" dirty="0" err="1" smtClean="0"/>
              <a:t>Portability</a:t>
            </a:r>
            <a:endParaRPr lang="en-US" sz="1400" b="1" i="1" dirty="0"/>
          </a:p>
        </p:txBody>
      </p:sp>
      <p:pic>
        <p:nvPicPr>
          <p:cNvPr id="82" name="Immagine 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1860" y="5381174"/>
            <a:ext cx="1119072" cy="638320"/>
          </a:xfrm>
          <a:prstGeom prst="rect">
            <a:avLst/>
          </a:prstGeom>
        </p:spPr>
      </p:pic>
      <p:sp>
        <p:nvSpPr>
          <p:cNvPr id="83" name="CasellaDiTesto 82"/>
          <p:cNvSpPr txBox="1"/>
          <p:nvPr/>
        </p:nvSpPr>
        <p:spPr>
          <a:xfrm>
            <a:off x="6484765" y="5331002"/>
            <a:ext cx="8992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i="1" dirty="0" smtClean="0"/>
              <a:t>Compact, </a:t>
            </a:r>
            <a:r>
              <a:rPr lang="it-IT" sz="1400" b="1" i="1" dirty="0" err="1" smtClean="0"/>
              <a:t>portable</a:t>
            </a:r>
            <a:r>
              <a:rPr lang="it-IT" sz="1400" b="1" i="1" dirty="0" smtClean="0"/>
              <a:t> </a:t>
            </a:r>
            <a:r>
              <a:rPr lang="it-IT" sz="1400" b="1" i="1" dirty="0" err="1" smtClean="0"/>
              <a:t>module</a:t>
            </a:r>
            <a:endParaRPr lang="en-US" sz="1400" b="1" i="1" dirty="0"/>
          </a:p>
        </p:txBody>
      </p:sp>
      <p:sp>
        <p:nvSpPr>
          <p:cNvPr id="27" name="Freccia a destra 26"/>
          <p:cNvSpPr/>
          <p:nvPr/>
        </p:nvSpPr>
        <p:spPr>
          <a:xfrm rot="2474127">
            <a:off x="6637890" y="4771084"/>
            <a:ext cx="514266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imbolo &quot;divieto&quot; 39"/>
          <p:cNvSpPr/>
          <p:nvPr/>
        </p:nvSpPr>
        <p:spPr>
          <a:xfrm>
            <a:off x="2481862" y="4743562"/>
            <a:ext cx="778746" cy="391041"/>
          </a:xfrm>
          <a:prstGeom prst="noSmok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7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Oil</a:t>
            </a:r>
            <a:r>
              <a:rPr lang="it-IT" dirty="0" smtClean="0"/>
              <a:t> </a:t>
            </a:r>
            <a:r>
              <a:rPr lang="it-IT" dirty="0" err="1" smtClean="0"/>
              <a:t>refining</a:t>
            </a:r>
            <a:r>
              <a:rPr lang="it-IT" dirty="0" smtClean="0"/>
              <a:t> – HDS/</a:t>
            </a:r>
            <a:r>
              <a:rPr lang="it-IT" dirty="0" err="1" smtClean="0"/>
              <a:t>Reforming</a:t>
            </a:r>
            <a:endParaRPr lang="en-US" dirty="0"/>
          </a:p>
        </p:txBody>
      </p:sp>
      <p:sp>
        <p:nvSpPr>
          <p:cNvPr id="4" name="Rettangolo arrotondato 3"/>
          <p:cNvSpPr/>
          <p:nvPr/>
        </p:nvSpPr>
        <p:spPr>
          <a:xfrm>
            <a:off x="2568618" y="2122344"/>
            <a:ext cx="1620455" cy="8391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err="1" smtClean="0"/>
              <a:t>Steam</a:t>
            </a:r>
            <a:r>
              <a:rPr lang="it-IT" b="1" dirty="0" smtClean="0"/>
              <a:t> </a:t>
            </a:r>
            <a:r>
              <a:rPr lang="it-IT" b="1" dirty="0" err="1" smtClean="0"/>
              <a:t>reforming</a:t>
            </a:r>
            <a:endParaRPr lang="en-US" b="1" dirty="0"/>
          </a:p>
        </p:txBody>
      </p:sp>
      <p:cxnSp>
        <p:nvCxnSpPr>
          <p:cNvPr id="7" name="Connettore 2 6"/>
          <p:cNvCxnSpPr/>
          <p:nvPr/>
        </p:nvCxnSpPr>
        <p:spPr>
          <a:xfrm flipV="1">
            <a:off x="1920436" y="2418312"/>
            <a:ext cx="648182" cy="5788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V="1">
            <a:off x="1920436" y="2691385"/>
            <a:ext cx="648182" cy="5788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1034972" y="2264423"/>
            <a:ext cx="795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i="1" dirty="0" err="1" smtClean="0"/>
              <a:t>Steam</a:t>
            </a:r>
            <a:endParaRPr lang="en-US" sz="1400" b="1" i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953944" y="2544523"/>
            <a:ext cx="885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i="1" dirty="0" err="1" smtClean="0"/>
              <a:t>Naphtha</a:t>
            </a:r>
            <a:endParaRPr lang="en-US" sz="1400" b="1" i="1" dirty="0"/>
          </a:p>
        </p:txBody>
      </p:sp>
      <p:cxnSp>
        <p:nvCxnSpPr>
          <p:cNvPr id="13" name="Connettore 2 12"/>
          <p:cNvCxnSpPr>
            <a:stCxn id="4" idx="3"/>
          </p:cNvCxnSpPr>
          <p:nvPr/>
        </p:nvCxnSpPr>
        <p:spPr>
          <a:xfrm flipV="1">
            <a:off x="4189073" y="2536333"/>
            <a:ext cx="474557" cy="5593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Rettangolo arrotondato 18"/>
          <p:cNvSpPr/>
          <p:nvPr/>
        </p:nvSpPr>
        <p:spPr>
          <a:xfrm>
            <a:off x="4639493" y="2124941"/>
            <a:ext cx="1620455" cy="8391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WGSR</a:t>
            </a:r>
            <a:endParaRPr lang="en-US" b="1" dirty="0"/>
          </a:p>
        </p:txBody>
      </p:sp>
      <p:sp>
        <p:nvSpPr>
          <p:cNvPr id="33" name="Rettangolo arrotondato 32"/>
          <p:cNvSpPr/>
          <p:nvPr/>
        </p:nvSpPr>
        <p:spPr>
          <a:xfrm>
            <a:off x="6710367" y="3388556"/>
            <a:ext cx="1620455" cy="8391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HDS</a:t>
            </a:r>
            <a:endParaRPr lang="en-US" b="1" dirty="0"/>
          </a:p>
        </p:txBody>
      </p:sp>
      <p:cxnSp>
        <p:nvCxnSpPr>
          <p:cNvPr id="54" name="Connettore 2 53"/>
          <p:cNvCxnSpPr>
            <a:stCxn id="53" idx="2"/>
            <a:endCxn id="33" idx="0"/>
          </p:cNvCxnSpPr>
          <p:nvPr/>
        </p:nvCxnSpPr>
        <p:spPr>
          <a:xfrm flipH="1">
            <a:off x="7520595" y="2961508"/>
            <a:ext cx="1" cy="427048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8" name="Connettore 2 57"/>
          <p:cNvCxnSpPr>
            <a:stCxn id="53" idx="0"/>
          </p:cNvCxnSpPr>
          <p:nvPr/>
        </p:nvCxnSpPr>
        <p:spPr>
          <a:xfrm flipV="1">
            <a:off x="7520596" y="1727070"/>
            <a:ext cx="0" cy="395274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9" name="CasellaDiTesto 58"/>
          <p:cNvSpPr txBox="1"/>
          <p:nvPr/>
        </p:nvSpPr>
        <p:spPr>
          <a:xfrm>
            <a:off x="7050356" y="3028052"/>
            <a:ext cx="684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smtClean="0"/>
              <a:t>H</a:t>
            </a:r>
            <a:r>
              <a:rPr lang="it-IT" sz="1400" b="1" i="1" baseline="-25000" dirty="0" smtClean="0"/>
              <a:t>2</a:t>
            </a:r>
            <a:endParaRPr lang="en-US" sz="1400" b="1" i="1" dirty="0"/>
          </a:p>
        </p:txBody>
      </p:sp>
      <p:sp>
        <p:nvSpPr>
          <p:cNvPr id="72" name="CasellaDiTesto 71"/>
          <p:cNvSpPr txBox="1"/>
          <p:nvPr/>
        </p:nvSpPr>
        <p:spPr>
          <a:xfrm>
            <a:off x="1046214" y="1960444"/>
            <a:ext cx="70315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100%v</a:t>
            </a:r>
            <a:endParaRPr lang="en-US" dirty="0"/>
          </a:p>
        </p:txBody>
      </p:sp>
      <p:sp>
        <p:nvSpPr>
          <p:cNvPr id="76" name="CasellaDiTesto 75"/>
          <p:cNvSpPr txBox="1"/>
          <p:nvPr/>
        </p:nvSpPr>
        <p:spPr>
          <a:xfrm>
            <a:off x="7701023" y="3037366"/>
            <a:ext cx="70315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400%v</a:t>
            </a:r>
            <a:endParaRPr lang="en-US" dirty="0"/>
          </a:p>
        </p:txBody>
      </p:sp>
      <p:sp>
        <p:nvSpPr>
          <p:cNvPr id="77" name="CasellaDiTesto 76"/>
          <p:cNvSpPr txBox="1"/>
          <p:nvPr/>
        </p:nvSpPr>
        <p:spPr>
          <a:xfrm>
            <a:off x="2112871" y="3320047"/>
            <a:ext cx="70315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bg1"/>
                </a:solidFill>
              </a:rPr>
              <a:t>15%v</a:t>
            </a:r>
            <a:endParaRPr lang="en-US" sz="1400" b="1" i="1" baseline="-25000" dirty="0">
              <a:solidFill>
                <a:schemeClr val="bg1"/>
              </a:solidFill>
            </a:endParaRPr>
          </a:p>
        </p:txBody>
      </p:sp>
      <p:cxnSp>
        <p:nvCxnSpPr>
          <p:cNvPr id="37" name="Connettore 4 36"/>
          <p:cNvCxnSpPr>
            <a:stCxn id="11" idx="2"/>
            <a:endCxn id="4" idx="2"/>
          </p:cNvCxnSpPr>
          <p:nvPr/>
        </p:nvCxnSpPr>
        <p:spPr>
          <a:xfrm rot="16200000" flipH="1">
            <a:off x="2333158" y="1915820"/>
            <a:ext cx="109208" cy="1982168"/>
          </a:xfrm>
          <a:prstGeom prst="bentConnector3">
            <a:avLst>
              <a:gd name="adj1" fmla="val 309325"/>
            </a:avLst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V="1">
            <a:off x="3766592" y="2958615"/>
            <a:ext cx="0" cy="377724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3" name="CasellaDiTesto 42"/>
          <p:cNvSpPr txBox="1"/>
          <p:nvPr/>
        </p:nvSpPr>
        <p:spPr>
          <a:xfrm>
            <a:off x="279732" y="2598806"/>
            <a:ext cx="70315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100%v</a:t>
            </a:r>
            <a:endParaRPr lang="en-US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3257794" y="3320047"/>
            <a:ext cx="1071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err="1" smtClean="0"/>
              <a:t>Combustion</a:t>
            </a:r>
            <a:r>
              <a:rPr lang="it-IT" sz="1400" b="1" i="1" dirty="0" smtClean="0"/>
              <a:t> </a:t>
            </a:r>
            <a:r>
              <a:rPr lang="it-IT" sz="1400" b="1" i="1" dirty="0" smtClean="0"/>
              <a:t>air</a:t>
            </a:r>
            <a:endParaRPr lang="en-US" sz="1400" b="1" i="1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3442026" y="3806683"/>
            <a:ext cx="70315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smtClean="0">
                <a:solidFill>
                  <a:schemeClr val="bg1"/>
                </a:solidFill>
              </a:rPr>
              <a:t>150%v</a:t>
            </a:r>
            <a:endParaRPr lang="en-US" sz="1400" b="1" i="1" baseline="-25000" dirty="0">
              <a:solidFill>
                <a:schemeClr val="bg1"/>
              </a:solidFill>
            </a:endParaRPr>
          </a:p>
        </p:txBody>
      </p:sp>
      <p:cxnSp>
        <p:nvCxnSpPr>
          <p:cNvPr id="46" name="Connettore 2 45"/>
          <p:cNvCxnSpPr>
            <a:stCxn id="4" idx="0"/>
          </p:cNvCxnSpPr>
          <p:nvPr/>
        </p:nvCxnSpPr>
        <p:spPr>
          <a:xfrm flipV="1">
            <a:off x="3378846" y="1727070"/>
            <a:ext cx="0" cy="395274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0" name="CasellaDiTesto 49"/>
          <p:cNvSpPr txBox="1"/>
          <p:nvPr/>
        </p:nvSpPr>
        <p:spPr>
          <a:xfrm>
            <a:off x="2437923" y="1439689"/>
            <a:ext cx="1071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/>
              <a:t>Flue </a:t>
            </a:r>
            <a:r>
              <a:rPr lang="it-IT" sz="1400" b="1" i="1" dirty="0" err="1" smtClean="0"/>
              <a:t>gases</a:t>
            </a:r>
            <a:endParaRPr lang="en-US" sz="1400" b="1" i="1" dirty="0"/>
          </a:p>
        </p:txBody>
      </p:sp>
      <p:sp>
        <p:nvSpPr>
          <p:cNvPr id="51" name="CasellaDiTesto 50"/>
          <p:cNvSpPr txBox="1"/>
          <p:nvPr/>
        </p:nvSpPr>
        <p:spPr>
          <a:xfrm>
            <a:off x="3509543" y="1450717"/>
            <a:ext cx="70315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bg1"/>
                </a:solidFill>
              </a:rPr>
              <a:t>165%v</a:t>
            </a:r>
            <a:endParaRPr lang="en-US" sz="1400" b="1" i="1" baseline="-25000" dirty="0">
              <a:solidFill>
                <a:schemeClr val="bg1"/>
              </a:solidFill>
            </a:endParaRPr>
          </a:p>
        </p:txBody>
      </p:sp>
      <p:cxnSp>
        <p:nvCxnSpPr>
          <p:cNvPr id="52" name="Connettore 2 51"/>
          <p:cNvCxnSpPr/>
          <p:nvPr/>
        </p:nvCxnSpPr>
        <p:spPr>
          <a:xfrm flipV="1">
            <a:off x="6259948" y="2533736"/>
            <a:ext cx="474557" cy="5593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3" name="Rettangolo arrotondato 52"/>
          <p:cNvSpPr/>
          <p:nvPr/>
        </p:nvSpPr>
        <p:spPr>
          <a:xfrm>
            <a:off x="6710368" y="2122344"/>
            <a:ext cx="1620455" cy="8391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PSA</a:t>
            </a:r>
            <a:endParaRPr lang="en-US" b="1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6984786" y="1443812"/>
            <a:ext cx="1071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/>
              <a:t>CO</a:t>
            </a:r>
            <a:r>
              <a:rPr lang="it-IT" sz="1400" b="1" i="1" baseline="-25000" dirty="0" smtClean="0"/>
              <a:t>2</a:t>
            </a:r>
            <a:endParaRPr lang="en-US" sz="1400" b="1" i="1" baseline="-25000" dirty="0"/>
          </a:p>
        </p:txBody>
      </p:sp>
      <p:sp>
        <p:nvSpPr>
          <p:cNvPr id="57" name="CasellaDiTesto 56"/>
          <p:cNvSpPr txBox="1"/>
          <p:nvPr/>
        </p:nvSpPr>
        <p:spPr>
          <a:xfrm>
            <a:off x="7701023" y="1764488"/>
            <a:ext cx="70315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bg1"/>
                </a:solidFill>
              </a:rPr>
              <a:t>100%v</a:t>
            </a:r>
            <a:endParaRPr lang="en-US" sz="1400" b="1" i="1" baseline="-25000" dirty="0">
              <a:solidFill>
                <a:schemeClr val="bg1"/>
              </a:solidFill>
            </a:endParaRPr>
          </a:p>
        </p:txBody>
      </p:sp>
      <p:cxnSp>
        <p:nvCxnSpPr>
          <p:cNvPr id="60" name="Connettore 2 59"/>
          <p:cNvCxnSpPr/>
          <p:nvPr/>
        </p:nvCxnSpPr>
        <p:spPr>
          <a:xfrm flipH="1">
            <a:off x="7520595" y="4221599"/>
            <a:ext cx="1" cy="427048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1" name="CasellaDiTesto 60"/>
          <p:cNvSpPr txBox="1"/>
          <p:nvPr/>
        </p:nvSpPr>
        <p:spPr>
          <a:xfrm>
            <a:off x="6969334" y="4288143"/>
            <a:ext cx="684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smtClean="0"/>
              <a:t>H</a:t>
            </a:r>
            <a:r>
              <a:rPr lang="it-IT" sz="1400" b="1" i="1" baseline="-25000" dirty="0" smtClean="0"/>
              <a:t>2</a:t>
            </a:r>
            <a:r>
              <a:rPr lang="it-IT" sz="1400" b="1" i="1" dirty="0" smtClean="0"/>
              <a:t>S</a:t>
            </a:r>
            <a:endParaRPr lang="en-US" sz="1400" b="1" i="1" dirty="0"/>
          </a:p>
        </p:txBody>
      </p:sp>
      <p:sp>
        <p:nvSpPr>
          <p:cNvPr id="62" name="CasellaDiTesto 61"/>
          <p:cNvSpPr txBox="1"/>
          <p:nvPr/>
        </p:nvSpPr>
        <p:spPr>
          <a:xfrm>
            <a:off x="7701023" y="4297457"/>
            <a:ext cx="70315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400%v</a:t>
            </a:r>
            <a:endParaRPr lang="en-US" dirty="0"/>
          </a:p>
        </p:txBody>
      </p:sp>
      <p:cxnSp>
        <p:nvCxnSpPr>
          <p:cNvPr id="63" name="Connettore 2 62"/>
          <p:cNvCxnSpPr/>
          <p:nvPr/>
        </p:nvCxnSpPr>
        <p:spPr>
          <a:xfrm flipV="1">
            <a:off x="6062185" y="3817024"/>
            <a:ext cx="648182" cy="5788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6" name="Connettore 2 65"/>
          <p:cNvCxnSpPr/>
          <p:nvPr/>
        </p:nvCxnSpPr>
        <p:spPr>
          <a:xfrm flipV="1">
            <a:off x="8299899" y="3814130"/>
            <a:ext cx="648182" cy="5788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7" name="CasellaDiTesto 66"/>
          <p:cNvSpPr txBox="1"/>
          <p:nvPr/>
        </p:nvSpPr>
        <p:spPr>
          <a:xfrm>
            <a:off x="5515115" y="3320047"/>
            <a:ext cx="795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i="1" dirty="0" err="1" smtClean="0"/>
              <a:t>Oil</a:t>
            </a:r>
            <a:r>
              <a:rPr lang="it-IT" sz="1400" b="1" i="1" dirty="0" smtClean="0"/>
              <a:t> with </a:t>
            </a:r>
            <a:r>
              <a:rPr lang="it-IT" sz="1400" b="1" i="1" dirty="0" err="1" smtClean="0"/>
              <a:t>sulfur</a:t>
            </a:r>
            <a:endParaRPr lang="en-US" sz="1400" b="1" i="1" dirty="0"/>
          </a:p>
        </p:txBody>
      </p:sp>
      <p:sp>
        <p:nvSpPr>
          <p:cNvPr id="68" name="CasellaDiTesto 67"/>
          <p:cNvSpPr txBox="1"/>
          <p:nvPr/>
        </p:nvSpPr>
        <p:spPr>
          <a:xfrm>
            <a:off x="8006296" y="3462112"/>
            <a:ext cx="795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i="1" dirty="0" err="1" smtClean="0"/>
              <a:t>Oil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313350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Oil</a:t>
            </a:r>
            <a:r>
              <a:rPr lang="it-IT" dirty="0" smtClean="0"/>
              <a:t> </a:t>
            </a:r>
            <a:r>
              <a:rPr lang="it-IT" dirty="0" err="1" smtClean="0"/>
              <a:t>refining</a:t>
            </a:r>
            <a:r>
              <a:rPr lang="it-IT" dirty="0" smtClean="0"/>
              <a:t> – HDS/</a:t>
            </a:r>
            <a:r>
              <a:rPr lang="it-IT" dirty="0" err="1" smtClean="0"/>
              <a:t>Reforming</a:t>
            </a:r>
            <a:endParaRPr lang="en-US" dirty="0"/>
          </a:p>
        </p:txBody>
      </p:sp>
      <p:sp>
        <p:nvSpPr>
          <p:cNvPr id="4" name="Rettangolo arrotondato 3"/>
          <p:cNvSpPr/>
          <p:nvPr/>
        </p:nvSpPr>
        <p:spPr>
          <a:xfrm>
            <a:off x="2568618" y="2122344"/>
            <a:ext cx="1620455" cy="8391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err="1" smtClean="0"/>
              <a:t>Steam</a:t>
            </a:r>
            <a:r>
              <a:rPr lang="it-IT" b="1" dirty="0" smtClean="0"/>
              <a:t> </a:t>
            </a:r>
            <a:r>
              <a:rPr lang="it-IT" b="1" dirty="0" err="1" smtClean="0"/>
              <a:t>reforming</a:t>
            </a:r>
            <a:endParaRPr lang="en-US" b="1" dirty="0"/>
          </a:p>
        </p:txBody>
      </p:sp>
      <p:cxnSp>
        <p:nvCxnSpPr>
          <p:cNvPr id="7" name="Connettore 2 6"/>
          <p:cNvCxnSpPr/>
          <p:nvPr/>
        </p:nvCxnSpPr>
        <p:spPr>
          <a:xfrm flipV="1">
            <a:off x="1920436" y="2418312"/>
            <a:ext cx="648182" cy="5788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V="1">
            <a:off x="1920436" y="2691385"/>
            <a:ext cx="648182" cy="5788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1034972" y="2264423"/>
            <a:ext cx="795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i="1" dirty="0" err="1" smtClean="0"/>
              <a:t>Steam</a:t>
            </a:r>
            <a:endParaRPr lang="en-US" sz="1400" b="1" i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953944" y="2544523"/>
            <a:ext cx="885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i="1" dirty="0" err="1" smtClean="0"/>
              <a:t>Naphtha</a:t>
            </a:r>
            <a:endParaRPr lang="en-US" sz="1400" b="1" i="1" dirty="0"/>
          </a:p>
        </p:txBody>
      </p:sp>
      <p:cxnSp>
        <p:nvCxnSpPr>
          <p:cNvPr id="13" name="Connettore 2 12"/>
          <p:cNvCxnSpPr>
            <a:stCxn id="4" idx="3"/>
          </p:cNvCxnSpPr>
          <p:nvPr/>
        </p:nvCxnSpPr>
        <p:spPr>
          <a:xfrm flipV="1">
            <a:off x="4189073" y="2536333"/>
            <a:ext cx="474557" cy="5593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Rettangolo arrotondato 18"/>
          <p:cNvSpPr/>
          <p:nvPr/>
        </p:nvSpPr>
        <p:spPr>
          <a:xfrm>
            <a:off x="4639493" y="2124941"/>
            <a:ext cx="1620455" cy="8391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WGSR</a:t>
            </a:r>
            <a:endParaRPr lang="en-US" b="1" dirty="0"/>
          </a:p>
        </p:txBody>
      </p:sp>
      <p:sp>
        <p:nvSpPr>
          <p:cNvPr id="33" name="Rettangolo arrotondato 32"/>
          <p:cNvSpPr/>
          <p:nvPr/>
        </p:nvSpPr>
        <p:spPr>
          <a:xfrm>
            <a:off x="6710367" y="3388556"/>
            <a:ext cx="1620455" cy="8391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HDS</a:t>
            </a:r>
            <a:endParaRPr lang="en-US" b="1" dirty="0"/>
          </a:p>
        </p:txBody>
      </p:sp>
      <p:cxnSp>
        <p:nvCxnSpPr>
          <p:cNvPr id="54" name="Connettore 2 53"/>
          <p:cNvCxnSpPr>
            <a:stCxn id="53" idx="2"/>
            <a:endCxn id="33" idx="0"/>
          </p:cNvCxnSpPr>
          <p:nvPr/>
        </p:nvCxnSpPr>
        <p:spPr>
          <a:xfrm flipH="1">
            <a:off x="7520595" y="2961508"/>
            <a:ext cx="1" cy="427048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8" name="Connettore 2 57"/>
          <p:cNvCxnSpPr>
            <a:stCxn id="53" idx="0"/>
          </p:cNvCxnSpPr>
          <p:nvPr/>
        </p:nvCxnSpPr>
        <p:spPr>
          <a:xfrm flipV="1">
            <a:off x="7520596" y="1727070"/>
            <a:ext cx="0" cy="395274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9" name="CasellaDiTesto 58"/>
          <p:cNvSpPr txBox="1"/>
          <p:nvPr/>
        </p:nvSpPr>
        <p:spPr>
          <a:xfrm>
            <a:off x="7050356" y="3028052"/>
            <a:ext cx="684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smtClean="0"/>
              <a:t>H</a:t>
            </a:r>
            <a:r>
              <a:rPr lang="it-IT" sz="1400" b="1" i="1" baseline="-25000" dirty="0" smtClean="0"/>
              <a:t>2</a:t>
            </a:r>
            <a:endParaRPr lang="en-US" sz="1400" b="1" i="1" dirty="0"/>
          </a:p>
        </p:txBody>
      </p:sp>
      <p:sp>
        <p:nvSpPr>
          <p:cNvPr id="72" name="CasellaDiTesto 71"/>
          <p:cNvSpPr txBox="1"/>
          <p:nvPr/>
        </p:nvSpPr>
        <p:spPr>
          <a:xfrm>
            <a:off x="1046214" y="1960444"/>
            <a:ext cx="70315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100%v</a:t>
            </a:r>
            <a:endParaRPr lang="en-US" dirty="0"/>
          </a:p>
        </p:txBody>
      </p:sp>
      <p:sp>
        <p:nvSpPr>
          <p:cNvPr id="75" name="Rettangolo arrotondato 74"/>
          <p:cNvSpPr/>
          <p:nvPr/>
        </p:nvSpPr>
        <p:spPr>
          <a:xfrm>
            <a:off x="5636287" y="4702526"/>
            <a:ext cx="1620455" cy="8391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AG2S™ </a:t>
            </a:r>
            <a:r>
              <a:rPr lang="it-IT" b="1" dirty="0" err="1" smtClean="0"/>
              <a:t>technology</a:t>
            </a:r>
            <a:endParaRPr lang="en-US" b="1" dirty="0"/>
          </a:p>
        </p:txBody>
      </p:sp>
      <p:sp>
        <p:nvSpPr>
          <p:cNvPr id="76" name="CasellaDiTesto 75"/>
          <p:cNvSpPr txBox="1"/>
          <p:nvPr/>
        </p:nvSpPr>
        <p:spPr>
          <a:xfrm>
            <a:off x="7701023" y="3037366"/>
            <a:ext cx="70315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400%v</a:t>
            </a:r>
            <a:endParaRPr lang="en-US" dirty="0"/>
          </a:p>
        </p:txBody>
      </p:sp>
      <p:sp>
        <p:nvSpPr>
          <p:cNvPr id="77" name="CasellaDiTesto 76"/>
          <p:cNvSpPr txBox="1"/>
          <p:nvPr/>
        </p:nvSpPr>
        <p:spPr>
          <a:xfrm>
            <a:off x="2112871" y="3320047"/>
            <a:ext cx="70315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bg1"/>
                </a:solidFill>
              </a:rPr>
              <a:t>15%v</a:t>
            </a:r>
            <a:endParaRPr lang="en-US" sz="1400" b="1" i="1" baseline="-25000" dirty="0">
              <a:solidFill>
                <a:schemeClr val="bg1"/>
              </a:solidFill>
            </a:endParaRPr>
          </a:p>
        </p:txBody>
      </p:sp>
      <p:sp>
        <p:nvSpPr>
          <p:cNvPr id="86" name="CasellaDiTesto 85"/>
          <p:cNvSpPr txBox="1"/>
          <p:nvPr/>
        </p:nvSpPr>
        <p:spPr>
          <a:xfrm>
            <a:off x="4648339" y="4494758"/>
            <a:ext cx="703156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bg1"/>
                </a:solidFill>
              </a:rPr>
              <a:t>200%v</a:t>
            </a:r>
            <a:endParaRPr lang="en-US" sz="1400" b="1" i="1" baseline="-25000" dirty="0">
              <a:solidFill>
                <a:schemeClr val="bg1"/>
              </a:solidFill>
            </a:endParaRPr>
          </a:p>
        </p:txBody>
      </p:sp>
      <p:sp>
        <p:nvSpPr>
          <p:cNvPr id="91" name="CasellaDiTesto 90"/>
          <p:cNvSpPr txBox="1"/>
          <p:nvPr/>
        </p:nvSpPr>
        <p:spPr>
          <a:xfrm>
            <a:off x="22005" y="4779316"/>
            <a:ext cx="329992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i="1" dirty="0" smtClean="0"/>
              <a:t>AG2S™ IS HYDROGEN RECOVERY</a:t>
            </a:r>
          </a:p>
          <a:p>
            <a:pPr algn="r"/>
            <a:endParaRPr lang="it-IT" sz="500" b="1" i="1" dirty="0" smtClean="0"/>
          </a:p>
          <a:p>
            <a:pPr algn="r"/>
            <a:r>
              <a:rPr lang="it-IT" sz="1400" b="1" i="1" dirty="0" err="1" smtClean="0"/>
              <a:t>Less</a:t>
            </a:r>
            <a:r>
              <a:rPr lang="it-IT" sz="1400" b="1" i="1" dirty="0" smtClean="0"/>
              <a:t> flue gas/CO</a:t>
            </a:r>
            <a:r>
              <a:rPr lang="it-IT" sz="1400" b="1" i="1" baseline="-25000" dirty="0" smtClean="0"/>
              <a:t>2</a:t>
            </a:r>
            <a:r>
              <a:rPr lang="it-IT" sz="1400" b="1" i="1" dirty="0" smtClean="0"/>
              <a:t> </a:t>
            </a:r>
            <a:r>
              <a:rPr lang="it-IT" sz="1400" b="1" i="1" dirty="0" err="1" smtClean="0"/>
              <a:t>environmental</a:t>
            </a:r>
            <a:r>
              <a:rPr lang="it-IT" sz="1400" b="1" i="1" dirty="0" smtClean="0"/>
              <a:t> impact</a:t>
            </a:r>
          </a:p>
          <a:p>
            <a:pPr algn="r"/>
            <a:r>
              <a:rPr lang="it-IT" sz="1400" b="1" i="1" dirty="0" err="1" smtClean="0"/>
              <a:t>Internal</a:t>
            </a:r>
            <a:r>
              <a:rPr lang="it-IT" sz="1400" b="1" i="1" dirty="0" smtClean="0"/>
              <a:t> </a:t>
            </a:r>
            <a:r>
              <a:rPr lang="it-IT" sz="1400" b="1" i="1" dirty="0" err="1" smtClean="0"/>
              <a:t>hydrogen</a:t>
            </a:r>
            <a:r>
              <a:rPr lang="it-IT" sz="1400" b="1" i="1" dirty="0" smtClean="0"/>
              <a:t> </a:t>
            </a:r>
            <a:r>
              <a:rPr lang="it-IT" sz="1400" b="1" i="1" dirty="0" err="1" smtClean="0"/>
              <a:t>loop</a:t>
            </a:r>
            <a:endParaRPr lang="it-IT" sz="1400" b="1" i="1" dirty="0" smtClean="0"/>
          </a:p>
          <a:p>
            <a:pPr algn="r"/>
            <a:r>
              <a:rPr lang="it-IT" sz="1400" b="1" i="1" dirty="0" err="1" smtClean="0"/>
              <a:t>Reduced</a:t>
            </a:r>
            <a:r>
              <a:rPr lang="it-IT" sz="1400" b="1" i="1" dirty="0" smtClean="0"/>
              <a:t> </a:t>
            </a:r>
            <a:r>
              <a:rPr lang="it-IT" sz="1400" b="1" i="1" dirty="0" err="1" smtClean="0"/>
              <a:t>reforming</a:t>
            </a:r>
            <a:r>
              <a:rPr lang="it-IT" sz="1400" b="1" i="1" dirty="0" smtClean="0"/>
              <a:t> duty</a:t>
            </a:r>
          </a:p>
          <a:p>
            <a:pPr algn="r"/>
            <a:r>
              <a:rPr lang="it-IT" sz="1400" b="1" i="1" dirty="0" err="1" smtClean="0"/>
              <a:t>Better</a:t>
            </a:r>
            <a:r>
              <a:rPr lang="it-IT" sz="1400" b="1" i="1" dirty="0" smtClean="0"/>
              <a:t> </a:t>
            </a:r>
            <a:r>
              <a:rPr lang="it-IT" sz="1400" b="1" i="1" dirty="0" err="1" smtClean="0"/>
              <a:t>naphtha</a:t>
            </a:r>
            <a:r>
              <a:rPr lang="it-IT" sz="1400" b="1" i="1" dirty="0" smtClean="0"/>
              <a:t> </a:t>
            </a:r>
            <a:r>
              <a:rPr lang="it-IT" sz="1400" b="1" i="1" dirty="0" err="1" smtClean="0"/>
              <a:t>potential</a:t>
            </a:r>
            <a:r>
              <a:rPr lang="it-IT" sz="1400" b="1" i="1" dirty="0" smtClean="0"/>
              <a:t> </a:t>
            </a:r>
            <a:r>
              <a:rPr lang="it-IT" sz="1400" b="1" i="1" dirty="0" err="1" smtClean="0"/>
              <a:t>exploitation</a:t>
            </a:r>
            <a:endParaRPr lang="en-US" sz="1400" b="1" i="1" dirty="0"/>
          </a:p>
        </p:txBody>
      </p:sp>
      <p:pic>
        <p:nvPicPr>
          <p:cNvPr id="1026" name="Picture 2" descr="Risultati immagini per medal ic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93" y="5132492"/>
            <a:ext cx="893319" cy="89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Connettore 4 36"/>
          <p:cNvCxnSpPr>
            <a:stCxn id="11" idx="2"/>
            <a:endCxn id="4" idx="2"/>
          </p:cNvCxnSpPr>
          <p:nvPr/>
        </p:nvCxnSpPr>
        <p:spPr>
          <a:xfrm rot="16200000" flipH="1">
            <a:off x="2333158" y="1915820"/>
            <a:ext cx="109208" cy="1982168"/>
          </a:xfrm>
          <a:prstGeom prst="bentConnector3">
            <a:avLst>
              <a:gd name="adj1" fmla="val 309325"/>
            </a:avLst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V="1">
            <a:off x="3766592" y="2958615"/>
            <a:ext cx="0" cy="377724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3" name="CasellaDiTesto 42"/>
          <p:cNvSpPr txBox="1"/>
          <p:nvPr/>
        </p:nvSpPr>
        <p:spPr>
          <a:xfrm>
            <a:off x="279732" y="2598806"/>
            <a:ext cx="70315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100%v</a:t>
            </a:r>
            <a:endParaRPr lang="en-US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3257794" y="3320047"/>
            <a:ext cx="1071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err="1" smtClean="0"/>
              <a:t>Combution</a:t>
            </a:r>
            <a:r>
              <a:rPr lang="it-IT" sz="1400" b="1" i="1" dirty="0" smtClean="0"/>
              <a:t> air</a:t>
            </a:r>
            <a:endParaRPr lang="en-US" sz="1400" b="1" i="1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3442026" y="3806683"/>
            <a:ext cx="70315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smtClean="0">
                <a:solidFill>
                  <a:schemeClr val="bg1"/>
                </a:solidFill>
              </a:rPr>
              <a:t>150%v</a:t>
            </a:r>
            <a:endParaRPr lang="en-US" sz="1400" b="1" i="1" baseline="-25000" dirty="0">
              <a:solidFill>
                <a:schemeClr val="bg1"/>
              </a:solidFill>
            </a:endParaRPr>
          </a:p>
        </p:txBody>
      </p:sp>
      <p:cxnSp>
        <p:nvCxnSpPr>
          <p:cNvPr id="46" name="Connettore 2 45"/>
          <p:cNvCxnSpPr>
            <a:stCxn id="4" idx="0"/>
          </p:cNvCxnSpPr>
          <p:nvPr/>
        </p:nvCxnSpPr>
        <p:spPr>
          <a:xfrm flipV="1">
            <a:off x="3378846" y="1727070"/>
            <a:ext cx="0" cy="395274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0" name="CasellaDiTesto 49"/>
          <p:cNvSpPr txBox="1"/>
          <p:nvPr/>
        </p:nvSpPr>
        <p:spPr>
          <a:xfrm>
            <a:off x="2437923" y="1439689"/>
            <a:ext cx="1071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/>
              <a:t>Flue </a:t>
            </a:r>
            <a:r>
              <a:rPr lang="it-IT" sz="1400" b="1" i="1" dirty="0" err="1" smtClean="0"/>
              <a:t>gases</a:t>
            </a:r>
            <a:endParaRPr lang="en-US" sz="1400" b="1" i="1" dirty="0"/>
          </a:p>
        </p:txBody>
      </p:sp>
      <p:sp>
        <p:nvSpPr>
          <p:cNvPr id="51" name="CasellaDiTesto 50"/>
          <p:cNvSpPr txBox="1"/>
          <p:nvPr/>
        </p:nvSpPr>
        <p:spPr>
          <a:xfrm>
            <a:off x="3509543" y="1450717"/>
            <a:ext cx="70315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bg1"/>
                </a:solidFill>
              </a:rPr>
              <a:t>165%v</a:t>
            </a:r>
            <a:endParaRPr lang="en-US" sz="1400" b="1" i="1" baseline="-25000" dirty="0">
              <a:solidFill>
                <a:schemeClr val="bg1"/>
              </a:solidFill>
            </a:endParaRPr>
          </a:p>
        </p:txBody>
      </p:sp>
      <p:cxnSp>
        <p:nvCxnSpPr>
          <p:cNvPr id="52" name="Connettore 2 51"/>
          <p:cNvCxnSpPr/>
          <p:nvPr/>
        </p:nvCxnSpPr>
        <p:spPr>
          <a:xfrm flipV="1">
            <a:off x="6259948" y="2533736"/>
            <a:ext cx="474557" cy="5593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3" name="Rettangolo arrotondato 52"/>
          <p:cNvSpPr/>
          <p:nvPr/>
        </p:nvSpPr>
        <p:spPr>
          <a:xfrm>
            <a:off x="6710368" y="2122344"/>
            <a:ext cx="1620455" cy="8391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PSA</a:t>
            </a:r>
            <a:endParaRPr lang="en-US" b="1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6984786" y="1443812"/>
            <a:ext cx="1071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/>
              <a:t>CO</a:t>
            </a:r>
            <a:r>
              <a:rPr lang="it-IT" sz="1400" b="1" i="1" baseline="-25000" dirty="0" smtClean="0"/>
              <a:t>2</a:t>
            </a:r>
            <a:endParaRPr lang="en-US" sz="1400" b="1" i="1" baseline="-25000" dirty="0"/>
          </a:p>
        </p:txBody>
      </p:sp>
      <p:sp>
        <p:nvSpPr>
          <p:cNvPr id="57" name="CasellaDiTesto 56"/>
          <p:cNvSpPr txBox="1"/>
          <p:nvPr/>
        </p:nvSpPr>
        <p:spPr>
          <a:xfrm>
            <a:off x="7701023" y="1764488"/>
            <a:ext cx="70315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bg1"/>
                </a:solidFill>
              </a:rPr>
              <a:t>100%v</a:t>
            </a:r>
            <a:endParaRPr lang="en-US" sz="1400" b="1" i="1" baseline="-25000" dirty="0">
              <a:solidFill>
                <a:schemeClr val="bg1"/>
              </a:solidFill>
            </a:endParaRPr>
          </a:p>
        </p:txBody>
      </p:sp>
      <p:cxnSp>
        <p:nvCxnSpPr>
          <p:cNvPr id="60" name="Connettore 2 59"/>
          <p:cNvCxnSpPr/>
          <p:nvPr/>
        </p:nvCxnSpPr>
        <p:spPr>
          <a:xfrm flipH="1">
            <a:off x="7520595" y="4221599"/>
            <a:ext cx="1" cy="427048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1" name="CasellaDiTesto 60"/>
          <p:cNvSpPr txBox="1"/>
          <p:nvPr/>
        </p:nvSpPr>
        <p:spPr>
          <a:xfrm>
            <a:off x="6969334" y="4288143"/>
            <a:ext cx="684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smtClean="0"/>
              <a:t>H</a:t>
            </a:r>
            <a:r>
              <a:rPr lang="it-IT" sz="1400" b="1" i="1" baseline="-25000" dirty="0" smtClean="0"/>
              <a:t>2</a:t>
            </a:r>
            <a:r>
              <a:rPr lang="it-IT" sz="1400" b="1" i="1" dirty="0" smtClean="0"/>
              <a:t>S</a:t>
            </a:r>
            <a:endParaRPr lang="en-US" sz="1400" b="1" i="1" dirty="0"/>
          </a:p>
        </p:txBody>
      </p:sp>
      <p:sp>
        <p:nvSpPr>
          <p:cNvPr id="62" name="CasellaDiTesto 61"/>
          <p:cNvSpPr txBox="1"/>
          <p:nvPr/>
        </p:nvSpPr>
        <p:spPr>
          <a:xfrm>
            <a:off x="7701023" y="4297457"/>
            <a:ext cx="70315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400%v</a:t>
            </a:r>
            <a:endParaRPr lang="en-US" dirty="0"/>
          </a:p>
        </p:txBody>
      </p:sp>
      <p:cxnSp>
        <p:nvCxnSpPr>
          <p:cNvPr id="63" name="Connettore 2 62"/>
          <p:cNvCxnSpPr/>
          <p:nvPr/>
        </p:nvCxnSpPr>
        <p:spPr>
          <a:xfrm flipV="1">
            <a:off x="6062185" y="3817024"/>
            <a:ext cx="648182" cy="5788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6" name="Connettore 2 65"/>
          <p:cNvCxnSpPr/>
          <p:nvPr/>
        </p:nvCxnSpPr>
        <p:spPr>
          <a:xfrm flipV="1">
            <a:off x="8299899" y="3814130"/>
            <a:ext cx="648182" cy="5788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7" name="CasellaDiTesto 66"/>
          <p:cNvSpPr txBox="1"/>
          <p:nvPr/>
        </p:nvSpPr>
        <p:spPr>
          <a:xfrm>
            <a:off x="5515115" y="3320047"/>
            <a:ext cx="795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i="1" dirty="0" err="1" smtClean="0"/>
              <a:t>Oil</a:t>
            </a:r>
            <a:r>
              <a:rPr lang="it-IT" sz="1400" b="1" i="1" dirty="0" smtClean="0"/>
              <a:t> with </a:t>
            </a:r>
            <a:r>
              <a:rPr lang="it-IT" sz="1400" b="1" i="1" dirty="0" err="1" smtClean="0"/>
              <a:t>sulfur</a:t>
            </a:r>
            <a:endParaRPr lang="en-US" sz="1400" b="1" i="1" dirty="0"/>
          </a:p>
        </p:txBody>
      </p:sp>
      <p:sp>
        <p:nvSpPr>
          <p:cNvPr id="68" name="CasellaDiTesto 67"/>
          <p:cNvSpPr txBox="1"/>
          <p:nvPr/>
        </p:nvSpPr>
        <p:spPr>
          <a:xfrm>
            <a:off x="8006296" y="3462112"/>
            <a:ext cx="795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i="1" dirty="0" err="1" smtClean="0"/>
              <a:t>Oil</a:t>
            </a:r>
            <a:endParaRPr lang="en-US" sz="1400" b="1" i="1" dirty="0"/>
          </a:p>
        </p:txBody>
      </p:sp>
      <p:cxnSp>
        <p:nvCxnSpPr>
          <p:cNvPr id="70" name="Connettore 4 69"/>
          <p:cNvCxnSpPr>
            <a:stCxn id="33" idx="2"/>
            <a:endCxn id="75" idx="3"/>
          </p:cNvCxnSpPr>
          <p:nvPr/>
        </p:nvCxnSpPr>
        <p:spPr>
          <a:xfrm rot="5400000">
            <a:off x="6941475" y="4542988"/>
            <a:ext cx="894388" cy="263853"/>
          </a:xfrm>
          <a:prstGeom prst="bentConnector2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3" name="Connettore 4 72"/>
          <p:cNvCxnSpPr>
            <a:stCxn id="53" idx="0"/>
            <a:endCxn id="75" idx="0"/>
          </p:cNvCxnSpPr>
          <p:nvPr/>
        </p:nvCxnSpPr>
        <p:spPr>
          <a:xfrm rot="16200000" flipH="1" flipV="1">
            <a:off x="5693465" y="2875394"/>
            <a:ext cx="2580182" cy="1074081"/>
          </a:xfrm>
          <a:prstGeom prst="bentConnector3">
            <a:avLst>
              <a:gd name="adj1" fmla="val -4823"/>
            </a:avLst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9" name="Connettore 4 78"/>
          <p:cNvCxnSpPr>
            <a:stCxn id="75" idx="1"/>
            <a:endCxn id="19" idx="2"/>
          </p:cNvCxnSpPr>
          <p:nvPr/>
        </p:nvCxnSpPr>
        <p:spPr>
          <a:xfrm rot="10800000">
            <a:off x="5449721" y="2964106"/>
            <a:ext cx="186566" cy="2158003"/>
          </a:xfrm>
          <a:prstGeom prst="bentConnector2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1" name="CasellaDiTesto 80"/>
          <p:cNvSpPr txBox="1"/>
          <p:nvPr/>
        </p:nvSpPr>
        <p:spPr>
          <a:xfrm>
            <a:off x="4775127" y="4143568"/>
            <a:ext cx="684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smtClean="0"/>
              <a:t>H</a:t>
            </a:r>
            <a:r>
              <a:rPr lang="it-IT" sz="1400" b="1" i="1" baseline="-25000" dirty="0" smtClean="0"/>
              <a:t>2</a:t>
            </a:r>
            <a:r>
              <a:rPr lang="it-IT" sz="1400" b="1" i="1" dirty="0" smtClean="0"/>
              <a:t>, CO</a:t>
            </a:r>
            <a:endParaRPr lang="en-US" sz="1400" b="1" i="1" dirty="0"/>
          </a:p>
        </p:txBody>
      </p:sp>
      <p:sp>
        <p:nvSpPr>
          <p:cNvPr id="83" name="CasellaDiTesto 82"/>
          <p:cNvSpPr txBox="1"/>
          <p:nvPr/>
        </p:nvSpPr>
        <p:spPr>
          <a:xfrm>
            <a:off x="275915" y="2964105"/>
            <a:ext cx="703156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solidFill>
                  <a:schemeClr val="bg1"/>
                </a:solidFill>
              </a:rPr>
              <a:t>5</a:t>
            </a:r>
            <a:r>
              <a:rPr lang="it-IT" sz="1400" b="1" i="1" dirty="0" smtClean="0">
                <a:solidFill>
                  <a:schemeClr val="bg1"/>
                </a:solidFill>
              </a:rPr>
              <a:t>0%v</a:t>
            </a:r>
            <a:endParaRPr lang="en-US" sz="1400" b="1" i="1" baseline="-25000" dirty="0">
              <a:solidFill>
                <a:schemeClr val="bg1"/>
              </a:solidFill>
            </a:endParaRPr>
          </a:p>
        </p:txBody>
      </p:sp>
      <p:sp>
        <p:nvSpPr>
          <p:cNvPr id="89" name="CasellaDiTesto 88"/>
          <p:cNvSpPr txBox="1"/>
          <p:nvPr/>
        </p:nvSpPr>
        <p:spPr>
          <a:xfrm>
            <a:off x="1051034" y="1593577"/>
            <a:ext cx="703156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solidFill>
                  <a:schemeClr val="bg1"/>
                </a:solidFill>
              </a:rPr>
              <a:t>5</a:t>
            </a:r>
            <a:r>
              <a:rPr lang="it-IT" sz="1400" b="1" i="1" dirty="0" smtClean="0">
                <a:solidFill>
                  <a:schemeClr val="bg1"/>
                </a:solidFill>
              </a:rPr>
              <a:t>0%v</a:t>
            </a:r>
            <a:endParaRPr lang="en-US" sz="1400" b="1" i="1" baseline="-25000" dirty="0">
              <a:solidFill>
                <a:schemeClr val="bg1"/>
              </a:solidFill>
            </a:endParaRPr>
          </a:p>
        </p:txBody>
      </p:sp>
      <p:sp>
        <p:nvSpPr>
          <p:cNvPr id="92" name="CasellaDiTesto 91"/>
          <p:cNvSpPr txBox="1"/>
          <p:nvPr/>
        </p:nvSpPr>
        <p:spPr>
          <a:xfrm>
            <a:off x="2108547" y="3686453"/>
            <a:ext cx="703156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solidFill>
                  <a:schemeClr val="bg1"/>
                </a:solidFill>
              </a:rPr>
              <a:t>8</a:t>
            </a:r>
            <a:r>
              <a:rPr lang="it-IT" sz="1400" b="1" i="1" dirty="0" smtClean="0">
                <a:solidFill>
                  <a:schemeClr val="bg1"/>
                </a:solidFill>
              </a:rPr>
              <a:t>%v</a:t>
            </a:r>
            <a:endParaRPr lang="en-US" sz="1400" b="1" i="1" baseline="-25000" dirty="0">
              <a:solidFill>
                <a:schemeClr val="bg1"/>
              </a:solidFill>
            </a:endParaRPr>
          </a:p>
        </p:txBody>
      </p:sp>
      <p:sp>
        <p:nvSpPr>
          <p:cNvPr id="93" name="CasellaDiTesto 92"/>
          <p:cNvSpPr txBox="1"/>
          <p:nvPr/>
        </p:nvSpPr>
        <p:spPr>
          <a:xfrm>
            <a:off x="3441648" y="4164304"/>
            <a:ext cx="703156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bg1"/>
                </a:solidFill>
              </a:rPr>
              <a:t>80%v</a:t>
            </a:r>
            <a:endParaRPr lang="en-US" sz="1400" b="1" i="1" baseline="-25000" dirty="0">
              <a:solidFill>
                <a:schemeClr val="bg1"/>
              </a:solidFill>
            </a:endParaRPr>
          </a:p>
        </p:txBody>
      </p:sp>
      <p:sp>
        <p:nvSpPr>
          <p:cNvPr id="94" name="CasellaDiTesto 93"/>
          <p:cNvSpPr txBox="1"/>
          <p:nvPr/>
        </p:nvSpPr>
        <p:spPr>
          <a:xfrm>
            <a:off x="4276104" y="1452234"/>
            <a:ext cx="703156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bg1"/>
                </a:solidFill>
              </a:rPr>
              <a:t>88%v</a:t>
            </a:r>
            <a:endParaRPr lang="en-US" sz="1400" b="1" i="1" baseline="-25000" dirty="0">
              <a:solidFill>
                <a:schemeClr val="bg1"/>
              </a:solidFill>
            </a:endParaRPr>
          </a:p>
        </p:txBody>
      </p:sp>
      <p:sp>
        <p:nvSpPr>
          <p:cNvPr id="95" name="CasellaDiTesto 94"/>
          <p:cNvSpPr txBox="1"/>
          <p:nvPr/>
        </p:nvSpPr>
        <p:spPr>
          <a:xfrm>
            <a:off x="7701964" y="1412470"/>
            <a:ext cx="703156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bg1"/>
                </a:solidFill>
              </a:rPr>
              <a:t>50%v</a:t>
            </a:r>
            <a:endParaRPr lang="en-US" sz="1400" b="1" i="1" baseline="-25000" dirty="0">
              <a:solidFill>
                <a:schemeClr val="bg1"/>
              </a:solidFill>
            </a:endParaRPr>
          </a:p>
        </p:txBody>
      </p:sp>
      <p:cxnSp>
        <p:nvCxnSpPr>
          <p:cNvPr id="96" name="Connettore 2 95"/>
          <p:cNvCxnSpPr/>
          <p:nvPr/>
        </p:nvCxnSpPr>
        <p:spPr>
          <a:xfrm>
            <a:off x="6461880" y="5532801"/>
            <a:ext cx="0" cy="290272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7" name="CasellaDiTesto 96"/>
          <p:cNvSpPr txBox="1"/>
          <p:nvPr/>
        </p:nvSpPr>
        <p:spPr>
          <a:xfrm>
            <a:off x="5421625" y="5823073"/>
            <a:ext cx="1281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err="1" smtClean="0"/>
              <a:t>Sulfur</a:t>
            </a:r>
            <a:r>
              <a:rPr lang="it-IT" sz="1400" b="1" i="1" dirty="0" smtClean="0"/>
              <a:t>, water</a:t>
            </a:r>
            <a:endParaRPr lang="en-US" sz="1400" b="1" i="1" dirty="0"/>
          </a:p>
        </p:txBody>
      </p:sp>
      <p:sp>
        <p:nvSpPr>
          <p:cNvPr id="98" name="CasellaDiTesto 97"/>
          <p:cNvSpPr txBox="1"/>
          <p:nvPr/>
        </p:nvSpPr>
        <p:spPr>
          <a:xfrm>
            <a:off x="6633208" y="5805850"/>
            <a:ext cx="703156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200%v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37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</a:t>
            </a:r>
            <a:r>
              <a:rPr lang="it-IT" baseline="-25000" dirty="0" smtClean="0"/>
              <a:t>2</a:t>
            </a:r>
            <a:r>
              <a:rPr lang="it-IT" dirty="0" smtClean="0"/>
              <a:t> </a:t>
            </a:r>
            <a:r>
              <a:rPr lang="it-IT" dirty="0" err="1" smtClean="0"/>
              <a:t>reuse</a:t>
            </a:r>
            <a:r>
              <a:rPr lang="it-IT" dirty="0" smtClean="0"/>
              <a:t> – </a:t>
            </a:r>
            <a:r>
              <a:rPr lang="it-IT" dirty="0" err="1" smtClean="0"/>
              <a:t>Motivation</a:t>
            </a:r>
            <a:endParaRPr lang="it-IT" dirty="0"/>
          </a:p>
        </p:txBody>
      </p:sp>
      <p:sp>
        <p:nvSpPr>
          <p:cNvPr id="4" name="Rectangle 89"/>
          <p:cNvSpPr txBox="1">
            <a:spLocks noChangeAspect="1" noChangeArrowheads="1"/>
          </p:cNvSpPr>
          <p:nvPr/>
        </p:nvSpPr>
        <p:spPr>
          <a:xfrm>
            <a:off x="2700338" y="4364038"/>
            <a:ext cx="5583237" cy="9366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it-IT" altLang="it-IT" smtClean="0"/>
              <a:t>CO</a:t>
            </a:r>
            <a:r>
              <a:rPr lang="it-IT" altLang="it-IT" baseline="-25000" smtClean="0"/>
              <a:t>2</a:t>
            </a:r>
            <a:r>
              <a:rPr lang="it-IT" altLang="it-IT" smtClean="0"/>
              <a:t> as feedstock</a:t>
            </a:r>
            <a:br>
              <a:rPr lang="it-IT" altLang="it-IT" smtClean="0"/>
            </a:br>
            <a:r>
              <a:rPr lang="it-IT" altLang="it-IT" b="0" smtClean="0"/>
              <a:t>Established processes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331913" y="3118953"/>
            <a:ext cx="66960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F6E"/>
                </a:solidFill>
                <a:latin typeface="Verdana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F6E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F6E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F6E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F6E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ahom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ahom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ahom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 algn="ctr">
              <a:defRPr/>
            </a:pPr>
            <a:r>
              <a:rPr lang="it-IT" kern="0" dirty="0" err="1" smtClean="0">
                <a:solidFill>
                  <a:srgbClr val="FF0000"/>
                </a:solidFill>
              </a:rPr>
              <a:t>Anthropogenic</a:t>
            </a:r>
            <a:r>
              <a:rPr lang="it-IT" kern="0" dirty="0" smtClean="0">
                <a:solidFill>
                  <a:srgbClr val="FF0000"/>
                </a:solidFill>
              </a:rPr>
              <a:t> CO</a:t>
            </a:r>
            <a:r>
              <a:rPr lang="it-IT" kern="0" baseline="-25000" dirty="0" smtClean="0">
                <a:solidFill>
                  <a:srgbClr val="FF0000"/>
                </a:solidFill>
              </a:rPr>
              <a:t>2</a:t>
            </a:r>
            <a:r>
              <a:rPr lang="it-IT" kern="0" dirty="0" smtClean="0">
                <a:solidFill>
                  <a:srgbClr val="FF0000"/>
                </a:solidFill>
              </a:rPr>
              <a:t> </a:t>
            </a:r>
            <a:r>
              <a:rPr lang="it-IT" kern="0" dirty="0" err="1" smtClean="0">
                <a:solidFill>
                  <a:srgbClr val="FF0000"/>
                </a:solidFill>
              </a:rPr>
              <a:t>emissions</a:t>
            </a:r>
            <a:r>
              <a:rPr lang="it-IT" kern="0" dirty="0" smtClean="0">
                <a:solidFill>
                  <a:srgbClr val="FF0000"/>
                </a:solidFill>
              </a:rPr>
              <a:t>:</a:t>
            </a:r>
            <a:endParaRPr lang="it-IT" kern="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it-IT" kern="0" dirty="0" err="1" smtClean="0">
                <a:solidFill>
                  <a:srgbClr val="FF0000"/>
                </a:solidFill>
              </a:rPr>
              <a:t>about</a:t>
            </a:r>
            <a:r>
              <a:rPr lang="it-IT" kern="0" dirty="0" smtClean="0">
                <a:solidFill>
                  <a:srgbClr val="FF0000"/>
                </a:solidFill>
              </a:rPr>
              <a:t> 33 </a:t>
            </a:r>
            <a:r>
              <a:rPr lang="it-IT" kern="0" dirty="0" err="1" smtClean="0">
                <a:solidFill>
                  <a:srgbClr val="FF0000"/>
                </a:solidFill>
              </a:rPr>
              <a:t>Gt</a:t>
            </a:r>
            <a:r>
              <a:rPr lang="it-IT" kern="0" dirty="0" smtClean="0">
                <a:solidFill>
                  <a:srgbClr val="FF0000"/>
                </a:solidFill>
              </a:rPr>
              <a:t>/y</a:t>
            </a:r>
            <a:r>
              <a:rPr lang="it-IT" kern="0" baseline="30000" dirty="0" smtClean="0">
                <a:solidFill>
                  <a:srgbClr val="FF0000"/>
                </a:solidFill>
              </a:rPr>
              <a:t>[1]</a:t>
            </a:r>
            <a:endParaRPr lang="it-IT" kern="0" baseline="30000" dirty="0">
              <a:solidFill>
                <a:srgbClr val="FF0000"/>
              </a:solidFill>
            </a:endParaRPr>
          </a:p>
        </p:txBody>
      </p:sp>
      <p:sp>
        <p:nvSpPr>
          <p:cNvPr id="6" name="CasellaDiTesto 1"/>
          <p:cNvSpPr txBox="1">
            <a:spLocks noChangeArrowheads="1"/>
          </p:cNvSpPr>
          <p:nvPr/>
        </p:nvSpPr>
        <p:spPr bwMode="auto">
          <a:xfrm>
            <a:off x="420129" y="5900738"/>
            <a:ext cx="86224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baseline="30000" dirty="0">
                <a:latin typeface="Arial" panose="020B0604020202020204" pitchFamily="34" charset="0"/>
              </a:rPr>
              <a:t>[1]</a:t>
            </a:r>
            <a:r>
              <a:rPr lang="it-IT" altLang="it-IT" sz="1200" dirty="0">
                <a:latin typeface="Arial" panose="020B0604020202020204" pitchFamily="34" charset="0"/>
              </a:rPr>
              <a:t> </a:t>
            </a:r>
            <a:r>
              <a:rPr lang="it-IT" altLang="it-IT" sz="1200" b="1" dirty="0">
                <a:latin typeface="Arial" panose="020B0604020202020204" pitchFamily="34" charset="0"/>
              </a:rPr>
              <a:t>Le </a:t>
            </a:r>
            <a:r>
              <a:rPr lang="it-IT" altLang="it-IT" sz="1200" b="1" dirty="0" err="1">
                <a:latin typeface="Arial" panose="020B0604020202020204" pitchFamily="34" charset="0"/>
              </a:rPr>
              <a:t>Quéré</a:t>
            </a:r>
            <a:r>
              <a:rPr lang="it-IT" altLang="it-IT" sz="1200" b="1" dirty="0">
                <a:latin typeface="Arial" panose="020B0604020202020204" pitchFamily="34" charset="0"/>
              </a:rPr>
              <a:t> et al</a:t>
            </a:r>
            <a:r>
              <a:rPr lang="it-IT" altLang="it-IT" sz="1200" b="1" dirty="0" smtClean="0">
                <a:latin typeface="Arial" panose="020B0604020202020204" pitchFamily="34" charset="0"/>
              </a:rPr>
              <a:t>.</a:t>
            </a:r>
            <a:r>
              <a:rPr lang="it-IT" altLang="it-IT" sz="1200" dirty="0" smtClean="0">
                <a:latin typeface="Arial" panose="020B0604020202020204" pitchFamily="34" charset="0"/>
              </a:rPr>
              <a:t>, </a:t>
            </a:r>
            <a:r>
              <a:rPr lang="it-IT" altLang="it-IT" sz="1200" i="1" dirty="0">
                <a:latin typeface="Arial" panose="020B0604020202020204" pitchFamily="34" charset="0"/>
              </a:rPr>
              <a:t>Earth System Science Data </a:t>
            </a:r>
            <a:r>
              <a:rPr lang="it-IT" altLang="it-IT" sz="1200" i="1" dirty="0" err="1">
                <a:latin typeface="Arial" panose="020B0604020202020204" pitchFamily="34" charset="0"/>
              </a:rPr>
              <a:t>Discussions</a:t>
            </a:r>
            <a:r>
              <a:rPr lang="it-IT" altLang="it-IT" sz="1200" dirty="0">
                <a:latin typeface="Arial" panose="020B0604020202020204" pitchFamily="34" charset="0"/>
              </a:rPr>
              <a:t>,</a:t>
            </a:r>
            <a:r>
              <a:rPr lang="it-IT" altLang="it-IT" sz="1200" i="1" dirty="0">
                <a:latin typeface="Arial" panose="020B0604020202020204" pitchFamily="34" charset="0"/>
              </a:rPr>
              <a:t> </a:t>
            </a:r>
            <a:r>
              <a:rPr lang="it-IT" altLang="it-IT" sz="1200" b="1" dirty="0" smtClean="0">
                <a:latin typeface="Arial" panose="020B0604020202020204" pitchFamily="34" charset="0"/>
              </a:rPr>
              <a:t>2012, 2015</a:t>
            </a:r>
            <a:r>
              <a:rPr lang="it-IT" altLang="it-IT" sz="1200" dirty="0" smtClean="0">
                <a:latin typeface="Arial" panose="020B0604020202020204" pitchFamily="34" charset="0"/>
              </a:rPr>
              <a:t>. </a:t>
            </a:r>
            <a:endParaRPr lang="it-IT" altLang="it-IT" sz="1200" dirty="0">
              <a:latin typeface="Arial" panose="020B0604020202020204" pitchFamily="34" charset="0"/>
            </a:endParaRPr>
          </a:p>
        </p:txBody>
      </p:sp>
      <p:sp>
        <p:nvSpPr>
          <p:cNvPr id="7" name="Rectangle 89"/>
          <p:cNvSpPr txBox="1">
            <a:spLocks noChangeAspect="1" noChangeArrowheads="1"/>
          </p:cNvSpPr>
          <p:nvPr/>
        </p:nvSpPr>
        <p:spPr>
          <a:xfrm>
            <a:off x="2852738" y="4516438"/>
            <a:ext cx="5583237" cy="936625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2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it-IT" altLang="it-IT" dirty="0" smtClean="0"/>
              <a:t>CO</a:t>
            </a:r>
            <a:r>
              <a:rPr lang="it-IT" altLang="it-IT" baseline="-25000" dirty="0" smtClean="0"/>
              <a:t>2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as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feedstock</a:t>
            </a:r>
            <a:r>
              <a:rPr lang="it-IT" altLang="it-IT" dirty="0" smtClean="0"/>
              <a:t>, </a:t>
            </a:r>
            <a:r>
              <a:rPr lang="it-IT" altLang="it-IT" i="1" dirty="0" err="1" smtClean="0"/>
              <a:t>today</a:t>
            </a:r>
            <a:r>
              <a:rPr lang="it-IT" altLang="it-IT" dirty="0" smtClean="0"/>
              <a:t/>
            </a:r>
            <a:br>
              <a:rPr lang="it-IT" altLang="it-IT" dirty="0" smtClean="0"/>
            </a:br>
            <a:r>
              <a:rPr lang="it-IT" altLang="it-IT" b="0" dirty="0" err="1" smtClean="0"/>
              <a:t>Where</a:t>
            </a:r>
            <a:r>
              <a:rPr lang="it-IT" altLang="it-IT" b="0" dirty="0" smtClean="0"/>
              <a:t> and </a:t>
            </a:r>
            <a:r>
              <a:rPr lang="it-IT" altLang="it-IT" b="0" dirty="0" err="1" smtClean="0"/>
              <a:t>how</a:t>
            </a:r>
            <a:r>
              <a:rPr lang="it-IT" altLang="it-IT" b="0" dirty="0" smtClean="0"/>
              <a:t> </a:t>
            </a:r>
            <a:r>
              <a:rPr lang="it-IT" altLang="it-IT" b="0" dirty="0" err="1" smtClean="0"/>
              <a:t>much</a:t>
            </a:r>
            <a:r>
              <a:rPr lang="it-IT" altLang="it-IT" b="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0683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CO2-free </a:t>
            </a:r>
            <a:r>
              <a:rPr lang="it-IT" dirty="0" err="1"/>
              <a:t>coal</a:t>
            </a:r>
            <a:r>
              <a:rPr lang="it-IT" dirty="0"/>
              <a:t>-to-</a:t>
            </a:r>
            <a:r>
              <a:rPr lang="it-IT" dirty="0" err="1"/>
              <a:t>methanol</a:t>
            </a:r>
            <a:r>
              <a:rPr lang="it-IT" dirty="0"/>
              <a:t> </a:t>
            </a:r>
            <a:r>
              <a:rPr lang="it-IT" dirty="0" err="1"/>
              <a:t>process</a:t>
            </a:r>
            <a:endParaRPr lang="en-US" dirty="0"/>
          </a:p>
        </p:txBody>
      </p:sp>
      <p:sp>
        <p:nvSpPr>
          <p:cNvPr id="4" name="Rettangolo arrotondato 3"/>
          <p:cNvSpPr/>
          <p:nvPr/>
        </p:nvSpPr>
        <p:spPr>
          <a:xfrm>
            <a:off x="1954676" y="1327699"/>
            <a:ext cx="1620455" cy="8391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err="1" smtClean="0"/>
              <a:t>Coal</a:t>
            </a:r>
            <a:r>
              <a:rPr lang="it-IT" b="1" dirty="0" smtClean="0"/>
              <a:t> </a:t>
            </a:r>
            <a:r>
              <a:rPr lang="it-IT" b="1" dirty="0" err="1" smtClean="0"/>
              <a:t>gasifier</a:t>
            </a:r>
            <a:endParaRPr lang="en-US" b="1" dirty="0"/>
          </a:p>
        </p:txBody>
      </p:sp>
      <p:cxnSp>
        <p:nvCxnSpPr>
          <p:cNvPr id="7" name="Connettore 2 6"/>
          <p:cNvCxnSpPr/>
          <p:nvPr/>
        </p:nvCxnSpPr>
        <p:spPr>
          <a:xfrm flipV="1">
            <a:off x="1306494" y="1473197"/>
            <a:ext cx="648182" cy="5788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V="1">
            <a:off x="1306494" y="1746270"/>
            <a:ext cx="648182" cy="5788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V="1">
            <a:off x="1306494" y="2016243"/>
            <a:ext cx="648182" cy="5788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5788" y="1907185"/>
            <a:ext cx="1238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i="1" dirty="0" err="1" smtClean="0"/>
              <a:t>Coal</a:t>
            </a:r>
            <a:r>
              <a:rPr lang="it-IT" sz="1400" b="1" i="1" dirty="0" smtClean="0"/>
              <a:t> with 20% </a:t>
            </a:r>
            <a:r>
              <a:rPr lang="it-IT" sz="1400" b="1" i="1" dirty="0" err="1" smtClean="0"/>
              <a:t>sulfur</a:t>
            </a:r>
            <a:r>
              <a:rPr lang="it-IT" sz="1400" b="1" i="1" dirty="0" smtClean="0"/>
              <a:t> </a:t>
            </a:r>
            <a:r>
              <a:rPr lang="it-IT" sz="1400" b="1" i="1" dirty="0" err="1" smtClean="0"/>
              <a:t>content</a:t>
            </a:r>
            <a:endParaRPr lang="en-US" sz="1400" b="1" i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21030" y="1599408"/>
            <a:ext cx="804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i="1" dirty="0" err="1" smtClean="0"/>
              <a:t>Steam</a:t>
            </a:r>
            <a:endParaRPr lang="en-US" sz="1400" b="1" i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93708" y="1319308"/>
            <a:ext cx="931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i="1" dirty="0" smtClean="0"/>
              <a:t>O</a:t>
            </a:r>
            <a:r>
              <a:rPr lang="it-IT" sz="1400" b="1" i="1" baseline="-25000" dirty="0" smtClean="0"/>
              <a:t>2</a:t>
            </a:r>
            <a:r>
              <a:rPr lang="it-IT" sz="1400" b="1" i="1" dirty="0" smtClean="0"/>
              <a:t> or air</a:t>
            </a:r>
            <a:endParaRPr lang="en-US" sz="1400" b="1" i="1" dirty="0"/>
          </a:p>
        </p:txBody>
      </p:sp>
      <p:cxnSp>
        <p:nvCxnSpPr>
          <p:cNvPr id="13" name="Connettore 2 12"/>
          <p:cNvCxnSpPr>
            <a:stCxn id="4" idx="3"/>
          </p:cNvCxnSpPr>
          <p:nvPr/>
        </p:nvCxnSpPr>
        <p:spPr>
          <a:xfrm flipV="1">
            <a:off x="3575131" y="1741688"/>
            <a:ext cx="474557" cy="5593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3754536" y="1808781"/>
            <a:ext cx="684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err="1" smtClean="0"/>
              <a:t>Ash</a:t>
            </a:r>
            <a:endParaRPr lang="en-US" sz="1400" b="1" i="1" dirty="0"/>
          </a:p>
        </p:txBody>
      </p:sp>
      <p:cxnSp>
        <p:nvCxnSpPr>
          <p:cNvPr id="17" name="Connettore 2 16"/>
          <p:cNvCxnSpPr>
            <a:stCxn id="4" idx="2"/>
            <a:endCxn id="19" idx="0"/>
          </p:cNvCxnSpPr>
          <p:nvPr/>
        </p:nvCxnSpPr>
        <p:spPr>
          <a:xfrm flipH="1">
            <a:off x="2764903" y="2166863"/>
            <a:ext cx="1" cy="334656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Rettangolo arrotondato 18"/>
          <p:cNvSpPr/>
          <p:nvPr/>
        </p:nvSpPr>
        <p:spPr>
          <a:xfrm>
            <a:off x="1954675" y="2501519"/>
            <a:ext cx="1620455" cy="8391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err="1" smtClean="0"/>
              <a:t>Dewatering</a:t>
            </a:r>
            <a:endParaRPr lang="en-US" b="1" dirty="0"/>
          </a:p>
        </p:txBody>
      </p:sp>
      <p:cxnSp>
        <p:nvCxnSpPr>
          <p:cNvPr id="32" name="Connettore 2 31"/>
          <p:cNvCxnSpPr>
            <a:stCxn id="19" idx="2"/>
            <a:endCxn id="33" idx="0"/>
          </p:cNvCxnSpPr>
          <p:nvPr/>
        </p:nvCxnSpPr>
        <p:spPr>
          <a:xfrm>
            <a:off x="2764903" y="3340683"/>
            <a:ext cx="1" cy="334656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Rettangolo arrotondato 32"/>
          <p:cNvSpPr/>
          <p:nvPr/>
        </p:nvSpPr>
        <p:spPr>
          <a:xfrm>
            <a:off x="1954676" y="3675339"/>
            <a:ext cx="1620455" cy="8391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err="1" smtClean="0"/>
              <a:t>Sweetening</a:t>
            </a:r>
            <a:endParaRPr lang="en-US" b="1" dirty="0"/>
          </a:p>
        </p:txBody>
      </p:sp>
      <p:cxnSp>
        <p:nvCxnSpPr>
          <p:cNvPr id="54" name="Connettore 2 53"/>
          <p:cNvCxnSpPr/>
          <p:nvPr/>
        </p:nvCxnSpPr>
        <p:spPr>
          <a:xfrm>
            <a:off x="2746088" y="4514503"/>
            <a:ext cx="1" cy="334656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8" name="Connettore 2 57"/>
          <p:cNvCxnSpPr>
            <a:stCxn id="19" idx="3"/>
          </p:cNvCxnSpPr>
          <p:nvPr/>
        </p:nvCxnSpPr>
        <p:spPr>
          <a:xfrm flipV="1">
            <a:off x="3575130" y="2915935"/>
            <a:ext cx="481887" cy="5166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9" name="CasellaDiTesto 58"/>
          <p:cNvSpPr txBox="1"/>
          <p:nvPr/>
        </p:nvSpPr>
        <p:spPr>
          <a:xfrm>
            <a:off x="3754536" y="2988155"/>
            <a:ext cx="684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smtClean="0"/>
              <a:t>H</a:t>
            </a:r>
            <a:r>
              <a:rPr lang="it-IT" sz="1400" b="1" i="1" baseline="-25000" dirty="0" smtClean="0"/>
              <a:t>2</a:t>
            </a:r>
            <a:r>
              <a:rPr lang="it-IT" sz="1400" b="1" i="1" dirty="0" smtClean="0"/>
              <a:t>O</a:t>
            </a:r>
            <a:endParaRPr lang="en-US" sz="1400" b="1" i="1" dirty="0"/>
          </a:p>
        </p:txBody>
      </p:sp>
      <p:cxnSp>
        <p:nvCxnSpPr>
          <p:cNvPr id="64" name="Connettore 2 63"/>
          <p:cNvCxnSpPr>
            <a:stCxn id="33" idx="3"/>
          </p:cNvCxnSpPr>
          <p:nvPr/>
        </p:nvCxnSpPr>
        <p:spPr>
          <a:xfrm>
            <a:off x="3575131" y="4094921"/>
            <a:ext cx="481887" cy="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5" name="CasellaDiTesto 64"/>
          <p:cNvSpPr txBox="1"/>
          <p:nvPr/>
        </p:nvSpPr>
        <p:spPr>
          <a:xfrm>
            <a:off x="3754536" y="4174662"/>
            <a:ext cx="879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smtClean="0"/>
              <a:t>H</a:t>
            </a:r>
            <a:r>
              <a:rPr lang="it-IT" sz="1400" b="1" i="1" baseline="-25000" dirty="0" smtClean="0"/>
              <a:t>2</a:t>
            </a:r>
            <a:r>
              <a:rPr lang="it-IT" sz="1400" b="1" i="1" dirty="0" smtClean="0"/>
              <a:t>S, CO</a:t>
            </a:r>
            <a:r>
              <a:rPr lang="it-IT" sz="1400" b="1" i="1" baseline="-25000" dirty="0" smtClean="0"/>
              <a:t>2</a:t>
            </a:r>
            <a:endParaRPr lang="en-US" sz="1400" b="1" i="1" baseline="-25000" dirty="0"/>
          </a:p>
        </p:txBody>
      </p:sp>
      <p:sp>
        <p:nvSpPr>
          <p:cNvPr id="71" name="CasellaDiTesto 70"/>
          <p:cNvSpPr txBox="1"/>
          <p:nvPr/>
        </p:nvSpPr>
        <p:spPr>
          <a:xfrm>
            <a:off x="1364372" y="5694236"/>
            <a:ext cx="879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err="1" smtClean="0"/>
              <a:t>MeOH</a:t>
            </a:r>
            <a:endParaRPr lang="en-US" sz="1400" b="1" i="1" baseline="-25000" dirty="0"/>
          </a:p>
        </p:txBody>
      </p:sp>
      <p:sp>
        <p:nvSpPr>
          <p:cNvPr id="72" name="CasellaDiTesto 71"/>
          <p:cNvSpPr txBox="1"/>
          <p:nvPr/>
        </p:nvSpPr>
        <p:spPr>
          <a:xfrm>
            <a:off x="473617" y="2471076"/>
            <a:ext cx="70315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100%v</a:t>
            </a:r>
            <a:endParaRPr lang="en-US" dirty="0"/>
          </a:p>
        </p:txBody>
      </p:sp>
      <p:sp>
        <p:nvSpPr>
          <p:cNvPr id="76" name="CasellaDiTesto 75"/>
          <p:cNvSpPr txBox="1"/>
          <p:nvPr/>
        </p:nvSpPr>
        <p:spPr>
          <a:xfrm>
            <a:off x="3812409" y="3675339"/>
            <a:ext cx="70315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40%v</a:t>
            </a:r>
            <a:endParaRPr lang="en-US" dirty="0"/>
          </a:p>
        </p:txBody>
      </p:sp>
      <p:sp>
        <p:nvSpPr>
          <p:cNvPr id="77" name="CasellaDiTesto 76"/>
          <p:cNvSpPr txBox="1"/>
          <p:nvPr/>
        </p:nvSpPr>
        <p:spPr>
          <a:xfrm>
            <a:off x="1452629" y="6002013"/>
            <a:ext cx="70315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solidFill>
                  <a:schemeClr val="bg1"/>
                </a:solidFill>
              </a:rPr>
              <a:t>6</a:t>
            </a:r>
            <a:r>
              <a:rPr lang="it-IT" sz="1400" b="1" i="1" dirty="0" smtClean="0">
                <a:solidFill>
                  <a:schemeClr val="bg1"/>
                </a:solidFill>
              </a:rPr>
              <a:t>0%v</a:t>
            </a:r>
            <a:endParaRPr lang="en-US" sz="1400" b="1" i="1" baseline="-25000" dirty="0">
              <a:solidFill>
                <a:schemeClr val="bg1"/>
              </a:solidFill>
            </a:endParaRPr>
          </a:p>
        </p:txBody>
      </p:sp>
      <p:sp>
        <p:nvSpPr>
          <p:cNvPr id="25" name="Rettangolo arrotondato 24"/>
          <p:cNvSpPr/>
          <p:nvPr/>
        </p:nvSpPr>
        <p:spPr>
          <a:xfrm>
            <a:off x="1954674" y="4844655"/>
            <a:ext cx="1620455" cy="8391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err="1" smtClean="0"/>
              <a:t>Synthesis</a:t>
            </a:r>
            <a:endParaRPr lang="en-US" b="1" dirty="0"/>
          </a:p>
        </p:txBody>
      </p:sp>
      <p:cxnSp>
        <p:nvCxnSpPr>
          <p:cNvPr id="26" name="Connettore 2 25"/>
          <p:cNvCxnSpPr/>
          <p:nvPr/>
        </p:nvCxnSpPr>
        <p:spPr>
          <a:xfrm>
            <a:off x="2354478" y="5683819"/>
            <a:ext cx="1" cy="334656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36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CO2-free </a:t>
            </a:r>
            <a:r>
              <a:rPr lang="it-IT" dirty="0" err="1"/>
              <a:t>coal</a:t>
            </a:r>
            <a:r>
              <a:rPr lang="it-IT" dirty="0"/>
              <a:t>-to-</a:t>
            </a:r>
            <a:r>
              <a:rPr lang="it-IT" dirty="0" err="1"/>
              <a:t>methanol</a:t>
            </a:r>
            <a:r>
              <a:rPr lang="it-IT" dirty="0"/>
              <a:t> </a:t>
            </a:r>
            <a:r>
              <a:rPr lang="it-IT" dirty="0" err="1"/>
              <a:t>process</a:t>
            </a:r>
            <a:endParaRPr lang="en-US" dirty="0"/>
          </a:p>
        </p:txBody>
      </p:sp>
      <p:sp>
        <p:nvSpPr>
          <p:cNvPr id="4" name="Rettangolo arrotondato 3"/>
          <p:cNvSpPr/>
          <p:nvPr/>
        </p:nvSpPr>
        <p:spPr>
          <a:xfrm>
            <a:off x="1954676" y="1327699"/>
            <a:ext cx="1620455" cy="8391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err="1" smtClean="0"/>
              <a:t>Coal</a:t>
            </a:r>
            <a:r>
              <a:rPr lang="it-IT" b="1" dirty="0" smtClean="0"/>
              <a:t> </a:t>
            </a:r>
            <a:r>
              <a:rPr lang="it-IT" b="1" dirty="0" err="1" smtClean="0"/>
              <a:t>gasifier</a:t>
            </a:r>
            <a:endParaRPr lang="en-US" b="1" dirty="0"/>
          </a:p>
        </p:txBody>
      </p:sp>
      <p:cxnSp>
        <p:nvCxnSpPr>
          <p:cNvPr id="7" name="Connettore 2 6"/>
          <p:cNvCxnSpPr/>
          <p:nvPr/>
        </p:nvCxnSpPr>
        <p:spPr>
          <a:xfrm flipV="1">
            <a:off x="1306494" y="1473197"/>
            <a:ext cx="648182" cy="5788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V="1">
            <a:off x="1306494" y="1746270"/>
            <a:ext cx="648182" cy="5788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V="1">
            <a:off x="1306494" y="2016243"/>
            <a:ext cx="648182" cy="5788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5788" y="1907185"/>
            <a:ext cx="1238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i="1" dirty="0" err="1" smtClean="0"/>
              <a:t>Coal</a:t>
            </a:r>
            <a:r>
              <a:rPr lang="it-IT" sz="1400" b="1" i="1" dirty="0" smtClean="0"/>
              <a:t> with 20% </a:t>
            </a:r>
            <a:r>
              <a:rPr lang="it-IT" sz="1400" b="1" i="1" dirty="0" err="1" smtClean="0"/>
              <a:t>sulfur</a:t>
            </a:r>
            <a:r>
              <a:rPr lang="it-IT" sz="1400" b="1" i="1" dirty="0" smtClean="0"/>
              <a:t> </a:t>
            </a:r>
            <a:r>
              <a:rPr lang="it-IT" sz="1400" b="1" i="1" dirty="0" err="1" smtClean="0"/>
              <a:t>content</a:t>
            </a:r>
            <a:endParaRPr lang="en-US" sz="1400" b="1" i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21030" y="1599408"/>
            <a:ext cx="804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i="1" dirty="0" err="1" smtClean="0"/>
              <a:t>Steam</a:t>
            </a:r>
            <a:endParaRPr lang="en-US" sz="1400" b="1" i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93708" y="1319308"/>
            <a:ext cx="931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i="1" dirty="0" smtClean="0"/>
              <a:t>O</a:t>
            </a:r>
            <a:r>
              <a:rPr lang="it-IT" sz="1400" b="1" i="1" baseline="-25000" dirty="0" smtClean="0"/>
              <a:t>2</a:t>
            </a:r>
            <a:r>
              <a:rPr lang="it-IT" sz="1400" b="1" i="1" dirty="0" smtClean="0"/>
              <a:t> or air</a:t>
            </a:r>
            <a:endParaRPr lang="en-US" sz="1400" b="1" i="1" dirty="0"/>
          </a:p>
        </p:txBody>
      </p:sp>
      <p:cxnSp>
        <p:nvCxnSpPr>
          <p:cNvPr id="13" name="Connettore 2 12"/>
          <p:cNvCxnSpPr>
            <a:stCxn id="4" idx="3"/>
          </p:cNvCxnSpPr>
          <p:nvPr/>
        </p:nvCxnSpPr>
        <p:spPr>
          <a:xfrm flipV="1">
            <a:off x="3575131" y="1741688"/>
            <a:ext cx="474557" cy="5593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3754536" y="1808781"/>
            <a:ext cx="684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err="1" smtClean="0"/>
              <a:t>Ash</a:t>
            </a:r>
            <a:endParaRPr lang="en-US" sz="1400" b="1" i="1" dirty="0"/>
          </a:p>
        </p:txBody>
      </p:sp>
      <p:cxnSp>
        <p:nvCxnSpPr>
          <p:cNvPr id="17" name="Connettore 2 16"/>
          <p:cNvCxnSpPr>
            <a:stCxn id="4" idx="2"/>
            <a:endCxn id="19" idx="0"/>
          </p:cNvCxnSpPr>
          <p:nvPr/>
        </p:nvCxnSpPr>
        <p:spPr>
          <a:xfrm flipH="1">
            <a:off x="2764903" y="2166863"/>
            <a:ext cx="1" cy="334656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Rettangolo arrotondato 18"/>
          <p:cNvSpPr/>
          <p:nvPr/>
        </p:nvSpPr>
        <p:spPr>
          <a:xfrm>
            <a:off x="1954675" y="2501519"/>
            <a:ext cx="1620455" cy="8391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err="1" smtClean="0"/>
              <a:t>Dewatering</a:t>
            </a:r>
            <a:endParaRPr lang="en-US" b="1" dirty="0"/>
          </a:p>
        </p:txBody>
      </p:sp>
      <p:cxnSp>
        <p:nvCxnSpPr>
          <p:cNvPr id="32" name="Connettore 2 31"/>
          <p:cNvCxnSpPr>
            <a:stCxn id="19" idx="2"/>
            <a:endCxn id="33" idx="0"/>
          </p:cNvCxnSpPr>
          <p:nvPr/>
        </p:nvCxnSpPr>
        <p:spPr>
          <a:xfrm>
            <a:off x="2764903" y="3340683"/>
            <a:ext cx="1" cy="334656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Rettangolo arrotondato 32"/>
          <p:cNvSpPr/>
          <p:nvPr/>
        </p:nvSpPr>
        <p:spPr>
          <a:xfrm>
            <a:off x="1954676" y="3675339"/>
            <a:ext cx="1620455" cy="8391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err="1" smtClean="0"/>
              <a:t>Sweetening</a:t>
            </a:r>
            <a:endParaRPr lang="en-US" b="1" dirty="0"/>
          </a:p>
        </p:txBody>
      </p:sp>
      <p:cxnSp>
        <p:nvCxnSpPr>
          <p:cNvPr id="54" name="Connettore 2 53"/>
          <p:cNvCxnSpPr/>
          <p:nvPr/>
        </p:nvCxnSpPr>
        <p:spPr>
          <a:xfrm>
            <a:off x="2746088" y="4514503"/>
            <a:ext cx="1" cy="334656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8" name="Connettore 2 57"/>
          <p:cNvCxnSpPr>
            <a:stCxn id="19" idx="3"/>
          </p:cNvCxnSpPr>
          <p:nvPr/>
        </p:nvCxnSpPr>
        <p:spPr>
          <a:xfrm flipV="1">
            <a:off x="3575130" y="2915935"/>
            <a:ext cx="481887" cy="5166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9" name="CasellaDiTesto 58"/>
          <p:cNvSpPr txBox="1"/>
          <p:nvPr/>
        </p:nvSpPr>
        <p:spPr>
          <a:xfrm>
            <a:off x="3754536" y="2988155"/>
            <a:ext cx="684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smtClean="0"/>
              <a:t>H</a:t>
            </a:r>
            <a:r>
              <a:rPr lang="it-IT" sz="1400" b="1" i="1" baseline="-25000" dirty="0" smtClean="0"/>
              <a:t>2</a:t>
            </a:r>
            <a:r>
              <a:rPr lang="it-IT" sz="1400" b="1" i="1" dirty="0" smtClean="0"/>
              <a:t>O</a:t>
            </a:r>
            <a:endParaRPr lang="en-US" sz="1400" b="1" i="1" dirty="0"/>
          </a:p>
        </p:txBody>
      </p:sp>
      <p:cxnSp>
        <p:nvCxnSpPr>
          <p:cNvPr id="64" name="Connettore 2 63"/>
          <p:cNvCxnSpPr>
            <a:stCxn id="33" idx="3"/>
          </p:cNvCxnSpPr>
          <p:nvPr/>
        </p:nvCxnSpPr>
        <p:spPr>
          <a:xfrm>
            <a:off x="3575131" y="4094921"/>
            <a:ext cx="481887" cy="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5" name="CasellaDiTesto 64"/>
          <p:cNvSpPr txBox="1"/>
          <p:nvPr/>
        </p:nvSpPr>
        <p:spPr>
          <a:xfrm>
            <a:off x="3754536" y="4174662"/>
            <a:ext cx="879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smtClean="0"/>
              <a:t>H</a:t>
            </a:r>
            <a:r>
              <a:rPr lang="it-IT" sz="1400" b="1" i="1" baseline="-25000" dirty="0" smtClean="0"/>
              <a:t>2</a:t>
            </a:r>
            <a:r>
              <a:rPr lang="it-IT" sz="1400" b="1" i="1" dirty="0" smtClean="0"/>
              <a:t>S, CO</a:t>
            </a:r>
            <a:r>
              <a:rPr lang="it-IT" sz="1400" b="1" i="1" baseline="-25000" dirty="0" smtClean="0"/>
              <a:t>2</a:t>
            </a:r>
            <a:endParaRPr lang="en-US" sz="1400" b="1" i="1" baseline="-25000" dirty="0"/>
          </a:p>
        </p:txBody>
      </p:sp>
      <p:sp>
        <p:nvSpPr>
          <p:cNvPr id="71" name="CasellaDiTesto 70"/>
          <p:cNvSpPr txBox="1"/>
          <p:nvPr/>
        </p:nvSpPr>
        <p:spPr>
          <a:xfrm>
            <a:off x="1364372" y="5694236"/>
            <a:ext cx="879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err="1" smtClean="0"/>
              <a:t>MeOH</a:t>
            </a:r>
            <a:endParaRPr lang="en-US" sz="1400" b="1" i="1" baseline="-25000" dirty="0"/>
          </a:p>
        </p:txBody>
      </p:sp>
      <p:sp>
        <p:nvSpPr>
          <p:cNvPr id="72" name="CasellaDiTesto 71"/>
          <p:cNvSpPr txBox="1"/>
          <p:nvPr/>
        </p:nvSpPr>
        <p:spPr>
          <a:xfrm>
            <a:off x="473617" y="2471076"/>
            <a:ext cx="70315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100%v</a:t>
            </a:r>
            <a:endParaRPr lang="en-US" dirty="0"/>
          </a:p>
        </p:txBody>
      </p:sp>
      <p:sp>
        <p:nvSpPr>
          <p:cNvPr id="76" name="CasellaDiTesto 75"/>
          <p:cNvSpPr txBox="1"/>
          <p:nvPr/>
        </p:nvSpPr>
        <p:spPr>
          <a:xfrm>
            <a:off x="3812409" y="3675339"/>
            <a:ext cx="70315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40%v</a:t>
            </a:r>
            <a:endParaRPr lang="en-US" dirty="0"/>
          </a:p>
        </p:txBody>
      </p:sp>
      <p:sp>
        <p:nvSpPr>
          <p:cNvPr id="77" name="CasellaDiTesto 76"/>
          <p:cNvSpPr txBox="1"/>
          <p:nvPr/>
        </p:nvSpPr>
        <p:spPr>
          <a:xfrm>
            <a:off x="1452629" y="6002013"/>
            <a:ext cx="70315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solidFill>
                  <a:schemeClr val="bg1"/>
                </a:solidFill>
              </a:rPr>
              <a:t>6</a:t>
            </a:r>
            <a:r>
              <a:rPr lang="it-IT" sz="1400" b="1" i="1" dirty="0" smtClean="0">
                <a:solidFill>
                  <a:schemeClr val="bg1"/>
                </a:solidFill>
              </a:rPr>
              <a:t>0%v</a:t>
            </a:r>
            <a:endParaRPr lang="en-US" sz="1400" b="1" i="1" baseline="-25000" dirty="0">
              <a:solidFill>
                <a:schemeClr val="bg1"/>
              </a:solidFill>
            </a:endParaRPr>
          </a:p>
        </p:txBody>
      </p:sp>
      <p:sp>
        <p:nvSpPr>
          <p:cNvPr id="25" name="Rettangolo arrotondato 24"/>
          <p:cNvSpPr/>
          <p:nvPr/>
        </p:nvSpPr>
        <p:spPr>
          <a:xfrm>
            <a:off x="1954674" y="4844655"/>
            <a:ext cx="1620455" cy="8391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err="1" smtClean="0"/>
              <a:t>Synthesis</a:t>
            </a:r>
            <a:endParaRPr lang="en-US" b="1" dirty="0"/>
          </a:p>
        </p:txBody>
      </p:sp>
      <p:cxnSp>
        <p:nvCxnSpPr>
          <p:cNvPr id="26" name="Connettore 2 25"/>
          <p:cNvCxnSpPr/>
          <p:nvPr/>
        </p:nvCxnSpPr>
        <p:spPr>
          <a:xfrm>
            <a:off x="2354478" y="5683819"/>
            <a:ext cx="1" cy="334656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Rettangolo arrotondato 26"/>
          <p:cNvSpPr/>
          <p:nvPr/>
        </p:nvSpPr>
        <p:spPr>
          <a:xfrm>
            <a:off x="5408271" y="3681689"/>
            <a:ext cx="1620455" cy="8391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AG2S™ </a:t>
            </a:r>
            <a:r>
              <a:rPr lang="it-IT" b="1" dirty="0" err="1" smtClean="0"/>
              <a:t>technology</a:t>
            </a:r>
            <a:endParaRPr lang="en-US" b="1" dirty="0"/>
          </a:p>
        </p:txBody>
      </p:sp>
      <p:cxnSp>
        <p:nvCxnSpPr>
          <p:cNvPr id="28" name="Connettore 2 27"/>
          <p:cNvCxnSpPr>
            <a:endCxn id="27" idx="1"/>
          </p:cNvCxnSpPr>
          <p:nvPr/>
        </p:nvCxnSpPr>
        <p:spPr>
          <a:xfrm>
            <a:off x="4035129" y="4101271"/>
            <a:ext cx="1373142" cy="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>
            <a:off x="7028726" y="4101271"/>
            <a:ext cx="471668" cy="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7521618" y="3729927"/>
            <a:ext cx="13461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smtClean="0"/>
              <a:t>Market </a:t>
            </a:r>
            <a:r>
              <a:rPr lang="it-IT" sz="1400" b="1" i="1" dirty="0" err="1" smtClean="0"/>
              <a:t>sulfur</a:t>
            </a:r>
            <a:endParaRPr lang="it-IT" sz="1400" b="1" i="1" dirty="0" smtClean="0"/>
          </a:p>
          <a:p>
            <a:r>
              <a:rPr lang="it-IT" sz="1400" b="1" i="1" dirty="0" smtClean="0"/>
              <a:t>Water</a:t>
            </a:r>
          </a:p>
          <a:p>
            <a:r>
              <a:rPr lang="it-IT" sz="1400" b="1" i="1" dirty="0" err="1" smtClean="0"/>
              <a:t>Remaining</a:t>
            </a:r>
            <a:r>
              <a:rPr lang="it-IT" sz="1400" b="1" i="1" dirty="0" smtClean="0"/>
              <a:t> CO</a:t>
            </a:r>
            <a:r>
              <a:rPr lang="it-IT" sz="1400" b="1" i="1" baseline="-25000" dirty="0" smtClean="0"/>
              <a:t>2</a:t>
            </a:r>
            <a:endParaRPr lang="en-US" sz="1400" b="1" i="1" baseline="-25000" dirty="0"/>
          </a:p>
        </p:txBody>
      </p:sp>
      <p:cxnSp>
        <p:nvCxnSpPr>
          <p:cNvPr id="31" name="Connettore 4 30"/>
          <p:cNvCxnSpPr>
            <a:stCxn id="27" idx="0"/>
          </p:cNvCxnSpPr>
          <p:nvPr/>
        </p:nvCxnSpPr>
        <p:spPr>
          <a:xfrm rot="16200000" flipV="1">
            <a:off x="4492427" y="1955617"/>
            <a:ext cx="12700" cy="3452144"/>
          </a:xfrm>
          <a:prstGeom prst="bentConnector3">
            <a:avLst>
              <a:gd name="adj1" fmla="val 1800000"/>
            </a:avLst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3219220" y="5691937"/>
            <a:ext cx="1476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err="1" smtClean="0"/>
              <a:t>MeOH</a:t>
            </a:r>
            <a:r>
              <a:rPr lang="it-IT" sz="1400" b="1" i="1" dirty="0" smtClean="0"/>
              <a:t> surplus</a:t>
            </a:r>
            <a:endParaRPr lang="en-US" sz="1400" b="1" i="1" baseline="-25000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3577069" y="5999714"/>
            <a:ext cx="703156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bg1"/>
                </a:solidFill>
              </a:rPr>
              <a:t>20%v</a:t>
            </a:r>
            <a:endParaRPr lang="en-US" sz="1400" b="1" i="1" baseline="-25000" dirty="0">
              <a:solidFill>
                <a:schemeClr val="bg1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7710286" y="3422150"/>
            <a:ext cx="703156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solidFill>
                  <a:schemeClr val="bg1"/>
                </a:solidFill>
              </a:rPr>
              <a:t>1</a:t>
            </a:r>
            <a:r>
              <a:rPr lang="it-IT" sz="1400" b="1" i="1" dirty="0" smtClean="0">
                <a:solidFill>
                  <a:schemeClr val="bg1"/>
                </a:solidFill>
              </a:rPr>
              <a:t>0%v</a:t>
            </a:r>
            <a:endParaRPr lang="en-US" sz="1400" b="1" i="1" baseline="-25000" dirty="0">
              <a:solidFill>
                <a:schemeClr val="bg1"/>
              </a:solidFill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7718583" y="4488789"/>
            <a:ext cx="703156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bg1"/>
                </a:solidFill>
              </a:rPr>
              <a:t>10%v</a:t>
            </a:r>
            <a:endParaRPr lang="en-US" sz="1400" b="1" i="1" baseline="-25000" dirty="0">
              <a:solidFill>
                <a:schemeClr val="bg1"/>
              </a:solidFill>
            </a:endParaRPr>
          </a:p>
        </p:txBody>
      </p:sp>
      <p:cxnSp>
        <p:nvCxnSpPr>
          <p:cNvPr id="38" name="Connettore 2 37"/>
          <p:cNvCxnSpPr/>
          <p:nvPr/>
        </p:nvCxnSpPr>
        <p:spPr>
          <a:xfrm>
            <a:off x="3191731" y="5687880"/>
            <a:ext cx="1" cy="334656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CasellaDiTesto 38"/>
          <p:cNvSpPr txBox="1"/>
          <p:nvPr/>
        </p:nvSpPr>
        <p:spPr>
          <a:xfrm>
            <a:off x="4980470" y="1626997"/>
            <a:ext cx="297469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i="1" dirty="0" smtClean="0"/>
              <a:t>AG2S™ IS GREENER COAL USES</a:t>
            </a:r>
          </a:p>
          <a:p>
            <a:pPr algn="r"/>
            <a:endParaRPr lang="it-IT" sz="500" b="1" i="1" dirty="0" smtClean="0"/>
          </a:p>
          <a:p>
            <a:pPr algn="r"/>
            <a:r>
              <a:rPr lang="it-IT" sz="1400" b="1" i="1" dirty="0" err="1" smtClean="0"/>
              <a:t>Less</a:t>
            </a:r>
            <a:r>
              <a:rPr lang="it-IT" sz="1400" b="1" i="1" dirty="0" smtClean="0"/>
              <a:t> (no) CO</a:t>
            </a:r>
            <a:r>
              <a:rPr lang="it-IT" sz="1400" b="1" i="1" baseline="-25000" dirty="0" smtClean="0"/>
              <a:t>2</a:t>
            </a:r>
            <a:r>
              <a:rPr lang="it-IT" sz="1400" b="1" i="1" dirty="0" smtClean="0"/>
              <a:t> </a:t>
            </a:r>
            <a:r>
              <a:rPr lang="it-IT" sz="1400" b="1" i="1" dirty="0" err="1" smtClean="0"/>
              <a:t>environmental</a:t>
            </a:r>
            <a:r>
              <a:rPr lang="it-IT" sz="1400" b="1" i="1" dirty="0" smtClean="0"/>
              <a:t> impact</a:t>
            </a:r>
          </a:p>
          <a:p>
            <a:pPr algn="r"/>
            <a:r>
              <a:rPr lang="it-IT" sz="1400" b="1" i="1" dirty="0" smtClean="0"/>
              <a:t>More </a:t>
            </a:r>
            <a:r>
              <a:rPr lang="it-IT" sz="1400" b="1" i="1" dirty="0" err="1" smtClean="0"/>
              <a:t>syngas</a:t>
            </a:r>
            <a:r>
              <a:rPr lang="it-IT" sz="1400" b="1" i="1" dirty="0" smtClean="0"/>
              <a:t> production</a:t>
            </a:r>
          </a:p>
          <a:p>
            <a:pPr algn="r"/>
            <a:r>
              <a:rPr lang="it-IT" sz="1400" b="1" i="1" dirty="0" err="1" smtClean="0"/>
              <a:t>Less</a:t>
            </a:r>
            <a:r>
              <a:rPr lang="it-IT" sz="1400" b="1" i="1" dirty="0" smtClean="0"/>
              <a:t> </a:t>
            </a:r>
            <a:r>
              <a:rPr lang="it-IT" sz="1400" b="1" i="1" dirty="0" err="1" smtClean="0"/>
              <a:t>coal</a:t>
            </a:r>
            <a:r>
              <a:rPr lang="it-IT" sz="1400" b="1" i="1" dirty="0" smtClean="0"/>
              <a:t> </a:t>
            </a:r>
            <a:r>
              <a:rPr lang="it-IT" sz="1400" b="1" i="1" dirty="0" err="1" smtClean="0"/>
              <a:t>uses</a:t>
            </a:r>
            <a:r>
              <a:rPr lang="it-IT" sz="1400" b="1" i="1" dirty="0" smtClean="0"/>
              <a:t> with </a:t>
            </a:r>
            <a:r>
              <a:rPr lang="it-IT" sz="1400" b="1" i="1" dirty="0" err="1" smtClean="0"/>
              <a:t>same</a:t>
            </a:r>
            <a:r>
              <a:rPr lang="it-IT" sz="1400" b="1" i="1" dirty="0" smtClean="0"/>
              <a:t> production</a:t>
            </a:r>
          </a:p>
          <a:p>
            <a:pPr algn="r"/>
            <a:r>
              <a:rPr lang="it-IT" sz="1400" b="1" i="1" dirty="0" err="1" smtClean="0"/>
              <a:t>Better</a:t>
            </a:r>
            <a:r>
              <a:rPr lang="it-IT" sz="1400" b="1" i="1" dirty="0" smtClean="0"/>
              <a:t> </a:t>
            </a:r>
            <a:r>
              <a:rPr lang="it-IT" sz="1400" b="1" i="1" dirty="0" err="1" smtClean="0"/>
              <a:t>coal</a:t>
            </a:r>
            <a:r>
              <a:rPr lang="it-IT" sz="1400" b="1" i="1" dirty="0" smtClean="0"/>
              <a:t> </a:t>
            </a:r>
            <a:r>
              <a:rPr lang="it-IT" sz="1400" b="1" i="1" dirty="0" err="1" smtClean="0"/>
              <a:t>potential</a:t>
            </a:r>
            <a:r>
              <a:rPr lang="it-IT" sz="1400" b="1" i="1" dirty="0" smtClean="0"/>
              <a:t> </a:t>
            </a:r>
            <a:r>
              <a:rPr lang="it-IT" sz="1400" b="1" i="1" dirty="0" err="1" smtClean="0"/>
              <a:t>exploitation</a:t>
            </a:r>
            <a:endParaRPr lang="en-US" sz="1400" b="1" i="1" dirty="0"/>
          </a:p>
        </p:txBody>
      </p:sp>
      <p:pic>
        <p:nvPicPr>
          <p:cNvPr id="40" name="Picture 2" descr="Risultati immagini per medal ic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782" y="1981775"/>
            <a:ext cx="893319" cy="89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Connettore 2 41"/>
          <p:cNvCxnSpPr/>
          <p:nvPr/>
        </p:nvCxnSpPr>
        <p:spPr>
          <a:xfrm>
            <a:off x="2746087" y="4520853"/>
            <a:ext cx="1" cy="334656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8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Conclusions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524000"/>
            <a:ext cx="8484243" cy="4525963"/>
          </a:xfrm>
        </p:spPr>
        <p:txBody>
          <a:bodyPr>
            <a:normAutofit/>
          </a:bodyPr>
          <a:lstStyle/>
          <a:p>
            <a:r>
              <a:rPr lang="it-IT" dirty="0" err="1" smtClean="0"/>
              <a:t>We</a:t>
            </a:r>
            <a:r>
              <a:rPr lang="it-IT" dirty="0" smtClean="0"/>
              <a:t> are </a:t>
            </a:r>
            <a:r>
              <a:rPr lang="it-IT" b="1" dirty="0" err="1" smtClean="0"/>
              <a:t>preventing</a:t>
            </a:r>
            <a:r>
              <a:rPr lang="it-IT" b="1" dirty="0" smtClean="0"/>
              <a:t> CO</a:t>
            </a:r>
            <a:r>
              <a:rPr lang="it-IT" b="1" baseline="-25000" dirty="0" smtClean="0"/>
              <a:t>2</a:t>
            </a:r>
            <a:r>
              <a:rPr lang="it-IT" b="1" dirty="0" smtClean="0"/>
              <a:t> </a:t>
            </a:r>
            <a:r>
              <a:rPr lang="it-IT" b="1" dirty="0" err="1" smtClean="0"/>
              <a:t>formation</a:t>
            </a:r>
            <a:endParaRPr lang="it-IT" b="1" dirty="0" smtClean="0"/>
          </a:p>
          <a:p>
            <a:r>
              <a:rPr lang="it-IT" dirty="0"/>
              <a:t>	</a:t>
            </a:r>
            <a:r>
              <a:rPr lang="it-IT" dirty="0" err="1" smtClean="0"/>
              <a:t>Thanks</a:t>
            </a:r>
            <a:r>
              <a:rPr lang="it-IT" dirty="0" smtClean="0"/>
              <a:t> to </a:t>
            </a:r>
            <a:r>
              <a:rPr lang="it-IT" dirty="0" err="1" smtClean="0"/>
              <a:t>renewables</a:t>
            </a:r>
            <a:endParaRPr lang="it-IT" dirty="0" smtClean="0"/>
          </a:p>
          <a:p>
            <a:r>
              <a:rPr lang="it-IT" dirty="0" err="1" smtClean="0"/>
              <a:t>We</a:t>
            </a:r>
            <a:r>
              <a:rPr lang="it-IT" dirty="0" smtClean="0"/>
              <a:t> are </a:t>
            </a:r>
            <a:r>
              <a:rPr lang="it-IT" b="1" dirty="0" err="1" smtClean="0"/>
              <a:t>capturing</a:t>
            </a:r>
            <a:r>
              <a:rPr lang="it-IT" b="1" dirty="0" smtClean="0"/>
              <a:t> CO</a:t>
            </a:r>
            <a:r>
              <a:rPr lang="it-IT" b="1" baseline="-25000" dirty="0" smtClean="0"/>
              <a:t>2</a:t>
            </a:r>
            <a:r>
              <a:rPr lang="it-IT" b="1" dirty="0" smtClean="0"/>
              <a:t> </a:t>
            </a:r>
            <a:r>
              <a:rPr lang="it-IT" dirty="0" smtClean="0"/>
              <a:t>by </a:t>
            </a:r>
            <a:r>
              <a:rPr lang="it-IT" dirty="0" err="1" smtClean="0"/>
              <a:t>pre</a:t>
            </a:r>
            <a:r>
              <a:rPr lang="it-IT" dirty="0" smtClean="0"/>
              <a:t>-/post-</a:t>
            </a:r>
            <a:r>
              <a:rPr lang="it-IT" dirty="0" err="1" smtClean="0"/>
              <a:t>combustion</a:t>
            </a:r>
            <a:r>
              <a:rPr lang="it-IT" dirty="0" smtClean="0"/>
              <a:t> CCS </a:t>
            </a:r>
            <a:r>
              <a:rPr lang="it-IT" dirty="0" err="1" smtClean="0"/>
              <a:t>technologies</a:t>
            </a:r>
            <a:endParaRPr lang="it-IT" dirty="0" smtClean="0"/>
          </a:p>
          <a:p>
            <a:r>
              <a:rPr lang="it-IT" dirty="0" err="1" smtClean="0"/>
              <a:t>We</a:t>
            </a:r>
            <a:r>
              <a:rPr lang="it-IT" dirty="0" smtClean="0"/>
              <a:t> are </a:t>
            </a:r>
            <a:r>
              <a:rPr lang="it-IT" b="1" dirty="0" err="1" smtClean="0"/>
              <a:t>not</a:t>
            </a:r>
            <a:r>
              <a:rPr lang="it-IT" b="1" dirty="0" smtClean="0"/>
              <a:t> </a:t>
            </a:r>
            <a:r>
              <a:rPr lang="it-IT" b="1" dirty="0" err="1" smtClean="0"/>
              <a:t>yet</a:t>
            </a:r>
            <a:r>
              <a:rPr lang="it-IT" b="1" dirty="0" smtClean="0"/>
              <a:t> </a:t>
            </a:r>
            <a:r>
              <a:rPr lang="it-IT" b="1" dirty="0" err="1" smtClean="0"/>
              <a:t>reusing</a:t>
            </a:r>
            <a:r>
              <a:rPr lang="it-IT" b="1" dirty="0" smtClean="0"/>
              <a:t> CO</a:t>
            </a:r>
            <a:r>
              <a:rPr lang="it-IT" b="1" baseline="-25000" dirty="0" smtClean="0"/>
              <a:t>2</a:t>
            </a:r>
            <a:r>
              <a:rPr lang="it-IT" b="1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in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possibilities</a:t>
            </a:r>
            <a:endParaRPr lang="it-IT" dirty="0" smtClean="0"/>
          </a:p>
          <a:p>
            <a:r>
              <a:rPr lang="it-IT" dirty="0"/>
              <a:t>	</a:t>
            </a:r>
            <a:r>
              <a:rPr lang="it-IT" dirty="0" smtClean="0"/>
              <a:t>Just </a:t>
            </a:r>
            <a:r>
              <a:rPr lang="it-IT" dirty="0" err="1" smtClean="0"/>
              <a:t>less</a:t>
            </a:r>
            <a:r>
              <a:rPr lang="it-IT" dirty="0" smtClean="0"/>
              <a:t> </a:t>
            </a:r>
            <a:r>
              <a:rPr lang="it-IT" dirty="0" err="1" smtClean="0"/>
              <a:t>than</a:t>
            </a:r>
            <a:r>
              <a:rPr lang="it-IT" dirty="0" smtClean="0"/>
              <a:t> 1%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currently</a:t>
            </a:r>
            <a:r>
              <a:rPr lang="it-IT" dirty="0" smtClean="0"/>
              <a:t> </a:t>
            </a:r>
            <a:r>
              <a:rPr lang="it-IT" dirty="0" err="1" smtClean="0"/>
              <a:t>reused</a:t>
            </a:r>
            <a:endParaRPr lang="it-IT" dirty="0" smtClean="0"/>
          </a:p>
          <a:p>
            <a:r>
              <a:rPr lang="it-IT" dirty="0"/>
              <a:t>	</a:t>
            </a:r>
            <a:r>
              <a:rPr lang="it-IT" dirty="0" smtClean="0"/>
              <a:t>AG2S™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allow</a:t>
            </a:r>
            <a:r>
              <a:rPr lang="it-IT" dirty="0" smtClean="0"/>
              <a:t> to </a:t>
            </a:r>
            <a:r>
              <a:rPr lang="it-IT" dirty="0" err="1" smtClean="0"/>
              <a:t>cut</a:t>
            </a:r>
            <a:r>
              <a:rPr lang="it-IT" dirty="0" smtClean="0"/>
              <a:t> </a:t>
            </a:r>
            <a:r>
              <a:rPr lang="it-IT" dirty="0" err="1" smtClean="0"/>
              <a:t>reuse</a:t>
            </a:r>
            <a:r>
              <a:rPr lang="it-IT" dirty="0" smtClean="0"/>
              <a:t> </a:t>
            </a:r>
            <a:r>
              <a:rPr lang="it-IT" dirty="0" err="1" smtClean="0"/>
              <a:t>several</a:t>
            </a:r>
            <a:r>
              <a:rPr lang="it-IT" dirty="0" smtClean="0"/>
              <a:t> </a:t>
            </a:r>
            <a:r>
              <a:rPr lang="it-IT" dirty="0" err="1" smtClean="0"/>
              <a:t>percents</a:t>
            </a:r>
            <a:endParaRPr lang="it-IT" dirty="0" smtClean="0"/>
          </a:p>
          <a:p>
            <a:r>
              <a:rPr lang="it-IT" dirty="0" err="1" smtClean="0"/>
              <a:t>After</a:t>
            </a:r>
            <a:r>
              <a:rPr lang="it-IT" dirty="0" smtClean="0"/>
              <a:t> H2020, a large </a:t>
            </a:r>
            <a:r>
              <a:rPr lang="it-IT" b="1" dirty="0" err="1" smtClean="0"/>
              <a:t>program</a:t>
            </a:r>
            <a:r>
              <a:rPr lang="it-IT" b="1" dirty="0" smtClean="0"/>
              <a:t> on CO</a:t>
            </a:r>
            <a:r>
              <a:rPr lang="it-IT" b="1" baseline="-25000" dirty="0" smtClean="0"/>
              <a:t>2</a:t>
            </a:r>
            <a:r>
              <a:rPr lang="it-IT" b="1" dirty="0" smtClean="0"/>
              <a:t> </a:t>
            </a:r>
            <a:r>
              <a:rPr lang="it-IT" b="1" dirty="0" err="1" smtClean="0"/>
              <a:t>reuse</a:t>
            </a:r>
            <a:r>
              <a:rPr lang="it-IT" b="1" dirty="0" smtClean="0"/>
              <a:t> </a:t>
            </a:r>
            <a:r>
              <a:rPr lang="it-IT" dirty="0" smtClean="0"/>
              <a:t>(CCU) </a:t>
            </a:r>
            <a:r>
              <a:rPr lang="it-IT" dirty="0" err="1" smtClean="0"/>
              <a:t>will</a:t>
            </a:r>
            <a:r>
              <a:rPr lang="it-IT" dirty="0" smtClean="0"/>
              <a:t> be </a:t>
            </a:r>
            <a:r>
              <a:rPr lang="it-IT" dirty="0" err="1" smtClean="0"/>
              <a:t>launched</a:t>
            </a:r>
            <a:r>
              <a:rPr lang="it-IT" dirty="0" smtClean="0"/>
              <a:t> in EC</a:t>
            </a:r>
          </a:p>
          <a:p>
            <a:r>
              <a:rPr lang="it-IT" dirty="0" err="1" smtClean="0"/>
              <a:t>Atmospheric</a:t>
            </a:r>
            <a:r>
              <a:rPr lang="it-IT" dirty="0" smtClean="0"/>
              <a:t> CO</a:t>
            </a:r>
            <a:r>
              <a:rPr lang="it-IT" baseline="-25000" dirty="0" smtClean="0"/>
              <a:t>2</a:t>
            </a:r>
            <a:r>
              <a:rPr lang="it-IT" dirty="0" smtClean="0"/>
              <a:t> / </a:t>
            </a:r>
            <a:r>
              <a:rPr lang="it-IT" dirty="0" err="1" smtClean="0"/>
              <a:t>emissions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unavoidably</a:t>
            </a:r>
            <a:r>
              <a:rPr lang="it-IT" dirty="0" smtClean="0"/>
              <a:t> be the </a:t>
            </a:r>
            <a:r>
              <a:rPr lang="it-IT" b="1" dirty="0" smtClean="0"/>
              <a:t>future carbon source </a:t>
            </a:r>
            <a:r>
              <a:rPr lang="it-IT" dirty="0" smtClean="0"/>
              <a:t>for </a:t>
            </a:r>
            <a:r>
              <a:rPr lang="it-IT" dirty="0" err="1" smtClean="0"/>
              <a:t>chemistry</a:t>
            </a:r>
            <a:r>
              <a:rPr lang="it-IT" dirty="0" smtClean="0"/>
              <a:t>, </a:t>
            </a:r>
            <a:r>
              <a:rPr lang="it-IT" dirty="0" err="1" smtClean="0"/>
              <a:t>chemical</a:t>
            </a:r>
            <a:r>
              <a:rPr lang="it-IT" dirty="0" smtClean="0"/>
              <a:t> &amp; </a:t>
            </a:r>
            <a:r>
              <a:rPr lang="it-IT" dirty="0" err="1" smtClean="0"/>
              <a:t>process</a:t>
            </a:r>
            <a:r>
              <a:rPr lang="it-IT" dirty="0" smtClean="0"/>
              <a:t> </a:t>
            </a:r>
            <a:r>
              <a:rPr lang="it-IT" dirty="0" err="1" smtClean="0"/>
              <a:t>engineering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531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Acknowledgements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893" y="2135369"/>
            <a:ext cx="2823077" cy="370548"/>
          </a:xfrm>
          <a:prstGeom prst="rect">
            <a:avLst/>
          </a:prstGeom>
        </p:spPr>
      </p:pic>
      <p:pic>
        <p:nvPicPr>
          <p:cNvPr id="1032" name="Picture 8" descr="Risultati immagini per techin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893" y="2995433"/>
            <a:ext cx="2701543" cy="97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isultati immagini per viscolub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02" y="4463982"/>
            <a:ext cx="3196658" cy="86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isultati immagini per technipFMC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734" y="2195064"/>
            <a:ext cx="2615878" cy="137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isultati immagini per siirtecnigi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734" y="3388209"/>
            <a:ext cx="2615878" cy="117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44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Rectangle 89"/>
          <p:cNvSpPr txBox="1">
            <a:spLocks noChangeAspect="1" noChangeArrowheads="1"/>
          </p:cNvSpPr>
          <p:nvPr/>
        </p:nvSpPr>
        <p:spPr>
          <a:xfrm>
            <a:off x="1763713" y="2923696"/>
            <a:ext cx="6880225" cy="5540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>
              <a:defRPr/>
            </a:pPr>
            <a:r>
              <a:rPr lang="it-IT" altLang="it-IT" sz="1050" dirty="0" smtClean="0">
                <a:solidFill>
                  <a:schemeClr val="accent1">
                    <a:lumMod val="75000"/>
                  </a:schemeClr>
                </a:solidFill>
              </a:rPr>
              <a:t>Flavio Manenti</a:t>
            </a:r>
            <a:br>
              <a:rPr lang="it-IT" altLang="it-IT" sz="105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altLang="it-IT" sz="105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it-IT" altLang="it-IT" sz="105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</a:rPr>
              <a:t>Professor of </a:t>
            </a:r>
            <a:r>
              <a:rPr lang="it-IT" altLang="it-IT" sz="1050" b="0" dirty="0" err="1" smtClean="0">
                <a:solidFill>
                  <a:schemeClr val="accent1">
                    <a:lumMod val="75000"/>
                  </a:schemeClr>
                </a:solidFill>
              </a:rPr>
              <a:t>Chemical</a:t>
            </a:r>
            <a: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altLang="it-IT" sz="1050" b="0" dirty="0" err="1" smtClean="0">
                <a:solidFill>
                  <a:schemeClr val="accent1">
                    <a:lumMod val="75000"/>
                  </a:schemeClr>
                </a:solidFill>
              </a:rPr>
              <a:t>Plants</a:t>
            </a:r>
            <a: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</a:rPr>
              <a:t> and Operations</a:t>
            </a:r>
            <a:b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</a:rPr>
              <a:t>Executive Board of EFCE, AIDIC, CAPE-WP, AIAC</a:t>
            </a:r>
            <a:b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altLang="it-IT" sz="1050" dirty="0" smtClean="0">
                <a:solidFill>
                  <a:schemeClr val="accent1">
                    <a:lumMod val="75000"/>
                  </a:schemeClr>
                </a:solidFill>
              </a:rPr>
              <a:t>POLITECNICO DI MILANO</a:t>
            </a:r>
            <a:br>
              <a:rPr lang="it-IT" altLang="it-IT" sz="105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</a:rPr>
              <a:t>   Dipartimento di Chimica, Materiali e Ingegneria Chimica "G. Natta"</a:t>
            </a:r>
            <a:b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it-IT" altLang="it-IT" sz="1050" b="0" dirty="0" err="1" smtClean="0">
                <a:solidFill>
                  <a:schemeClr val="accent1">
                    <a:lumMod val="75000"/>
                  </a:schemeClr>
                </a:solidFill>
              </a:rPr>
              <a:t>Sustainable</a:t>
            </a:r>
            <a: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altLang="it-IT" sz="1050" b="0" dirty="0" err="1" smtClean="0">
                <a:solidFill>
                  <a:schemeClr val="accent1">
                    <a:lumMod val="75000"/>
                  </a:schemeClr>
                </a:solidFill>
              </a:rPr>
              <a:t>Process</a:t>
            </a:r>
            <a: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altLang="it-IT" sz="1050" b="0" dirty="0" err="1" smtClean="0">
                <a:solidFill>
                  <a:schemeClr val="accent1">
                    <a:lumMod val="75000"/>
                  </a:schemeClr>
                </a:solidFill>
              </a:rPr>
              <a:t>Engineering</a:t>
            </a:r>
            <a: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altLang="it-IT" sz="1050" b="0" dirty="0" err="1" smtClean="0">
                <a:solidFill>
                  <a:schemeClr val="accent1">
                    <a:lumMod val="75000"/>
                  </a:schemeClr>
                </a:solidFill>
              </a:rPr>
              <a:t>Research</a:t>
            </a:r>
            <a: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it-IT" altLang="it-IT" sz="1050" b="0" dirty="0" err="1" smtClean="0">
                <a:solidFill>
                  <a:schemeClr val="accent1">
                    <a:lumMod val="75000"/>
                  </a:schemeClr>
                </a:solidFill>
              </a:rPr>
              <a:t>SuPER</a:t>
            </a:r>
            <a: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</a:rPr>
              <a:t>) team</a:t>
            </a:r>
            <a:b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</a:rPr>
              <a:t>   Piazza Leonardo da Vinci, 32, 20133 Milano, ITALY</a:t>
            </a:r>
            <a:b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altLang="it-IT" sz="1050" dirty="0" smtClean="0">
                <a:solidFill>
                  <a:schemeClr val="accent1">
                    <a:lumMod val="75000"/>
                  </a:schemeClr>
                </a:solidFill>
              </a:rPr>
              <a:t>TECHNISCHE UNIVERSITAT BERLIN</a:t>
            </a:r>
            <a: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</a:rPr>
              <a:t>Alexander von </a:t>
            </a:r>
            <a:r>
              <a:rPr lang="it-IT" altLang="it-IT" sz="1050" b="0" dirty="0" err="1" smtClean="0">
                <a:solidFill>
                  <a:schemeClr val="accent1">
                    <a:lumMod val="75000"/>
                  </a:schemeClr>
                </a:solidFill>
              </a:rPr>
              <a:t>Humboldt</a:t>
            </a:r>
            <a: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</a:rPr>
              <a:t> Professor</a:t>
            </a:r>
            <a:r>
              <a:rPr lang="it-IT" altLang="it-IT" sz="105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it-IT" altLang="it-IT" sz="105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</a:rPr>
              <a:t>DBTA (</a:t>
            </a:r>
            <a:r>
              <a:rPr lang="it-IT" altLang="it-IT" sz="1050" b="0" dirty="0" err="1" smtClean="0">
                <a:solidFill>
                  <a:schemeClr val="accent1">
                    <a:lumMod val="75000"/>
                  </a:schemeClr>
                </a:solidFill>
              </a:rPr>
              <a:t>Dynamic</a:t>
            </a:r>
            <a: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</a:rPr>
              <a:t> und </a:t>
            </a:r>
            <a:r>
              <a:rPr lang="it-IT" altLang="it-IT" sz="1050" b="0" dirty="0" err="1" smtClean="0">
                <a:solidFill>
                  <a:schemeClr val="accent1">
                    <a:lumMod val="75000"/>
                  </a:schemeClr>
                </a:solidFill>
              </a:rPr>
              <a:t>Betrieb</a:t>
            </a:r>
            <a: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altLang="it-IT" sz="1050" b="0" dirty="0" err="1" smtClean="0">
                <a:solidFill>
                  <a:schemeClr val="accent1">
                    <a:lumMod val="75000"/>
                  </a:schemeClr>
                </a:solidFill>
              </a:rPr>
              <a:t>Technischer</a:t>
            </a:r>
            <a: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altLang="it-IT" sz="1050" b="0" dirty="0" err="1" smtClean="0">
                <a:solidFill>
                  <a:schemeClr val="accent1">
                    <a:lumMod val="75000"/>
                  </a:schemeClr>
                </a:solidFill>
              </a:rPr>
              <a:t>Anlagen</a:t>
            </a:r>
            <a: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it-IT" altLang="it-IT" sz="1050" b="0" dirty="0" err="1" smtClean="0">
                <a:solidFill>
                  <a:schemeClr val="accent1">
                    <a:lumMod val="75000"/>
                  </a:schemeClr>
                </a:solidFill>
              </a:rPr>
              <a:t>Faculty</a:t>
            </a:r>
            <a: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it-IT" altLang="it-IT" sz="1050" b="0" dirty="0" err="1" smtClean="0">
                <a:solidFill>
                  <a:schemeClr val="accent1">
                    <a:lumMod val="75000"/>
                  </a:schemeClr>
                </a:solidFill>
              </a:rPr>
              <a:t>Sekt</a:t>
            </a:r>
            <a: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</a:rPr>
              <a:t>. KWT 9, </a:t>
            </a:r>
            <a:r>
              <a:rPr lang="it-IT" altLang="it-IT" sz="1050" b="0" dirty="0" err="1" smtClean="0">
                <a:solidFill>
                  <a:schemeClr val="accent1">
                    <a:lumMod val="75000"/>
                  </a:schemeClr>
                </a:solidFill>
              </a:rPr>
              <a:t>Strasse</a:t>
            </a:r>
            <a: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altLang="it-IT" sz="1050" b="0" dirty="0" err="1" smtClean="0">
                <a:solidFill>
                  <a:schemeClr val="accent1">
                    <a:lumMod val="75000"/>
                  </a:schemeClr>
                </a:solidFill>
              </a:rPr>
              <a:t>des</a:t>
            </a:r>
            <a: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</a:rPr>
              <a:t> 17.Juni, 135 - D-10623 </a:t>
            </a:r>
            <a:r>
              <a:rPr lang="it-IT" altLang="it-IT" sz="1050" b="0" dirty="0" err="1" smtClean="0">
                <a:solidFill>
                  <a:schemeClr val="accent1">
                    <a:lumMod val="75000"/>
                  </a:schemeClr>
                </a:solidFill>
              </a:rPr>
              <a:t>Berlin</a:t>
            </a:r>
            <a: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</a:rPr>
              <a:t>, GERMANY</a:t>
            </a:r>
            <a:b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</a:rPr>
              <a:t>   (Mobile) +39.338.5665817</a:t>
            </a:r>
            <a:b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</a:rPr>
              <a:t>   (Phone) +39.(0)2.2399.3273 - +49.(0)30.314.23418</a:t>
            </a:r>
            <a:b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</a:rPr>
              <a:t>(Email) </a:t>
            </a:r>
            <a: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flavio.manenti@polimi.it</a:t>
            </a:r>
            <a: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altLang="it-IT" sz="1050" dirty="0" smtClean="0">
                <a:solidFill>
                  <a:srgbClr val="FF0000"/>
                </a:solidFill>
              </a:rPr>
              <a:t>WELCOME… </a:t>
            </a:r>
            <a:r>
              <a:rPr lang="it-IT" altLang="it-IT" sz="1050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</a:rPr>
              <a:t>(Web) </a:t>
            </a:r>
            <a: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http://super.chem.polimi.it</a:t>
            </a:r>
            <a: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it-IT" altLang="it-IT" sz="1050" b="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it-IT" altLang="it-IT" sz="1050" b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2700338" y="2298700"/>
            <a:ext cx="5943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F6E"/>
                </a:solidFill>
                <a:latin typeface="Verdana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F6E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F6E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F6E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F6E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ahom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ahom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ahom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 algn="r">
              <a:defRPr/>
            </a:pPr>
            <a:r>
              <a:rPr lang="en-US" altLang="it-IT" kern="0" dirty="0" smtClean="0"/>
              <a:t>Thanks for the kind attention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12" y="4406528"/>
            <a:ext cx="3564105" cy="73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super.chem.polimi.it/wp-content/uploads/2014/09/SuPERpranzo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42" y="337030"/>
            <a:ext cx="5201196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Risultati immagini per tu berlin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21" y="5478666"/>
            <a:ext cx="379454" cy="37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Risultati immagini per alexander von humboldt foundation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67" y="5394896"/>
            <a:ext cx="904875" cy="51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Risultati immagini per tomsk polytechnic university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634" y="5521424"/>
            <a:ext cx="865916" cy="2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Risultati immagini per efce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942" y="5451288"/>
            <a:ext cx="1055175" cy="40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47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905375" y="4787976"/>
            <a:ext cx="4016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Flavio Manenti, </a:t>
            </a:r>
            <a:r>
              <a:rPr lang="it-IT" dirty="0" smtClean="0">
                <a:solidFill>
                  <a:schemeClr val="bg1"/>
                </a:solidFill>
                <a:hlinkClick r:id="rId4"/>
              </a:rPr>
              <a:t>flavio.manenti@polimi.it</a:t>
            </a:r>
            <a:endParaRPr lang="it-IT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24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Urea </a:t>
            </a:r>
            <a:r>
              <a:rPr lang="it-IT" dirty="0" err="1" smtClean="0"/>
              <a:t>plant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dirty="0" err="1"/>
              <a:t>Main</a:t>
            </a:r>
            <a:r>
              <a:rPr lang="it-IT" altLang="it-IT" dirty="0"/>
              <a:t> </a:t>
            </a:r>
            <a:r>
              <a:rPr lang="it-IT" altLang="it-IT" dirty="0" smtClean="0"/>
              <a:t>use:	</a:t>
            </a:r>
            <a:r>
              <a:rPr lang="it-IT" altLang="it-IT" dirty="0" err="1" smtClean="0"/>
              <a:t>fertilizer</a:t>
            </a:r>
            <a:endParaRPr lang="it-IT" altLang="it-IT" baseline="-25000" dirty="0"/>
          </a:p>
          <a:p>
            <a:r>
              <a:rPr lang="it-IT" altLang="it-IT" dirty="0" err="1" smtClean="0"/>
              <a:t>Plant</a:t>
            </a:r>
            <a:r>
              <a:rPr lang="it-IT" altLang="it-IT" dirty="0" smtClean="0"/>
              <a:t>:		large </a:t>
            </a:r>
            <a:r>
              <a:rPr lang="it-IT" altLang="it-IT" dirty="0" err="1"/>
              <a:t>size</a:t>
            </a:r>
            <a:r>
              <a:rPr lang="it-IT" altLang="it-IT" dirty="0"/>
              <a:t>, downstream the </a:t>
            </a:r>
            <a:r>
              <a:rPr lang="it-IT" altLang="it-IT" dirty="0" err="1"/>
              <a:t>ammonia</a:t>
            </a:r>
            <a:r>
              <a:rPr lang="it-IT" altLang="it-IT" dirty="0"/>
              <a:t> </a:t>
            </a:r>
            <a:r>
              <a:rPr lang="it-IT" altLang="it-IT" dirty="0" err="1"/>
              <a:t>plant</a:t>
            </a:r>
            <a:endParaRPr lang="it-IT" altLang="it-IT" dirty="0"/>
          </a:p>
          <a:p>
            <a:pPr marL="457200" lvl="1" indent="0">
              <a:buNone/>
            </a:pPr>
            <a:r>
              <a:rPr lang="it-IT" altLang="it-IT" dirty="0" smtClean="0"/>
              <a:t>		</a:t>
            </a:r>
            <a:r>
              <a:rPr lang="it-IT" altLang="it-IT" dirty="0" err="1" smtClean="0"/>
              <a:t>Toyo</a:t>
            </a:r>
            <a:r>
              <a:rPr lang="it-IT" altLang="it-IT" dirty="0"/>
              <a:t>, Casale, </a:t>
            </a:r>
            <a:r>
              <a:rPr lang="it-IT" altLang="it-IT" dirty="0" err="1"/>
              <a:t>Uhde</a:t>
            </a:r>
            <a:r>
              <a:rPr lang="it-IT" altLang="it-IT" dirty="0"/>
              <a:t>, </a:t>
            </a:r>
            <a:r>
              <a:rPr lang="it-IT" altLang="it-IT" dirty="0" err="1"/>
              <a:t>Stamicarbon</a:t>
            </a:r>
            <a:r>
              <a:rPr lang="it-IT" altLang="it-IT" dirty="0"/>
              <a:t>, Eni…</a:t>
            </a:r>
          </a:p>
          <a:p>
            <a:r>
              <a:rPr lang="it-IT" altLang="it-IT" dirty="0" err="1" smtClean="0"/>
              <a:t>Synthesis</a:t>
            </a:r>
            <a:r>
              <a:rPr lang="it-IT" altLang="it-IT" dirty="0"/>
              <a:t>:</a:t>
            </a:r>
            <a:r>
              <a:rPr lang="it-IT" altLang="it-IT" dirty="0" smtClean="0"/>
              <a:t>	</a:t>
            </a:r>
            <a:r>
              <a:rPr lang="pt-BR" altLang="it-IT" dirty="0" smtClean="0"/>
              <a:t>2 </a:t>
            </a:r>
            <a:r>
              <a:rPr lang="pt-BR" altLang="it-IT" dirty="0"/>
              <a:t>NH</a:t>
            </a:r>
            <a:r>
              <a:rPr lang="pt-BR" altLang="it-IT" baseline="-25000" dirty="0"/>
              <a:t>3</a:t>
            </a:r>
            <a:r>
              <a:rPr lang="pt-BR" altLang="it-IT" dirty="0"/>
              <a:t> + </a:t>
            </a:r>
            <a:r>
              <a:rPr lang="pt-BR" altLang="it-IT" dirty="0">
                <a:solidFill>
                  <a:srgbClr val="FF0000"/>
                </a:solidFill>
              </a:rPr>
              <a:t>CO</a:t>
            </a:r>
            <a:r>
              <a:rPr lang="pt-BR" altLang="it-IT" baseline="-25000" dirty="0">
                <a:solidFill>
                  <a:srgbClr val="FF0000"/>
                </a:solidFill>
              </a:rPr>
              <a:t>2</a:t>
            </a:r>
            <a:r>
              <a:rPr lang="pt-BR" altLang="it-IT" dirty="0"/>
              <a:t> </a:t>
            </a:r>
            <a:r>
              <a:rPr lang="pt-BR" altLang="it-IT" dirty="0">
                <a:sym typeface="Wingdings" panose="05000000000000000000" pitchFamily="2" charset="2"/>
              </a:rPr>
              <a:t></a:t>
            </a:r>
            <a:r>
              <a:rPr lang="pt-BR" altLang="it-IT" dirty="0"/>
              <a:t> </a:t>
            </a:r>
            <a:r>
              <a:rPr lang="pt-BR" altLang="it-IT" dirty="0" smtClean="0">
                <a:solidFill>
                  <a:srgbClr val="FF0000"/>
                </a:solidFill>
              </a:rPr>
              <a:t>(</a:t>
            </a:r>
            <a:r>
              <a:rPr lang="pt-BR" altLang="it-IT" dirty="0">
                <a:solidFill>
                  <a:srgbClr val="FF0000"/>
                </a:solidFill>
              </a:rPr>
              <a:t>NH</a:t>
            </a:r>
            <a:r>
              <a:rPr lang="pt-BR" altLang="it-IT" baseline="-25000" dirty="0">
                <a:solidFill>
                  <a:srgbClr val="FF0000"/>
                </a:solidFill>
              </a:rPr>
              <a:t>2</a:t>
            </a:r>
            <a:r>
              <a:rPr lang="pt-BR" altLang="it-IT" dirty="0">
                <a:solidFill>
                  <a:srgbClr val="FF0000"/>
                </a:solidFill>
              </a:rPr>
              <a:t>)</a:t>
            </a:r>
            <a:r>
              <a:rPr lang="pt-BR" altLang="it-IT" baseline="-25000" dirty="0">
                <a:solidFill>
                  <a:srgbClr val="FF0000"/>
                </a:solidFill>
              </a:rPr>
              <a:t>2</a:t>
            </a:r>
            <a:r>
              <a:rPr lang="pt-BR" altLang="it-IT" dirty="0">
                <a:solidFill>
                  <a:srgbClr val="FF0000"/>
                </a:solidFill>
              </a:rPr>
              <a:t>CO</a:t>
            </a:r>
            <a:r>
              <a:rPr lang="pt-BR" altLang="it-IT" dirty="0"/>
              <a:t> + H</a:t>
            </a:r>
            <a:r>
              <a:rPr lang="pt-BR" altLang="it-IT" baseline="-25000" dirty="0"/>
              <a:t>2</a:t>
            </a:r>
            <a:r>
              <a:rPr lang="pt-BR" altLang="it-IT" dirty="0"/>
              <a:t>O</a:t>
            </a:r>
          </a:p>
          <a:p>
            <a:pPr lvl="1"/>
            <a:endParaRPr lang="it-IT" altLang="it-IT" dirty="0"/>
          </a:p>
          <a:p>
            <a:endParaRPr lang="it-IT" dirty="0"/>
          </a:p>
        </p:txBody>
      </p:sp>
      <p:pic>
        <p:nvPicPr>
          <p:cNvPr id="5" name="Picture 6" descr="http://www.unido.or.jp/files/sites/2/tech_db_428_3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5" y="3447972"/>
            <a:ext cx="2969474" cy="175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4"/>
          <p:cNvSpPr>
            <a:spLocks noChangeArrowheads="1"/>
          </p:cNvSpPr>
          <p:nvPr/>
        </p:nvSpPr>
        <p:spPr bwMode="auto">
          <a:xfrm>
            <a:off x="-1033" y="5333016"/>
            <a:ext cx="3240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 dirty="0" err="1">
                <a:latin typeface="Arial" panose="020B0604020202020204" pitchFamily="34" charset="0"/>
              </a:rPr>
              <a:t>Ref</a:t>
            </a:r>
            <a:r>
              <a:rPr lang="it-IT" altLang="it-IT" sz="1200" i="1" dirty="0">
                <a:latin typeface="Arial" panose="020B0604020202020204" pitchFamily="34" charset="0"/>
              </a:rPr>
              <a:t>.: http://www.unido.or.jp/en/technology_db/428/ </a:t>
            </a:r>
          </a:p>
        </p:txBody>
      </p:sp>
      <p:pic>
        <p:nvPicPr>
          <p:cNvPr id="7" name="Picture 8" descr="https://www.mhi-global.com/products/expand/images/km-cdr_application_03_01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030" y="3391152"/>
            <a:ext cx="5746748" cy="263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5"/>
          <p:cNvSpPr>
            <a:spLocks noChangeArrowheads="1"/>
          </p:cNvSpPr>
          <p:nvPr/>
        </p:nvSpPr>
        <p:spPr bwMode="auto">
          <a:xfrm>
            <a:off x="3239030" y="6157145"/>
            <a:ext cx="55158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 dirty="0" err="1">
                <a:solidFill>
                  <a:schemeClr val="bg1"/>
                </a:solidFill>
                <a:latin typeface="Arial" panose="020B0604020202020204" pitchFamily="34" charset="0"/>
              </a:rPr>
              <a:t>Ref</a:t>
            </a:r>
            <a:r>
              <a:rPr lang="it-IT" altLang="it-IT" sz="1200" i="1" dirty="0">
                <a:solidFill>
                  <a:schemeClr val="bg1"/>
                </a:solidFill>
                <a:latin typeface="Arial" panose="020B0604020202020204" pitchFamily="34" charset="0"/>
              </a:rPr>
              <a:t>.: https://www.mhi-global.com/products/expand/km-cdr_application_03.html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 bwMode="auto">
          <a:xfrm>
            <a:off x="2161452" y="2849225"/>
            <a:ext cx="4835180" cy="18161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xtLst/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F6E"/>
                </a:solidFill>
                <a:latin typeface="Verdana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F6E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F6E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F6E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F6E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ahom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ahom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ahom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 algn="ctr">
              <a:defRPr/>
            </a:pPr>
            <a:endParaRPr lang="it-IT" sz="2400" kern="0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it-IT" sz="2400" kern="0" dirty="0" smtClean="0">
                <a:solidFill>
                  <a:srgbClr val="FF0000"/>
                </a:solidFill>
              </a:rPr>
              <a:t>Worldwide CO</a:t>
            </a:r>
            <a:r>
              <a:rPr lang="it-IT" sz="2400" kern="0" baseline="-25000" dirty="0" smtClean="0">
                <a:solidFill>
                  <a:srgbClr val="FF0000"/>
                </a:solidFill>
              </a:rPr>
              <a:t>2</a:t>
            </a:r>
            <a:r>
              <a:rPr lang="it-IT" sz="2400" kern="0" dirty="0" smtClean="0">
                <a:solidFill>
                  <a:srgbClr val="FF0000"/>
                </a:solidFill>
              </a:rPr>
              <a:t> </a:t>
            </a:r>
            <a:r>
              <a:rPr lang="it-IT" sz="2400" kern="0" dirty="0" err="1" smtClean="0">
                <a:solidFill>
                  <a:srgbClr val="FF0000"/>
                </a:solidFill>
              </a:rPr>
              <a:t>reuse</a:t>
            </a:r>
            <a:r>
              <a:rPr lang="it-IT" sz="2400" kern="0" dirty="0" smtClean="0">
                <a:solidFill>
                  <a:srgbClr val="FF0000"/>
                </a:solidFill>
              </a:rPr>
              <a:t> in urea </a:t>
            </a:r>
            <a:r>
              <a:rPr lang="it-IT" sz="2400" kern="0" dirty="0" err="1" smtClean="0">
                <a:solidFill>
                  <a:srgbClr val="FF0000"/>
                </a:solidFill>
              </a:rPr>
              <a:t>plants</a:t>
            </a:r>
            <a:r>
              <a:rPr lang="it-IT" sz="2400" kern="0" dirty="0" smtClean="0">
                <a:solidFill>
                  <a:srgbClr val="FF0000"/>
                </a:solidFill>
              </a:rPr>
              <a:t>: 187 Mt</a:t>
            </a:r>
            <a:r>
              <a:rPr lang="it-IT" sz="2400" kern="0" baseline="30000" dirty="0" smtClean="0">
                <a:solidFill>
                  <a:srgbClr val="FF0000"/>
                </a:solidFill>
              </a:rPr>
              <a:t>[1]</a:t>
            </a:r>
          </a:p>
          <a:p>
            <a:pPr algn="ctr">
              <a:defRPr/>
            </a:pPr>
            <a:endParaRPr lang="it-IT" sz="1800" kern="0" baseline="30000" dirty="0" smtClean="0">
              <a:solidFill>
                <a:srgbClr val="FF0000"/>
              </a:solidFill>
            </a:endParaRPr>
          </a:p>
          <a:p>
            <a:pPr algn="ctr">
              <a:defRPr/>
            </a:pPr>
            <a:endParaRPr lang="it-IT" sz="1800" kern="0" baseline="30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it-IT" sz="1800" kern="0" baseline="30000" dirty="0" smtClean="0">
                <a:solidFill>
                  <a:srgbClr val="FF0000"/>
                </a:solidFill>
              </a:rPr>
              <a:t>[</a:t>
            </a:r>
            <a:r>
              <a:rPr lang="it-IT" sz="1800" kern="0" baseline="30000" dirty="0">
                <a:solidFill>
                  <a:srgbClr val="FF0000"/>
                </a:solidFill>
              </a:rPr>
              <a:t>1] </a:t>
            </a:r>
            <a:r>
              <a:rPr lang="it-IT" sz="1800" kern="0" baseline="30000" dirty="0" err="1">
                <a:solidFill>
                  <a:srgbClr val="FF0000"/>
                </a:solidFill>
              </a:rPr>
              <a:t>Ceresana</a:t>
            </a:r>
            <a:r>
              <a:rPr lang="it-IT" sz="1800" kern="0" baseline="30000" dirty="0">
                <a:solidFill>
                  <a:srgbClr val="FF0000"/>
                </a:solidFill>
              </a:rPr>
              <a:t>, Market </a:t>
            </a:r>
            <a:r>
              <a:rPr lang="it-IT" sz="1800" kern="0" baseline="30000" dirty="0" err="1">
                <a:solidFill>
                  <a:srgbClr val="FF0000"/>
                </a:solidFill>
              </a:rPr>
              <a:t>Study</a:t>
            </a:r>
            <a:r>
              <a:rPr lang="it-IT" sz="1800" kern="0" baseline="30000" dirty="0">
                <a:solidFill>
                  <a:srgbClr val="FF0000"/>
                </a:solidFill>
              </a:rPr>
              <a:t> </a:t>
            </a:r>
            <a:r>
              <a:rPr lang="it-IT" sz="1800" kern="0" baseline="30000" dirty="0" smtClean="0">
                <a:solidFill>
                  <a:srgbClr val="FF0000"/>
                </a:solidFill>
              </a:rPr>
              <a:t>Urea, 2016. ceresana.com</a:t>
            </a:r>
            <a:endParaRPr lang="it-IT" sz="1800" kern="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32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Methanol</a:t>
            </a:r>
            <a:r>
              <a:rPr lang="it-IT" dirty="0" smtClean="0"/>
              <a:t> </a:t>
            </a:r>
            <a:r>
              <a:rPr lang="it-IT" dirty="0" err="1" smtClean="0"/>
              <a:t>plant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24000"/>
            <a:ext cx="8412364" cy="4525963"/>
          </a:xfrm>
        </p:spPr>
        <p:txBody>
          <a:bodyPr>
            <a:normAutofit fontScale="85000" lnSpcReduction="10000"/>
          </a:bodyPr>
          <a:lstStyle/>
          <a:p>
            <a:r>
              <a:rPr lang="it-IT" altLang="it-IT" dirty="0" err="1"/>
              <a:t>Main</a:t>
            </a:r>
            <a:r>
              <a:rPr lang="it-IT" altLang="it-IT" dirty="0"/>
              <a:t> </a:t>
            </a:r>
            <a:r>
              <a:rPr lang="it-IT" altLang="it-IT" dirty="0" err="1" smtClean="0"/>
              <a:t>uses</a:t>
            </a:r>
            <a:r>
              <a:rPr lang="it-IT" altLang="it-IT" dirty="0" smtClean="0"/>
              <a:t>:		</a:t>
            </a:r>
            <a:r>
              <a:rPr lang="it-IT" altLang="it-IT" dirty="0" err="1" smtClean="0"/>
              <a:t>energy</a:t>
            </a:r>
            <a:r>
              <a:rPr lang="it-IT" altLang="it-IT" dirty="0" smtClean="0"/>
              <a:t> </a:t>
            </a:r>
            <a:r>
              <a:rPr lang="it-IT" altLang="it-IT" dirty="0" err="1"/>
              <a:t>carrier</a:t>
            </a:r>
            <a:r>
              <a:rPr lang="it-IT" altLang="it-IT" dirty="0"/>
              <a:t>, </a:t>
            </a:r>
            <a:r>
              <a:rPr lang="it-IT" altLang="it-IT" dirty="0" err="1"/>
              <a:t>fuel</a:t>
            </a:r>
            <a:r>
              <a:rPr lang="it-IT" altLang="it-IT" dirty="0"/>
              <a:t>, base </a:t>
            </a:r>
            <a:r>
              <a:rPr lang="it-IT" altLang="it-IT" dirty="0" err="1"/>
              <a:t>chemical</a:t>
            </a:r>
            <a:endParaRPr lang="it-IT" altLang="it-IT" dirty="0"/>
          </a:p>
          <a:p>
            <a:r>
              <a:rPr lang="it-IT" altLang="it-IT" dirty="0" err="1" smtClean="0"/>
              <a:t>Perspectives</a:t>
            </a:r>
            <a:r>
              <a:rPr lang="it-IT" altLang="it-IT" dirty="0" smtClean="0"/>
              <a:t>:	</a:t>
            </a:r>
            <a:r>
              <a:rPr lang="it-IT" altLang="it-IT" dirty="0" err="1" smtClean="0"/>
              <a:t>methanol</a:t>
            </a:r>
            <a:r>
              <a:rPr lang="it-IT" altLang="it-IT" dirty="0" smtClean="0"/>
              <a:t> </a:t>
            </a:r>
            <a:r>
              <a:rPr lang="it-IT" altLang="it-IT" dirty="0"/>
              <a:t>economy</a:t>
            </a:r>
            <a:r>
              <a:rPr lang="it-IT" altLang="it-IT" baseline="30000" dirty="0"/>
              <a:t>[1]</a:t>
            </a:r>
          </a:p>
          <a:p>
            <a:r>
              <a:rPr lang="it-IT" altLang="it-IT" dirty="0" err="1" smtClean="0"/>
              <a:t>Plant</a:t>
            </a:r>
            <a:r>
              <a:rPr lang="it-IT" altLang="it-IT" dirty="0" smtClean="0"/>
              <a:t>:			large </a:t>
            </a:r>
            <a:r>
              <a:rPr lang="it-IT" altLang="it-IT" dirty="0" err="1"/>
              <a:t>size</a:t>
            </a:r>
            <a:r>
              <a:rPr lang="it-IT" altLang="it-IT" dirty="0"/>
              <a:t>, downstream the </a:t>
            </a:r>
            <a:r>
              <a:rPr lang="it-IT" altLang="it-IT" dirty="0" err="1"/>
              <a:t>syngas</a:t>
            </a:r>
            <a:r>
              <a:rPr lang="it-IT" altLang="it-IT" dirty="0"/>
              <a:t> production</a:t>
            </a:r>
          </a:p>
          <a:p>
            <a:pPr marL="457200" lvl="1" indent="0">
              <a:buNone/>
            </a:pPr>
            <a:r>
              <a:rPr lang="it-IT" altLang="it-IT" dirty="0" smtClean="0"/>
              <a:t>			</a:t>
            </a:r>
            <a:r>
              <a:rPr lang="it-IT" altLang="it-IT" dirty="0" err="1" smtClean="0"/>
              <a:t>Lurgi</a:t>
            </a:r>
            <a:r>
              <a:rPr lang="it-IT" altLang="it-IT" dirty="0"/>
              <a:t>, </a:t>
            </a:r>
            <a:r>
              <a:rPr lang="it-IT" altLang="it-IT" dirty="0" err="1"/>
              <a:t>Davy</a:t>
            </a:r>
            <a:r>
              <a:rPr lang="it-IT" altLang="it-IT" dirty="0"/>
              <a:t>, </a:t>
            </a:r>
            <a:r>
              <a:rPr lang="it-IT" altLang="it-IT" dirty="0" err="1"/>
              <a:t>Toyo</a:t>
            </a:r>
            <a:r>
              <a:rPr lang="it-IT" altLang="it-IT" dirty="0"/>
              <a:t>, Casale, Air </a:t>
            </a:r>
            <a:r>
              <a:rPr lang="it-IT" altLang="it-IT" dirty="0" err="1"/>
              <a:t>Products</a:t>
            </a:r>
            <a:r>
              <a:rPr lang="it-IT" altLang="it-IT" dirty="0"/>
              <a:t>, </a:t>
            </a:r>
            <a:r>
              <a:rPr lang="it-IT" altLang="it-IT" dirty="0" err="1" smtClean="0"/>
              <a:t>Topsoe</a:t>
            </a:r>
            <a:r>
              <a:rPr lang="it-IT" altLang="it-IT" dirty="0" smtClean="0"/>
              <a:t>…</a:t>
            </a:r>
            <a:r>
              <a:rPr lang="it-IT" altLang="it-IT" baseline="30000" dirty="0" smtClean="0"/>
              <a:t>[</a:t>
            </a:r>
            <a:r>
              <a:rPr lang="it-IT" altLang="it-IT" baseline="30000" dirty="0"/>
              <a:t>2]</a:t>
            </a:r>
          </a:p>
          <a:p>
            <a:r>
              <a:rPr lang="it-IT" altLang="it-IT" dirty="0" err="1" smtClean="0"/>
              <a:t>Synthesis</a:t>
            </a:r>
            <a:r>
              <a:rPr lang="it-IT" altLang="it-IT" dirty="0"/>
              <a:t>	</a:t>
            </a:r>
            <a:r>
              <a:rPr lang="it-IT" altLang="it-IT" dirty="0" smtClean="0"/>
              <a:t>	CO </a:t>
            </a:r>
            <a:r>
              <a:rPr lang="it-IT" altLang="it-IT" dirty="0"/>
              <a:t>+ 2 H</a:t>
            </a:r>
            <a:r>
              <a:rPr lang="it-IT" altLang="it-IT" baseline="-25000" dirty="0"/>
              <a:t>2</a:t>
            </a:r>
            <a:r>
              <a:rPr lang="it-IT" altLang="it-IT" dirty="0"/>
              <a:t> </a:t>
            </a:r>
            <a:r>
              <a:rPr lang="it-IT" altLang="it-IT" dirty="0">
                <a:sym typeface="Wingdings" panose="05000000000000000000" pitchFamily="2" charset="2"/>
              </a:rPr>
              <a:t> </a:t>
            </a:r>
            <a:r>
              <a:rPr lang="it-IT" altLang="it-IT" dirty="0" smtClean="0">
                <a:sym typeface="Wingdings" panose="05000000000000000000" pitchFamily="2" charset="2"/>
              </a:rPr>
              <a:t>CH</a:t>
            </a:r>
            <a:r>
              <a:rPr lang="it-IT" altLang="it-IT" baseline="-25000" dirty="0" smtClean="0">
                <a:sym typeface="Wingdings" panose="05000000000000000000" pitchFamily="2" charset="2"/>
              </a:rPr>
              <a:t>3</a:t>
            </a:r>
            <a:r>
              <a:rPr lang="it-IT" altLang="it-IT" dirty="0" smtClean="0">
                <a:sym typeface="Wingdings" panose="05000000000000000000" pitchFamily="2" charset="2"/>
              </a:rPr>
              <a:t>OH; </a:t>
            </a:r>
            <a:r>
              <a:rPr lang="it-IT" altLang="it-IT" dirty="0" smtClean="0">
                <a:solidFill>
                  <a:srgbClr val="FF0000"/>
                </a:solidFill>
                <a:sym typeface="Wingdings" panose="05000000000000000000" pitchFamily="2" charset="2"/>
              </a:rPr>
              <a:t>CO</a:t>
            </a:r>
            <a:r>
              <a:rPr lang="it-IT" altLang="it-IT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it-IT" altLang="it-IT" dirty="0" smtClean="0">
                <a:sym typeface="Wingdings" panose="05000000000000000000" pitchFamily="2" charset="2"/>
              </a:rPr>
              <a:t> + 3 H</a:t>
            </a:r>
            <a:r>
              <a:rPr lang="it-IT" altLang="it-IT" baseline="-25000" dirty="0" smtClean="0">
                <a:sym typeface="Wingdings" panose="05000000000000000000" pitchFamily="2" charset="2"/>
              </a:rPr>
              <a:t>2</a:t>
            </a:r>
            <a:r>
              <a:rPr lang="it-IT" altLang="it-IT" dirty="0" smtClean="0">
                <a:sym typeface="Wingdings" panose="05000000000000000000" pitchFamily="2" charset="2"/>
              </a:rPr>
              <a:t>  </a:t>
            </a:r>
            <a:r>
              <a:rPr lang="it-IT" altLang="it-IT" dirty="0" smtClean="0">
                <a:solidFill>
                  <a:srgbClr val="FF0000"/>
                </a:solidFill>
                <a:sym typeface="Wingdings" panose="05000000000000000000" pitchFamily="2" charset="2"/>
              </a:rPr>
              <a:t>CH</a:t>
            </a:r>
            <a:r>
              <a:rPr lang="it-IT" altLang="it-IT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  <a:r>
              <a:rPr lang="it-IT" altLang="it-IT" dirty="0" smtClean="0">
                <a:solidFill>
                  <a:srgbClr val="FF0000"/>
                </a:solidFill>
                <a:sym typeface="Wingdings" panose="05000000000000000000" pitchFamily="2" charset="2"/>
              </a:rPr>
              <a:t>OH</a:t>
            </a:r>
            <a:r>
              <a:rPr lang="it-IT" altLang="it-IT" dirty="0" smtClean="0">
                <a:sym typeface="Wingdings" panose="05000000000000000000" pitchFamily="2" charset="2"/>
              </a:rPr>
              <a:t> + H</a:t>
            </a:r>
            <a:r>
              <a:rPr lang="it-IT" altLang="it-IT" baseline="-25000" dirty="0" smtClean="0">
                <a:sym typeface="Wingdings" panose="05000000000000000000" pitchFamily="2" charset="2"/>
              </a:rPr>
              <a:t>2</a:t>
            </a:r>
            <a:r>
              <a:rPr lang="it-IT" altLang="it-IT" dirty="0" smtClean="0">
                <a:sym typeface="Wingdings" panose="05000000000000000000" pitchFamily="2" charset="2"/>
              </a:rPr>
              <a:t>O; </a:t>
            </a:r>
            <a:r>
              <a:rPr lang="it-IT" altLang="it-IT" dirty="0" smtClean="0">
                <a:solidFill>
                  <a:srgbClr val="FF0000"/>
                </a:solidFill>
                <a:sym typeface="Wingdings" panose="05000000000000000000" pitchFamily="2" charset="2"/>
              </a:rPr>
              <a:t>WGS</a:t>
            </a:r>
          </a:p>
          <a:p>
            <a:endParaRPr lang="it-IT" altLang="it-IT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it-IT" altLang="it-IT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it-IT" altLang="it-IT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it-IT" altLang="it-IT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it-IT" altLang="it-IT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it-IT" altLang="it-IT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it-IT" altLang="it-IT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it-IT" altLang="it-IT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it-IT" altLang="it-IT" dirty="0" smtClean="0"/>
              <a:t> </a:t>
            </a:r>
            <a:endParaRPr lang="it-IT" altLang="it-IT" dirty="0"/>
          </a:p>
          <a:p>
            <a:endParaRPr lang="it-IT" dirty="0"/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78571" y="4596790"/>
            <a:ext cx="3015855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050" i="1" baseline="30000" dirty="0">
                <a:latin typeface="Arial" panose="020B0604020202020204" pitchFamily="34" charset="0"/>
              </a:rPr>
              <a:t>[1]</a:t>
            </a:r>
            <a:r>
              <a:rPr lang="it-IT" altLang="it-IT" sz="1050" i="1" dirty="0">
                <a:latin typeface="Arial" panose="020B0604020202020204" pitchFamily="34" charset="0"/>
              </a:rPr>
              <a:t> </a:t>
            </a:r>
            <a:r>
              <a:rPr lang="en-US" altLang="it-IT" sz="1050" b="1" i="1" dirty="0" err="1">
                <a:latin typeface="Arial" panose="020B0604020202020204" pitchFamily="34" charset="0"/>
              </a:rPr>
              <a:t>Olah</a:t>
            </a:r>
            <a:r>
              <a:rPr lang="en-US" altLang="it-IT" sz="1050" b="1" i="1" dirty="0">
                <a:latin typeface="Arial" panose="020B0604020202020204" pitchFamily="34" charset="0"/>
              </a:rPr>
              <a:t>, G. A. </a:t>
            </a:r>
            <a:r>
              <a:rPr lang="en-US" altLang="it-IT" sz="1050" i="1" dirty="0">
                <a:latin typeface="Arial" panose="020B0604020202020204" pitchFamily="34" charset="0"/>
              </a:rPr>
              <a:t>(2005). "Beyond Oil and Gas: The Methanol Economy." </a:t>
            </a:r>
            <a:r>
              <a:rPr lang="en-US" altLang="it-IT" sz="1050" i="1" dirty="0" err="1">
                <a:latin typeface="Arial" panose="020B0604020202020204" pitchFamily="34" charset="0"/>
              </a:rPr>
              <a:t>Angewandte</a:t>
            </a:r>
            <a:r>
              <a:rPr lang="en-US" altLang="it-IT" sz="1050" i="1" dirty="0">
                <a:latin typeface="Arial" panose="020B0604020202020204" pitchFamily="34" charset="0"/>
              </a:rPr>
              <a:t> </a:t>
            </a:r>
            <a:r>
              <a:rPr lang="en-US" altLang="it-IT" sz="1050" i="1" dirty="0" err="1">
                <a:latin typeface="Arial" panose="020B0604020202020204" pitchFamily="34" charset="0"/>
              </a:rPr>
              <a:t>Chemie</a:t>
            </a:r>
            <a:r>
              <a:rPr lang="en-US" altLang="it-IT" sz="1050" i="1" dirty="0">
                <a:latin typeface="Arial" panose="020B0604020202020204" pitchFamily="34" charset="0"/>
              </a:rPr>
              <a:t> International Edition 44(18): 2636-2639</a:t>
            </a:r>
            <a:r>
              <a:rPr lang="en-US" altLang="it-IT" sz="1050" i="1" dirty="0" smtClean="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050" i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050" i="1" baseline="30000" dirty="0">
                <a:latin typeface="Arial" panose="020B0604020202020204" pitchFamily="34" charset="0"/>
              </a:rPr>
              <a:t>[2]</a:t>
            </a:r>
            <a:r>
              <a:rPr lang="it-IT" altLang="it-IT" sz="1050" i="1" dirty="0">
                <a:latin typeface="Arial" panose="020B0604020202020204" pitchFamily="34" charset="0"/>
              </a:rPr>
              <a:t> </a:t>
            </a:r>
            <a:r>
              <a:rPr lang="it-IT" altLang="it-IT" sz="1050" b="1" i="1" dirty="0">
                <a:latin typeface="Arial" panose="020B0604020202020204" pitchFamily="34" charset="0"/>
              </a:rPr>
              <a:t>Bozzano, G., Manenti F. </a:t>
            </a:r>
            <a:r>
              <a:rPr lang="it-IT" altLang="it-IT" sz="1050" i="1" dirty="0">
                <a:latin typeface="Arial" panose="020B0604020202020204" pitchFamily="34" charset="0"/>
              </a:rPr>
              <a:t>(2016). </a:t>
            </a:r>
            <a:r>
              <a:rPr lang="it-IT" altLang="it-IT" sz="1050" i="1" dirty="0" err="1">
                <a:latin typeface="Arial" panose="020B0604020202020204" pitchFamily="34" charset="0"/>
              </a:rPr>
              <a:t>Efficient</a:t>
            </a:r>
            <a:r>
              <a:rPr lang="it-IT" altLang="it-IT" sz="1050" i="1" dirty="0">
                <a:latin typeface="Arial" panose="020B0604020202020204" pitchFamily="34" charset="0"/>
              </a:rPr>
              <a:t> </a:t>
            </a:r>
            <a:r>
              <a:rPr lang="it-IT" altLang="it-IT" sz="1050" i="1" dirty="0" err="1">
                <a:latin typeface="Arial" panose="020B0604020202020204" pitchFamily="34" charset="0"/>
              </a:rPr>
              <a:t>Methanol</a:t>
            </a:r>
            <a:r>
              <a:rPr lang="it-IT" altLang="it-IT" sz="1050" i="1" dirty="0">
                <a:latin typeface="Arial" panose="020B0604020202020204" pitchFamily="34" charset="0"/>
              </a:rPr>
              <a:t> </a:t>
            </a:r>
            <a:r>
              <a:rPr lang="it-IT" altLang="it-IT" sz="1050" i="1" dirty="0" err="1">
                <a:latin typeface="Arial" panose="020B0604020202020204" pitchFamily="34" charset="0"/>
              </a:rPr>
              <a:t>synthesis</a:t>
            </a:r>
            <a:r>
              <a:rPr lang="it-IT" altLang="it-IT" sz="1050" i="1" dirty="0">
                <a:latin typeface="Arial" panose="020B0604020202020204" pitchFamily="34" charset="0"/>
              </a:rPr>
              <a:t>: </a:t>
            </a:r>
            <a:r>
              <a:rPr lang="it-IT" altLang="it-IT" sz="1050" i="1" dirty="0" err="1">
                <a:latin typeface="Arial" panose="020B0604020202020204" pitchFamily="34" charset="0"/>
              </a:rPr>
              <a:t>Perspectives</a:t>
            </a:r>
            <a:r>
              <a:rPr lang="it-IT" altLang="it-IT" sz="1050" i="1" dirty="0">
                <a:latin typeface="Arial" panose="020B0604020202020204" pitchFamily="34" charset="0"/>
              </a:rPr>
              <a:t>, Technologies and </a:t>
            </a:r>
            <a:r>
              <a:rPr lang="it-IT" altLang="it-IT" sz="1050" i="1" dirty="0" err="1">
                <a:latin typeface="Arial" panose="020B0604020202020204" pitchFamily="34" charset="0"/>
              </a:rPr>
              <a:t>Optimization</a:t>
            </a:r>
            <a:r>
              <a:rPr lang="it-IT" altLang="it-IT" sz="1050" i="1" dirty="0">
                <a:latin typeface="Arial" panose="020B0604020202020204" pitchFamily="34" charset="0"/>
              </a:rPr>
              <a:t> </a:t>
            </a:r>
            <a:r>
              <a:rPr lang="it-IT" altLang="it-IT" sz="1050" i="1" dirty="0" err="1">
                <a:latin typeface="Arial" panose="020B0604020202020204" pitchFamily="34" charset="0"/>
              </a:rPr>
              <a:t>Strategies</a:t>
            </a:r>
            <a:r>
              <a:rPr lang="it-IT" altLang="it-IT" sz="1050" i="1" dirty="0">
                <a:latin typeface="Arial" panose="020B0604020202020204" pitchFamily="34" charset="0"/>
              </a:rPr>
              <a:t>, Progress in Energy and </a:t>
            </a:r>
            <a:r>
              <a:rPr lang="it-IT" altLang="it-IT" sz="1050" i="1" dirty="0" err="1">
                <a:latin typeface="Arial" panose="020B0604020202020204" pitchFamily="34" charset="0"/>
              </a:rPr>
              <a:t>Combustion</a:t>
            </a:r>
            <a:r>
              <a:rPr lang="it-IT" altLang="it-IT" sz="1050" i="1" dirty="0">
                <a:latin typeface="Arial" panose="020B0604020202020204" pitchFamily="34" charset="0"/>
              </a:rPr>
              <a:t> Science, 56, 71–105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696" y="3250419"/>
            <a:ext cx="6334853" cy="35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1"/>
          <p:cNvSpPr txBox="1">
            <a:spLocks/>
          </p:cNvSpPr>
          <p:nvPr/>
        </p:nvSpPr>
        <p:spPr bwMode="auto">
          <a:xfrm>
            <a:off x="2085957" y="2878931"/>
            <a:ext cx="5154849" cy="18161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xtLst/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F6E"/>
                </a:solidFill>
                <a:latin typeface="Verdana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F6E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F6E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F6E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F6E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ahom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ahom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ahom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 algn="ctr">
              <a:defRPr/>
            </a:pPr>
            <a:endParaRPr lang="it-IT" sz="2400" kern="0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it-IT" sz="2400" kern="0" dirty="0" smtClean="0">
                <a:solidFill>
                  <a:srgbClr val="FF0000"/>
                </a:solidFill>
              </a:rPr>
              <a:t>Worldwide CO</a:t>
            </a:r>
            <a:r>
              <a:rPr lang="it-IT" sz="2400" kern="0" baseline="-25000" dirty="0" smtClean="0">
                <a:solidFill>
                  <a:srgbClr val="FF0000"/>
                </a:solidFill>
              </a:rPr>
              <a:t>2</a:t>
            </a:r>
            <a:r>
              <a:rPr lang="it-IT" sz="2400" kern="0" dirty="0" smtClean="0">
                <a:solidFill>
                  <a:srgbClr val="FF0000"/>
                </a:solidFill>
              </a:rPr>
              <a:t> </a:t>
            </a:r>
            <a:r>
              <a:rPr lang="it-IT" sz="2400" kern="0" dirty="0" err="1" smtClean="0">
                <a:solidFill>
                  <a:srgbClr val="FF0000"/>
                </a:solidFill>
              </a:rPr>
              <a:t>reuse</a:t>
            </a:r>
            <a:r>
              <a:rPr lang="it-IT" sz="2400" kern="0" dirty="0" smtClean="0">
                <a:solidFill>
                  <a:srgbClr val="FF0000"/>
                </a:solidFill>
              </a:rPr>
              <a:t> in </a:t>
            </a:r>
            <a:r>
              <a:rPr lang="it-IT" sz="2400" kern="0" dirty="0" err="1" smtClean="0">
                <a:solidFill>
                  <a:srgbClr val="FF0000"/>
                </a:solidFill>
              </a:rPr>
              <a:t>MeOH</a:t>
            </a:r>
            <a:r>
              <a:rPr lang="it-IT" sz="2400" kern="0" dirty="0" smtClean="0">
                <a:solidFill>
                  <a:srgbClr val="FF0000"/>
                </a:solidFill>
              </a:rPr>
              <a:t> </a:t>
            </a:r>
            <a:r>
              <a:rPr lang="it-IT" sz="2400" kern="0" dirty="0" err="1" smtClean="0">
                <a:solidFill>
                  <a:srgbClr val="FF0000"/>
                </a:solidFill>
              </a:rPr>
              <a:t>plants</a:t>
            </a:r>
            <a:r>
              <a:rPr lang="it-IT" sz="2400" kern="0" dirty="0" smtClean="0">
                <a:solidFill>
                  <a:srgbClr val="FF0000"/>
                </a:solidFill>
              </a:rPr>
              <a:t>: 58 Mt</a:t>
            </a:r>
            <a:r>
              <a:rPr lang="it-IT" sz="2400" kern="0" baseline="30000" dirty="0" smtClean="0">
                <a:solidFill>
                  <a:srgbClr val="FF0000"/>
                </a:solidFill>
              </a:rPr>
              <a:t>[3]</a:t>
            </a:r>
          </a:p>
          <a:p>
            <a:pPr algn="ctr">
              <a:defRPr/>
            </a:pPr>
            <a:endParaRPr lang="it-IT" sz="1800" kern="0" baseline="30000" dirty="0" smtClean="0">
              <a:solidFill>
                <a:srgbClr val="FF0000"/>
              </a:solidFill>
            </a:endParaRPr>
          </a:p>
          <a:p>
            <a:pPr algn="ctr">
              <a:defRPr/>
            </a:pPr>
            <a:endParaRPr lang="it-IT" sz="1800" kern="0" baseline="30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it-IT" sz="1800" kern="0" baseline="30000" dirty="0" smtClean="0">
                <a:solidFill>
                  <a:srgbClr val="FF0000"/>
                </a:solidFill>
              </a:rPr>
              <a:t>[3] </a:t>
            </a:r>
            <a:r>
              <a:rPr lang="it-IT" sz="1800" kern="0" baseline="30000" dirty="0" err="1">
                <a:solidFill>
                  <a:srgbClr val="FF0000"/>
                </a:solidFill>
              </a:rPr>
              <a:t>Petroleum</a:t>
            </a:r>
            <a:r>
              <a:rPr lang="it-IT" sz="1800" kern="0" baseline="30000" dirty="0">
                <a:solidFill>
                  <a:srgbClr val="FF0000"/>
                </a:solidFill>
              </a:rPr>
              <a:t> </a:t>
            </a:r>
            <a:r>
              <a:rPr lang="it-IT" sz="1800" kern="0" baseline="30000" dirty="0" err="1" smtClean="0">
                <a:solidFill>
                  <a:srgbClr val="FF0000"/>
                </a:solidFill>
              </a:rPr>
              <a:t>Economist</a:t>
            </a:r>
            <a:r>
              <a:rPr lang="it-IT" sz="1800" kern="0" baseline="30000" dirty="0" smtClean="0">
                <a:solidFill>
                  <a:srgbClr val="FF0000"/>
                </a:solidFill>
              </a:rPr>
              <a:t>, 2016, petroleum-economist.com</a:t>
            </a:r>
            <a:endParaRPr lang="it-IT" sz="1800" kern="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4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technologies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it-IT" altLang="it-IT" dirty="0"/>
              <a:t>Dry </a:t>
            </a:r>
            <a:r>
              <a:rPr lang="it-IT" altLang="it-IT" dirty="0" err="1"/>
              <a:t>reforming</a:t>
            </a:r>
            <a:endParaRPr lang="it-IT" altLang="it-IT" dirty="0"/>
          </a:p>
          <a:p>
            <a:pPr lvl="1" algn="just"/>
            <a:r>
              <a:rPr lang="it-IT" altLang="it-IT" dirty="0" err="1"/>
              <a:t>Pilot</a:t>
            </a:r>
            <a:r>
              <a:rPr lang="it-IT" altLang="it-IT" dirty="0"/>
              <a:t>-scale</a:t>
            </a:r>
          </a:p>
          <a:p>
            <a:pPr lvl="1" algn="just"/>
            <a:r>
              <a:rPr lang="it-IT" altLang="it-IT" dirty="0" err="1"/>
              <a:t>Synthesis</a:t>
            </a:r>
            <a:r>
              <a:rPr lang="it-IT" altLang="it-IT" dirty="0"/>
              <a:t> </a:t>
            </a:r>
            <a:r>
              <a:rPr lang="it-IT" altLang="it-IT" baseline="30000" dirty="0"/>
              <a:t>[1]</a:t>
            </a:r>
            <a:endParaRPr lang="it-IT" altLang="it-IT" dirty="0"/>
          </a:p>
          <a:p>
            <a:pPr lvl="2" algn="just"/>
            <a:r>
              <a:rPr lang="it-IT" altLang="it-IT" dirty="0"/>
              <a:t>CH</a:t>
            </a:r>
            <a:r>
              <a:rPr lang="it-IT" altLang="it-IT" baseline="-25000" dirty="0"/>
              <a:t>4</a:t>
            </a:r>
            <a:r>
              <a:rPr lang="it-IT" altLang="it-IT" dirty="0"/>
              <a:t> + </a:t>
            </a:r>
            <a:r>
              <a:rPr lang="it-IT" altLang="it-IT" dirty="0">
                <a:solidFill>
                  <a:srgbClr val="FF0000"/>
                </a:solidFill>
              </a:rPr>
              <a:t>CO</a:t>
            </a:r>
            <a:r>
              <a:rPr lang="it-IT" altLang="it-IT" baseline="-25000" dirty="0">
                <a:solidFill>
                  <a:srgbClr val="FF0000"/>
                </a:solidFill>
              </a:rPr>
              <a:t>2</a:t>
            </a:r>
            <a:r>
              <a:rPr lang="it-IT" altLang="it-IT" dirty="0"/>
              <a:t> </a:t>
            </a:r>
            <a:r>
              <a:rPr lang="it-IT" altLang="it-IT" dirty="0">
                <a:sym typeface="Wingdings" panose="05000000000000000000" pitchFamily="2" charset="2"/>
              </a:rPr>
              <a:t> 2 </a:t>
            </a:r>
            <a:r>
              <a:rPr lang="it-IT" altLang="it-IT" dirty="0">
                <a:solidFill>
                  <a:srgbClr val="FF0000"/>
                </a:solidFill>
                <a:sym typeface="Wingdings" panose="05000000000000000000" pitchFamily="2" charset="2"/>
              </a:rPr>
              <a:t>CO</a:t>
            </a:r>
            <a:r>
              <a:rPr lang="it-IT" altLang="it-IT" dirty="0">
                <a:sym typeface="Wingdings" panose="05000000000000000000" pitchFamily="2" charset="2"/>
              </a:rPr>
              <a:t> + 2 H</a:t>
            </a:r>
            <a:r>
              <a:rPr lang="it-IT" altLang="it-IT" baseline="-25000" dirty="0">
                <a:sym typeface="Wingdings" panose="05000000000000000000" pitchFamily="2" charset="2"/>
              </a:rPr>
              <a:t>2</a:t>
            </a:r>
          </a:p>
          <a:p>
            <a:pPr algn="just"/>
            <a:r>
              <a:rPr lang="it-IT" altLang="it-IT" dirty="0" err="1">
                <a:sym typeface="Wingdings" panose="05000000000000000000" pitchFamily="2" charset="2"/>
              </a:rPr>
              <a:t>Sabatier</a:t>
            </a:r>
            <a:r>
              <a:rPr lang="it-IT" altLang="it-IT" dirty="0">
                <a:sym typeface="Wingdings" panose="05000000000000000000" pitchFamily="2" charset="2"/>
              </a:rPr>
              <a:t> </a:t>
            </a:r>
            <a:r>
              <a:rPr lang="it-IT" altLang="it-IT" dirty="0" err="1">
                <a:sym typeface="Wingdings" panose="05000000000000000000" pitchFamily="2" charset="2"/>
              </a:rPr>
              <a:t>process</a:t>
            </a:r>
            <a:endParaRPr lang="it-IT" altLang="it-IT" dirty="0">
              <a:sym typeface="Wingdings" panose="05000000000000000000" pitchFamily="2" charset="2"/>
            </a:endParaRPr>
          </a:p>
          <a:p>
            <a:pPr lvl="1" algn="just"/>
            <a:r>
              <a:rPr lang="it-IT" altLang="it-IT" dirty="0" err="1">
                <a:sym typeface="Wingdings" panose="05000000000000000000" pitchFamily="2" charset="2"/>
              </a:rPr>
              <a:t>Pilot</a:t>
            </a:r>
            <a:r>
              <a:rPr lang="it-IT" altLang="it-IT" dirty="0">
                <a:sym typeface="Wingdings" panose="05000000000000000000" pitchFamily="2" charset="2"/>
              </a:rPr>
              <a:t>-scale</a:t>
            </a:r>
          </a:p>
          <a:p>
            <a:pPr lvl="1" algn="just"/>
            <a:r>
              <a:rPr lang="it-IT" altLang="it-IT" dirty="0" err="1">
                <a:sym typeface="Wingdings" panose="05000000000000000000" pitchFamily="2" charset="2"/>
              </a:rPr>
              <a:t>Peak</a:t>
            </a:r>
            <a:r>
              <a:rPr lang="it-IT" altLang="it-IT" dirty="0">
                <a:sym typeface="Wingdings" panose="05000000000000000000" pitchFamily="2" charset="2"/>
              </a:rPr>
              <a:t>-to-gas</a:t>
            </a:r>
          </a:p>
          <a:p>
            <a:pPr lvl="1" algn="just"/>
            <a:r>
              <a:rPr lang="it-IT" altLang="it-IT" dirty="0" err="1">
                <a:sym typeface="Wingdings" panose="05000000000000000000" pitchFamily="2" charset="2"/>
              </a:rPr>
              <a:t>Synthesis</a:t>
            </a:r>
            <a:r>
              <a:rPr lang="it-IT" altLang="it-IT" dirty="0">
                <a:sym typeface="Wingdings" panose="05000000000000000000" pitchFamily="2" charset="2"/>
              </a:rPr>
              <a:t> </a:t>
            </a:r>
            <a:r>
              <a:rPr lang="it-IT" altLang="it-IT" baseline="30000" dirty="0">
                <a:sym typeface="Wingdings" panose="05000000000000000000" pitchFamily="2" charset="2"/>
              </a:rPr>
              <a:t>[2]</a:t>
            </a:r>
          </a:p>
          <a:p>
            <a:pPr lvl="2" algn="just"/>
            <a:r>
              <a:rPr lang="it-IT" altLang="it-IT" dirty="0">
                <a:solidFill>
                  <a:srgbClr val="FF0000"/>
                </a:solidFill>
              </a:rPr>
              <a:t>CO</a:t>
            </a:r>
            <a:r>
              <a:rPr lang="it-IT" altLang="it-IT" baseline="-25000" dirty="0">
                <a:solidFill>
                  <a:srgbClr val="FF0000"/>
                </a:solidFill>
              </a:rPr>
              <a:t>2</a:t>
            </a:r>
            <a:r>
              <a:rPr lang="it-IT" altLang="it-IT" dirty="0"/>
              <a:t> + 4 H</a:t>
            </a:r>
            <a:r>
              <a:rPr lang="it-IT" altLang="it-IT" baseline="-25000" dirty="0"/>
              <a:t>2</a:t>
            </a:r>
            <a:r>
              <a:rPr lang="it-IT" altLang="it-IT" dirty="0"/>
              <a:t> </a:t>
            </a:r>
            <a:r>
              <a:rPr lang="it-IT" altLang="it-IT" dirty="0">
                <a:sym typeface="Wingdings" panose="05000000000000000000" pitchFamily="2" charset="2"/>
              </a:rPr>
              <a:t></a:t>
            </a:r>
            <a:r>
              <a:rPr lang="it-IT" altLang="it-IT" dirty="0"/>
              <a:t> </a:t>
            </a:r>
            <a:r>
              <a:rPr lang="it-IT" altLang="it-IT" dirty="0">
                <a:solidFill>
                  <a:srgbClr val="FF0000"/>
                </a:solidFill>
              </a:rPr>
              <a:t>CH</a:t>
            </a:r>
            <a:r>
              <a:rPr lang="it-IT" altLang="it-IT" baseline="-25000" dirty="0">
                <a:solidFill>
                  <a:srgbClr val="FF0000"/>
                </a:solidFill>
              </a:rPr>
              <a:t>4</a:t>
            </a:r>
            <a:r>
              <a:rPr lang="it-IT" altLang="it-IT" dirty="0"/>
              <a:t> + 2 H</a:t>
            </a:r>
            <a:r>
              <a:rPr lang="it-IT" altLang="it-IT" baseline="-25000" dirty="0"/>
              <a:t>2</a:t>
            </a:r>
            <a:r>
              <a:rPr lang="it-IT" altLang="it-IT" dirty="0"/>
              <a:t>O</a:t>
            </a:r>
          </a:p>
          <a:p>
            <a:pPr algn="just"/>
            <a:r>
              <a:rPr lang="it-IT" altLang="it-IT" dirty="0"/>
              <a:t>GTL</a:t>
            </a:r>
          </a:p>
          <a:p>
            <a:pPr lvl="1"/>
            <a:r>
              <a:rPr lang="it-IT" altLang="it-IT" dirty="0"/>
              <a:t>Demo-scale, </a:t>
            </a:r>
            <a:r>
              <a:rPr lang="it-IT" altLang="it-IT" dirty="0" err="1"/>
              <a:t>few</a:t>
            </a:r>
            <a:r>
              <a:rPr lang="it-IT" altLang="it-IT" dirty="0"/>
              <a:t> large-scale</a:t>
            </a:r>
          </a:p>
          <a:p>
            <a:pPr lvl="1"/>
            <a:r>
              <a:rPr lang="it-IT" altLang="it-IT" dirty="0" err="1"/>
              <a:t>Synthesis</a:t>
            </a:r>
            <a:r>
              <a:rPr lang="it-IT" altLang="it-IT" dirty="0"/>
              <a:t> </a:t>
            </a:r>
            <a:r>
              <a:rPr lang="it-IT" altLang="it-IT" baseline="30000" dirty="0"/>
              <a:t>[3]</a:t>
            </a:r>
            <a:endParaRPr lang="it-IT" altLang="it-IT" dirty="0"/>
          </a:p>
          <a:p>
            <a:pPr lvl="2"/>
            <a:r>
              <a:rPr lang="it-IT" altLang="it-IT" dirty="0"/>
              <a:t>CO + 2 H</a:t>
            </a:r>
            <a:r>
              <a:rPr lang="it-IT" altLang="it-IT" baseline="-25000" dirty="0"/>
              <a:t>2</a:t>
            </a:r>
            <a:r>
              <a:rPr lang="it-IT" altLang="it-IT" dirty="0"/>
              <a:t> </a:t>
            </a:r>
            <a:r>
              <a:rPr lang="it-IT" altLang="it-IT" dirty="0">
                <a:sym typeface="Wingdings" panose="05000000000000000000" pitchFamily="2" charset="2"/>
              </a:rPr>
              <a:t> </a:t>
            </a:r>
            <a:r>
              <a:rPr lang="it-IT" altLang="it-IT" dirty="0">
                <a:solidFill>
                  <a:srgbClr val="FF0000"/>
                </a:solidFill>
                <a:sym typeface="Wingdings" panose="05000000000000000000" pitchFamily="2" charset="2"/>
              </a:rPr>
              <a:t>-[CH</a:t>
            </a:r>
            <a:r>
              <a:rPr lang="it-IT" altLang="it-IT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it-IT" altLang="it-IT" dirty="0">
                <a:solidFill>
                  <a:srgbClr val="FF0000"/>
                </a:solidFill>
                <a:sym typeface="Wingdings" panose="05000000000000000000" pitchFamily="2" charset="2"/>
              </a:rPr>
              <a:t>]-</a:t>
            </a:r>
            <a:r>
              <a:rPr lang="it-IT" altLang="it-IT" dirty="0">
                <a:sym typeface="Wingdings" panose="05000000000000000000" pitchFamily="2" charset="2"/>
              </a:rPr>
              <a:t> + H</a:t>
            </a:r>
            <a:r>
              <a:rPr lang="it-IT" altLang="it-IT" baseline="-25000" dirty="0">
                <a:sym typeface="Wingdings" panose="05000000000000000000" pitchFamily="2" charset="2"/>
              </a:rPr>
              <a:t>2</a:t>
            </a:r>
            <a:r>
              <a:rPr lang="it-IT" altLang="it-IT" dirty="0">
                <a:sym typeface="Wingdings" panose="05000000000000000000" pitchFamily="2" charset="2"/>
              </a:rPr>
              <a:t>O</a:t>
            </a:r>
            <a:endParaRPr lang="it-IT" altLang="it-IT" dirty="0"/>
          </a:p>
          <a:p>
            <a:pPr lvl="2"/>
            <a:r>
              <a:rPr lang="it-IT" altLang="it-IT" dirty="0">
                <a:solidFill>
                  <a:srgbClr val="FF0000"/>
                </a:solidFill>
              </a:rPr>
              <a:t>Water Gas </a:t>
            </a:r>
            <a:r>
              <a:rPr lang="it-IT" altLang="it-IT" dirty="0" err="1">
                <a:solidFill>
                  <a:srgbClr val="FF0000"/>
                </a:solidFill>
              </a:rPr>
              <a:t>Shift</a:t>
            </a:r>
            <a:r>
              <a:rPr lang="it-IT" altLang="it-IT" dirty="0">
                <a:solidFill>
                  <a:srgbClr val="FF0000"/>
                </a:solidFill>
              </a:rPr>
              <a:t> (WGS</a:t>
            </a:r>
            <a:r>
              <a:rPr lang="it-IT" altLang="it-IT" dirty="0" smtClean="0">
                <a:solidFill>
                  <a:srgbClr val="FF0000"/>
                </a:solidFill>
              </a:rPr>
              <a:t>)</a:t>
            </a:r>
            <a:endParaRPr lang="it-IT" altLang="it-IT" dirty="0"/>
          </a:p>
          <a:p>
            <a:endParaRPr lang="it-IT" dirty="0"/>
          </a:p>
        </p:txBody>
      </p:sp>
      <p:sp>
        <p:nvSpPr>
          <p:cNvPr id="4" name="CasellaDiTesto 8"/>
          <p:cNvSpPr txBox="1">
            <a:spLocks noChangeArrowheads="1"/>
          </p:cNvSpPr>
          <p:nvPr/>
        </p:nvSpPr>
        <p:spPr bwMode="auto">
          <a:xfrm>
            <a:off x="5414964" y="1624344"/>
            <a:ext cx="326548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it-IT" sz="1200" i="1" baseline="30000" dirty="0">
                <a:latin typeface="Arial" panose="020B0604020202020204" pitchFamily="34" charset="0"/>
              </a:rPr>
              <a:t>[1]</a:t>
            </a:r>
            <a:r>
              <a:rPr lang="en-US" altLang="it-IT" sz="1200" i="1" dirty="0">
                <a:latin typeface="Arial" panose="020B0604020202020204" pitchFamily="34" charset="0"/>
              </a:rPr>
              <a:t> </a:t>
            </a:r>
            <a:r>
              <a:rPr lang="en-US" altLang="it-IT" sz="1200" i="1" dirty="0" err="1">
                <a:latin typeface="Arial" panose="020B0604020202020204" pitchFamily="34" charset="0"/>
              </a:rPr>
              <a:t>Pakhare</a:t>
            </a:r>
            <a:r>
              <a:rPr lang="en-US" altLang="it-IT" sz="1200" i="1" dirty="0">
                <a:latin typeface="Arial" panose="020B0604020202020204" pitchFamily="34" charset="0"/>
              </a:rPr>
              <a:t>, D., Spivey, J. (2014), A review of dry (CO2) reforming of methane over noble metal catalysts, Chemical Society Reviews, 43(22), 7813-7837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it-IT" sz="1200" i="1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it-IT" sz="1200" i="1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it-IT" sz="1200" i="1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it-IT" sz="1200" i="1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it-IT" sz="1200" i="1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it-IT" sz="1200" i="1" baseline="30000" dirty="0">
                <a:latin typeface="Arial" panose="020B0604020202020204" pitchFamily="34" charset="0"/>
              </a:rPr>
              <a:t>[2] </a:t>
            </a:r>
            <a:r>
              <a:rPr lang="en-US" altLang="it-IT" sz="1200" i="1" dirty="0" err="1">
                <a:latin typeface="Arial" panose="020B0604020202020204" pitchFamily="34" charset="0"/>
              </a:rPr>
              <a:t>Che</a:t>
            </a:r>
            <a:r>
              <a:rPr lang="en-US" altLang="it-IT" sz="1200" i="1" dirty="0">
                <a:latin typeface="Arial" panose="020B0604020202020204" pitchFamily="34" charset="0"/>
              </a:rPr>
              <a:t>, M., Nobel Prize in chemistry 1912 to Sabatier: Organic chemistry or catalysis? Catalysis Today, 218–219, 162-171, 2013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it-IT" sz="1200" i="1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it-IT" sz="1200" i="1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it-IT" sz="1200" i="1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it-IT" sz="1200" i="1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it-IT" sz="1200" i="1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it-IT" sz="1200" i="1" baseline="30000" dirty="0">
                <a:latin typeface="Arial" panose="020B0604020202020204" pitchFamily="34" charset="0"/>
              </a:rPr>
              <a:t>[3]</a:t>
            </a:r>
            <a:r>
              <a:rPr lang="en-US" altLang="it-IT" sz="1200" i="1" dirty="0">
                <a:latin typeface="Arial" panose="020B0604020202020204" pitchFamily="34" charset="0"/>
              </a:rPr>
              <a:t> </a:t>
            </a:r>
            <a:r>
              <a:rPr lang="it-IT" altLang="it-IT" sz="1200" i="1" dirty="0" err="1">
                <a:latin typeface="Arial" panose="020B0604020202020204" pitchFamily="34" charset="0"/>
              </a:rPr>
              <a:t>Pirola</a:t>
            </a:r>
            <a:r>
              <a:rPr lang="it-IT" altLang="it-IT" sz="1200" i="1" dirty="0">
                <a:latin typeface="Arial" panose="020B0604020202020204" pitchFamily="34" charset="0"/>
              </a:rPr>
              <a:t>, </a:t>
            </a:r>
            <a:r>
              <a:rPr lang="it-IT" altLang="it-IT" sz="1200" i="1" dirty="0" smtClean="0">
                <a:latin typeface="Arial" panose="020B0604020202020204" pitchFamily="34" charset="0"/>
              </a:rPr>
              <a:t>C. et al., </a:t>
            </a:r>
            <a:r>
              <a:rPr lang="en-US" altLang="it-IT" sz="1200" i="1" dirty="0">
                <a:latin typeface="Arial" panose="020B0604020202020204" pitchFamily="34" charset="0"/>
              </a:rPr>
              <a:t>Fischer–</a:t>
            </a:r>
            <a:r>
              <a:rPr lang="en-US" altLang="it-IT" sz="1200" i="1" dirty="0" err="1">
                <a:latin typeface="Arial" panose="020B0604020202020204" pitchFamily="34" charset="0"/>
              </a:rPr>
              <a:t>Tropsch</a:t>
            </a:r>
            <a:r>
              <a:rPr lang="en-US" altLang="it-IT" sz="1200" i="1" dirty="0">
                <a:latin typeface="Arial" panose="020B0604020202020204" pitchFamily="34" charset="0"/>
              </a:rPr>
              <a:t> synthesis: EXAFS study of Ru and Pt bimetallic Co based catalysts, Fuel, 132 (2014) 62–70</a:t>
            </a:r>
            <a:endParaRPr lang="it-IT" altLang="it-IT" sz="1200" i="1" dirty="0">
              <a:latin typeface="Arial" panose="020B0604020202020204" pitchFamily="34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2101105" y="3029743"/>
            <a:ext cx="4955873" cy="15144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xtLst/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F6E"/>
                </a:solidFill>
                <a:latin typeface="Verdana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F6E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F6E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F6E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F6E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ahom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ahom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ahom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 algn="ctr">
              <a:defRPr/>
            </a:pPr>
            <a:endParaRPr lang="it-IT" sz="2400" kern="0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it-IT" sz="2400" kern="0" dirty="0" err="1" smtClean="0">
                <a:solidFill>
                  <a:srgbClr val="FF0000"/>
                </a:solidFill>
              </a:rPr>
              <a:t>Current</a:t>
            </a:r>
            <a:r>
              <a:rPr lang="it-IT" sz="2400" kern="0" dirty="0" smtClean="0">
                <a:solidFill>
                  <a:srgbClr val="FF0000"/>
                </a:solidFill>
              </a:rPr>
              <a:t> </a:t>
            </a:r>
            <a:r>
              <a:rPr lang="it-IT" sz="2400" kern="0" dirty="0" err="1" smtClean="0">
                <a:solidFill>
                  <a:srgbClr val="FF0000"/>
                </a:solidFill>
              </a:rPr>
              <a:t>worldwide</a:t>
            </a:r>
            <a:r>
              <a:rPr lang="it-IT" sz="2400" kern="0" dirty="0" smtClean="0">
                <a:solidFill>
                  <a:srgbClr val="FF0000"/>
                </a:solidFill>
              </a:rPr>
              <a:t> CO</a:t>
            </a:r>
            <a:r>
              <a:rPr lang="it-IT" sz="2400" kern="0" baseline="-25000" dirty="0" smtClean="0">
                <a:solidFill>
                  <a:srgbClr val="FF0000"/>
                </a:solidFill>
              </a:rPr>
              <a:t>2</a:t>
            </a:r>
            <a:r>
              <a:rPr lang="it-IT" sz="2400" kern="0" dirty="0" smtClean="0">
                <a:solidFill>
                  <a:srgbClr val="FF0000"/>
                </a:solidFill>
              </a:rPr>
              <a:t> </a:t>
            </a:r>
            <a:r>
              <a:rPr lang="it-IT" sz="2400" kern="0" dirty="0" err="1" smtClean="0">
                <a:solidFill>
                  <a:srgbClr val="FF0000"/>
                </a:solidFill>
              </a:rPr>
              <a:t>reuse</a:t>
            </a:r>
            <a:r>
              <a:rPr lang="it-IT" sz="2400" kern="0" dirty="0" smtClean="0">
                <a:solidFill>
                  <a:srgbClr val="FF0000"/>
                </a:solidFill>
              </a:rPr>
              <a:t> </a:t>
            </a:r>
            <a:r>
              <a:rPr lang="it-IT" sz="2400" kern="0" dirty="0" err="1" smtClean="0">
                <a:solidFill>
                  <a:srgbClr val="FF0000"/>
                </a:solidFill>
              </a:rPr>
              <a:t>is</a:t>
            </a:r>
            <a:r>
              <a:rPr lang="it-IT" sz="2400" kern="0" dirty="0" smtClean="0">
                <a:solidFill>
                  <a:srgbClr val="FF0000"/>
                </a:solidFill>
              </a:rPr>
              <a:t> </a:t>
            </a:r>
            <a:r>
              <a:rPr lang="it-IT" sz="2400" kern="0" dirty="0" err="1" smtClean="0">
                <a:solidFill>
                  <a:srgbClr val="FF0000"/>
                </a:solidFill>
              </a:rPr>
              <a:t>negligible</a:t>
            </a:r>
            <a:endParaRPr lang="it-IT" sz="1800" kern="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Rectangle 89"/>
          <p:cNvSpPr txBox="1">
            <a:spLocks noChangeAspect="1" noChangeArrowheads="1"/>
          </p:cNvSpPr>
          <p:nvPr/>
        </p:nvSpPr>
        <p:spPr>
          <a:xfrm>
            <a:off x="2700338" y="3878263"/>
            <a:ext cx="5583237" cy="9366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it-IT" altLang="it-IT" kern="0" dirty="0" err="1" smtClean="0">
                <a:solidFill>
                  <a:srgbClr val="003F6E"/>
                </a:solidFill>
                <a:latin typeface="Verdana" pitchFamily="34" charset="0"/>
                <a:cs typeface="+mj-cs"/>
              </a:rPr>
              <a:t>What</a:t>
            </a:r>
            <a:r>
              <a:rPr lang="it-IT" altLang="it-IT" kern="0" dirty="0" smtClean="0">
                <a:solidFill>
                  <a:srgbClr val="003F6E"/>
                </a:solidFill>
                <a:latin typeface="Verdana" pitchFamily="34" charset="0"/>
                <a:cs typeface="+mj-cs"/>
              </a:rPr>
              <a:t> else?</a:t>
            </a:r>
          </a:p>
        </p:txBody>
      </p:sp>
      <p:sp>
        <p:nvSpPr>
          <p:cNvPr id="7" name="Rectangle 89"/>
          <p:cNvSpPr txBox="1">
            <a:spLocks noChangeAspect="1" noChangeArrowheads="1"/>
          </p:cNvSpPr>
          <p:nvPr/>
        </p:nvSpPr>
        <p:spPr bwMode="auto">
          <a:xfrm>
            <a:off x="1767016" y="4732338"/>
            <a:ext cx="6516559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F6E"/>
                </a:solidFill>
                <a:latin typeface="Verdana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F6E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F6E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F6E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F6E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ahom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ahom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ahom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 algn="r">
              <a:defRPr/>
            </a:pPr>
            <a:r>
              <a:rPr lang="it-IT" altLang="it-IT" sz="2200" kern="0" dirty="0" smtClean="0"/>
              <a:t>H</a:t>
            </a:r>
            <a:r>
              <a:rPr lang="it-IT" altLang="it-IT" sz="2200" kern="0" baseline="-25000" dirty="0" smtClean="0"/>
              <a:t>2</a:t>
            </a:r>
            <a:r>
              <a:rPr lang="it-IT" altLang="it-IT" sz="2200" kern="0" dirty="0" smtClean="0"/>
              <a:t> </a:t>
            </a:r>
            <a:r>
              <a:rPr lang="it-IT" altLang="it-IT" sz="2200" kern="0" dirty="0" err="1" smtClean="0"/>
              <a:t>availability</a:t>
            </a:r>
            <a:r>
              <a:rPr lang="it-IT" altLang="it-IT" sz="2200" kern="0" dirty="0" smtClean="0"/>
              <a:t> </a:t>
            </a:r>
            <a:r>
              <a:rPr lang="it-IT" altLang="it-IT" sz="2200" kern="0" dirty="0" err="1" smtClean="0"/>
              <a:t>is</a:t>
            </a:r>
            <a:r>
              <a:rPr lang="it-IT" altLang="it-IT" sz="2200" kern="0" dirty="0" smtClean="0"/>
              <a:t> the </a:t>
            </a:r>
            <a:r>
              <a:rPr lang="it-IT" altLang="it-IT" sz="2200" kern="0" dirty="0" err="1" smtClean="0"/>
              <a:t>key</a:t>
            </a:r>
            <a:r>
              <a:rPr lang="it-IT" altLang="it-IT" sz="2200" kern="0" dirty="0" smtClean="0"/>
              <a:t> </a:t>
            </a:r>
            <a:r>
              <a:rPr lang="it-IT" altLang="it-IT" sz="2200" kern="0" dirty="0" err="1" smtClean="0"/>
              <a:t>point</a:t>
            </a:r>
            <a:r>
              <a:rPr lang="it-IT" altLang="it-IT" sz="2200" kern="0" dirty="0" smtClean="0"/>
              <a:t>…</a:t>
            </a:r>
          </a:p>
          <a:p>
            <a:pPr algn="r">
              <a:defRPr/>
            </a:pPr>
            <a:r>
              <a:rPr lang="it-IT" altLang="it-IT" sz="2200" b="0" kern="0" dirty="0" smtClean="0"/>
              <a:t>H</a:t>
            </a:r>
            <a:r>
              <a:rPr lang="it-IT" altLang="it-IT" sz="2200" b="0" kern="0" baseline="-25000" dirty="0" smtClean="0"/>
              <a:t>2</a:t>
            </a:r>
            <a:r>
              <a:rPr lang="it-IT" altLang="it-IT" sz="2200" b="0" kern="0" dirty="0" smtClean="0"/>
              <a:t> </a:t>
            </a:r>
            <a:r>
              <a:rPr lang="it-IT" altLang="it-IT" sz="2200" b="0" kern="0" dirty="0" err="1" smtClean="0"/>
              <a:t>sources</a:t>
            </a:r>
            <a:r>
              <a:rPr lang="it-IT" altLang="it-IT" sz="2200" b="0" kern="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6279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Hydrogen</a:t>
            </a:r>
            <a:r>
              <a:rPr lang="it-IT" dirty="0" smtClean="0"/>
              <a:t> (large-scale) production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Industrial scale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dirty="0"/>
              <a:t>Source: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it-IT" dirty="0" err="1"/>
              <a:t>methane</a:t>
            </a:r>
            <a:r>
              <a:rPr lang="it-IT" dirty="0"/>
              <a:t>, </a:t>
            </a:r>
            <a:r>
              <a:rPr lang="it-IT" dirty="0" err="1"/>
              <a:t>naphtha</a:t>
            </a:r>
            <a:endParaRPr lang="it-IT" dirty="0"/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it-IT" dirty="0" err="1"/>
              <a:t>steam</a:t>
            </a:r>
            <a:r>
              <a:rPr lang="it-IT" dirty="0"/>
              <a:t> </a:t>
            </a:r>
            <a:r>
              <a:rPr lang="it-IT" dirty="0" err="1"/>
              <a:t>methane</a:t>
            </a:r>
            <a:r>
              <a:rPr lang="it-IT" dirty="0"/>
              <a:t> </a:t>
            </a:r>
            <a:r>
              <a:rPr lang="it-IT" dirty="0" err="1"/>
              <a:t>reforming</a:t>
            </a:r>
            <a:endParaRPr lang="it-IT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dirty="0"/>
              <a:t>Source: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it-IT" dirty="0" err="1"/>
              <a:t>coal</a:t>
            </a:r>
            <a:r>
              <a:rPr lang="it-IT" dirty="0"/>
              <a:t>, </a:t>
            </a:r>
            <a:r>
              <a:rPr lang="it-IT" dirty="0" err="1"/>
              <a:t>biomass</a:t>
            </a:r>
            <a:r>
              <a:rPr lang="it-IT" dirty="0"/>
              <a:t>, </a:t>
            </a:r>
            <a:r>
              <a:rPr lang="it-IT" dirty="0" err="1"/>
              <a:t>urban</a:t>
            </a:r>
            <a:r>
              <a:rPr lang="it-IT" dirty="0"/>
              <a:t> </a:t>
            </a:r>
            <a:r>
              <a:rPr lang="it-IT" dirty="0" err="1"/>
              <a:t>waste</a:t>
            </a:r>
            <a:endParaRPr lang="it-IT" dirty="0"/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it-IT" dirty="0" err="1" smtClean="0"/>
              <a:t>gasification</a:t>
            </a: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proposed</a:t>
            </a:r>
            <a:r>
              <a:rPr lang="it-IT" dirty="0"/>
              <a:t> </a:t>
            </a:r>
            <a:r>
              <a:rPr lang="it-IT" dirty="0" err="1"/>
              <a:t>molecules</a:t>
            </a:r>
            <a:endParaRPr lang="it-IT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dirty="0"/>
              <a:t>CH</a:t>
            </a:r>
            <a:r>
              <a:rPr lang="it-IT" baseline="-25000" dirty="0"/>
              <a:t>3</a:t>
            </a:r>
            <a:r>
              <a:rPr lang="it-IT" dirty="0"/>
              <a:t>OH, NH</a:t>
            </a:r>
            <a:r>
              <a:rPr lang="it-IT" baseline="-25000" dirty="0"/>
              <a:t>3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dirty="0"/>
              <a:t>H</a:t>
            </a:r>
            <a:r>
              <a:rPr lang="it-IT" baseline="-25000" dirty="0"/>
              <a:t>2</a:t>
            </a:r>
            <a:r>
              <a:rPr lang="it-IT" dirty="0"/>
              <a:t>O (</a:t>
            </a:r>
            <a:r>
              <a:rPr lang="it-IT" dirty="0" err="1"/>
              <a:t>Power</a:t>
            </a:r>
            <a:r>
              <a:rPr lang="it-IT" dirty="0"/>
              <a:t>-to-gas</a:t>
            </a:r>
            <a:r>
              <a:rPr lang="it-IT" dirty="0" smtClean="0"/>
              <a:t>)</a:t>
            </a: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 smtClean="0"/>
              <a:t>Renewables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044406" y="1682321"/>
            <a:ext cx="23764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dirty="0" smtClean="0">
                <a:solidFill>
                  <a:srgbClr val="002060"/>
                </a:solidFill>
                <a:latin typeface="+mn-lt"/>
              </a:rPr>
              <a:t>To </a:t>
            </a:r>
            <a:r>
              <a:rPr lang="it-IT" dirty="0" err="1">
                <a:solidFill>
                  <a:srgbClr val="002060"/>
                </a:solidFill>
                <a:latin typeface="+mn-lt"/>
              </a:rPr>
              <a:t>reuse</a:t>
            </a:r>
            <a:r>
              <a:rPr lang="it-IT" dirty="0">
                <a:solidFill>
                  <a:srgbClr val="002060"/>
                </a:solidFill>
                <a:latin typeface="+mn-lt"/>
              </a:rPr>
              <a:t> on-site the CO</a:t>
            </a:r>
            <a:r>
              <a:rPr lang="it-IT" baseline="-25000" dirty="0">
                <a:solidFill>
                  <a:srgbClr val="002060"/>
                </a:solidFill>
                <a:latin typeface="+mn-lt"/>
              </a:rPr>
              <a:t>2</a:t>
            </a:r>
            <a:r>
              <a:rPr lang="it-IT" dirty="0">
                <a:solidFill>
                  <a:srgbClr val="002060"/>
                </a:solidFill>
                <a:latin typeface="+mn-lt"/>
              </a:rPr>
              <a:t> in the </a:t>
            </a:r>
            <a:r>
              <a:rPr lang="it-IT" dirty="0" err="1">
                <a:solidFill>
                  <a:srgbClr val="002060"/>
                </a:solidFill>
                <a:latin typeface="+mn-lt"/>
              </a:rPr>
              <a:t>process</a:t>
            </a:r>
            <a:r>
              <a:rPr lang="it-IT" dirty="0">
                <a:solidFill>
                  <a:srgbClr val="002060"/>
                </a:solidFill>
                <a:latin typeface="+mn-lt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+mn-lt"/>
              </a:rPr>
              <a:t>industry</a:t>
            </a:r>
            <a:r>
              <a:rPr lang="it-IT" dirty="0">
                <a:solidFill>
                  <a:srgbClr val="002060"/>
                </a:solidFill>
                <a:latin typeface="+mn-lt"/>
              </a:rPr>
              <a:t> (looping)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190306" y="3407443"/>
            <a:ext cx="20846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dirty="0" err="1">
                <a:solidFill>
                  <a:srgbClr val="002060"/>
                </a:solidFill>
                <a:latin typeface="+mn-lt"/>
              </a:rPr>
              <a:t>We</a:t>
            </a:r>
            <a:r>
              <a:rPr lang="it-IT" dirty="0">
                <a:solidFill>
                  <a:srgbClr val="002060"/>
                </a:solidFill>
                <a:latin typeface="+mn-lt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+mn-lt"/>
              </a:rPr>
              <a:t>need</a:t>
            </a:r>
            <a:r>
              <a:rPr lang="it-IT" dirty="0">
                <a:solidFill>
                  <a:srgbClr val="002060"/>
                </a:solidFill>
                <a:latin typeface="+mn-lt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+mn-lt"/>
              </a:rPr>
              <a:t>hydrogen</a:t>
            </a:r>
            <a:r>
              <a:rPr lang="it-IT" dirty="0">
                <a:solidFill>
                  <a:srgbClr val="002060"/>
                </a:solidFill>
                <a:latin typeface="+mn-lt"/>
              </a:rPr>
              <a:t> or </a:t>
            </a:r>
            <a:r>
              <a:rPr lang="it-IT" dirty="0" err="1">
                <a:solidFill>
                  <a:srgbClr val="002060"/>
                </a:solidFill>
                <a:latin typeface="+mn-lt"/>
              </a:rPr>
              <a:t>hydrogen-rich</a:t>
            </a:r>
            <a:r>
              <a:rPr lang="it-IT" dirty="0">
                <a:solidFill>
                  <a:srgbClr val="002060"/>
                </a:solidFill>
                <a:latin typeface="+mn-lt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+mn-lt"/>
              </a:rPr>
              <a:t>molecules</a:t>
            </a:r>
            <a:endParaRPr lang="it-IT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71294" y="5075165"/>
            <a:ext cx="39227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 err="1">
                <a:solidFill>
                  <a:srgbClr val="002060"/>
                </a:solidFill>
                <a:latin typeface="+mn-lt"/>
              </a:rPr>
              <a:t>We</a:t>
            </a:r>
            <a:r>
              <a:rPr lang="it-IT" dirty="0">
                <a:solidFill>
                  <a:srgbClr val="002060"/>
                </a:solidFill>
                <a:latin typeface="+mn-lt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+mn-lt"/>
              </a:rPr>
              <a:t>need</a:t>
            </a:r>
            <a:r>
              <a:rPr lang="it-IT" dirty="0">
                <a:solidFill>
                  <a:srgbClr val="002060"/>
                </a:solidFill>
                <a:latin typeface="+mn-lt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+mn-lt"/>
              </a:rPr>
              <a:t>energy</a:t>
            </a:r>
            <a:endParaRPr lang="it-IT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Freccia in giù 6"/>
          <p:cNvSpPr>
            <a:spLocks noChangeArrowheads="1"/>
          </p:cNvSpPr>
          <p:nvPr/>
        </p:nvSpPr>
        <p:spPr bwMode="auto">
          <a:xfrm>
            <a:off x="6741901" y="2911475"/>
            <a:ext cx="898525" cy="336550"/>
          </a:xfrm>
          <a:prstGeom prst="downArrow">
            <a:avLst>
              <a:gd name="adj1" fmla="val 53200"/>
              <a:gd name="adj2" fmla="val 50000"/>
            </a:avLst>
          </a:prstGeom>
          <a:solidFill>
            <a:srgbClr val="002060"/>
          </a:solidFill>
          <a:ln>
            <a:noFill/>
          </a:ln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9pPr>
          </a:lstStyle>
          <a:p>
            <a:pPr>
              <a:buFontTx/>
              <a:buNone/>
            </a:pPr>
            <a:endParaRPr lang="it-IT" altLang="it-IT" sz="24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" name="Freccia in giù 7"/>
          <p:cNvSpPr>
            <a:spLocks noChangeArrowheads="1"/>
          </p:cNvSpPr>
          <p:nvPr/>
        </p:nvSpPr>
        <p:spPr bwMode="auto">
          <a:xfrm>
            <a:off x="6741901" y="4535488"/>
            <a:ext cx="898525" cy="334962"/>
          </a:xfrm>
          <a:prstGeom prst="downArrow">
            <a:avLst>
              <a:gd name="adj1" fmla="val 53200"/>
              <a:gd name="adj2" fmla="val 50000"/>
            </a:avLst>
          </a:prstGeom>
          <a:solidFill>
            <a:srgbClr val="002060"/>
          </a:solidFill>
          <a:ln>
            <a:noFill/>
          </a:ln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6" charset="0"/>
              </a:defRPr>
            </a:lvl9pPr>
          </a:lstStyle>
          <a:p>
            <a:pPr>
              <a:buFontTx/>
              <a:buNone/>
            </a:pPr>
            <a:endParaRPr lang="it-IT" altLang="it-IT" sz="24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6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Rectangle 89"/>
          <p:cNvSpPr txBox="1">
            <a:spLocks noChangeAspect="1" noChangeArrowheads="1"/>
          </p:cNvSpPr>
          <p:nvPr/>
        </p:nvSpPr>
        <p:spPr>
          <a:xfrm>
            <a:off x="2700338" y="3277348"/>
            <a:ext cx="5583237" cy="9366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it-IT" altLang="it-IT" b="0" kern="0" dirty="0">
                <a:solidFill>
                  <a:srgbClr val="003F6E"/>
                </a:solidFill>
                <a:latin typeface="Verdana" pitchFamily="34" charset="0"/>
                <a:cs typeface="+mj-cs"/>
              </a:rPr>
              <a:t>CH</a:t>
            </a:r>
            <a:r>
              <a:rPr lang="it-IT" altLang="it-IT" b="0" kern="0" baseline="-25000" dirty="0">
                <a:solidFill>
                  <a:srgbClr val="003F6E"/>
                </a:solidFill>
                <a:latin typeface="Verdana" pitchFamily="34" charset="0"/>
                <a:cs typeface="+mj-cs"/>
              </a:rPr>
              <a:t>4</a:t>
            </a:r>
            <a:r>
              <a:rPr lang="it-IT" altLang="it-IT" b="0" kern="0" dirty="0">
                <a:solidFill>
                  <a:srgbClr val="003F6E"/>
                </a:solidFill>
                <a:latin typeface="Verdana" pitchFamily="34" charset="0"/>
                <a:cs typeface="+mj-cs"/>
              </a:rPr>
              <a:t>, CH</a:t>
            </a:r>
            <a:r>
              <a:rPr lang="it-IT" altLang="it-IT" b="0" kern="0" baseline="-25000" dirty="0">
                <a:solidFill>
                  <a:srgbClr val="003F6E"/>
                </a:solidFill>
                <a:latin typeface="Verdana" pitchFamily="34" charset="0"/>
                <a:cs typeface="+mj-cs"/>
              </a:rPr>
              <a:t>3</a:t>
            </a:r>
            <a:r>
              <a:rPr lang="it-IT" altLang="it-IT" b="0" kern="0" dirty="0">
                <a:solidFill>
                  <a:srgbClr val="003F6E"/>
                </a:solidFill>
                <a:latin typeface="Verdana" pitchFamily="34" charset="0"/>
                <a:cs typeface="+mj-cs"/>
              </a:rPr>
              <a:t>OH, NH</a:t>
            </a:r>
            <a:r>
              <a:rPr lang="it-IT" altLang="it-IT" b="0" kern="0" baseline="-25000" dirty="0">
                <a:solidFill>
                  <a:srgbClr val="003F6E"/>
                </a:solidFill>
                <a:latin typeface="Verdana" pitchFamily="34" charset="0"/>
                <a:cs typeface="+mj-cs"/>
              </a:rPr>
              <a:t>3</a:t>
            </a:r>
            <a:r>
              <a:rPr lang="it-IT" altLang="it-IT" b="0" kern="0" dirty="0">
                <a:solidFill>
                  <a:srgbClr val="003F6E"/>
                </a:solidFill>
                <a:latin typeface="Verdana" pitchFamily="34" charset="0"/>
                <a:cs typeface="+mj-cs"/>
              </a:rPr>
              <a:t>, H</a:t>
            </a:r>
            <a:r>
              <a:rPr lang="it-IT" altLang="it-IT" b="0" kern="0" baseline="-25000" dirty="0">
                <a:solidFill>
                  <a:srgbClr val="003F6E"/>
                </a:solidFill>
                <a:latin typeface="Verdana" pitchFamily="34" charset="0"/>
                <a:cs typeface="+mj-cs"/>
              </a:rPr>
              <a:t>2</a:t>
            </a:r>
            <a:r>
              <a:rPr lang="it-IT" altLang="it-IT" b="0" kern="0" dirty="0">
                <a:solidFill>
                  <a:srgbClr val="003F6E"/>
                </a:solidFill>
                <a:latin typeface="Verdana" pitchFamily="34" charset="0"/>
                <a:cs typeface="+mj-cs"/>
              </a:rPr>
              <a:t>O</a:t>
            </a:r>
            <a:r>
              <a:rPr lang="it-IT" altLang="it-IT" b="0" kern="0" dirty="0" smtClean="0">
                <a:solidFill>
                  <a:srgbClr val="003F6E"/>
                </a:solidFill>
                <a:latin typeface="Verdana" pitchFamily="34" charset="0"/>
                <a:cs typeface="+mj-cs"/>
              </a:rPr>
              <a:t>…</a:t>
            </a:r>
            <a:endParaRPr lang="it-IT" altLang="it-IT" b="0" kern="0" dirty="0">
              <a:solidFill>
                <a:srgbClr val="003F6E"/>
              </a:solidFill>
              <a:latin typeface="Verdana" pitchFamily="34" charset="0"/>
              <a:cs typeface="+mj-cs"/>
            </a:endParaRPr>
          </a:p>
        </p:txBody>
      </p:sp>
      <p:sp>
        <p:nvSpPr>
          <p:cNvPr id="7" name="Rectangle 89"/>
          <p:cNvSpPr txBox="1">
            <a:spLocks noChangeAspect="1" noChangeArrowheads="1"/>
          </p:cNvSpPr>
          <p:nvPr/>
        </p:nvSpPr>
        <p:spPr bwMode="auto">
          <a:xfrm>
            <a:off x="2042933" y="4087158"/>
            <a:ext cx="624064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F6E"/>
                </a:solidFill>
                <a:latin typeface="Verdana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F6E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F6E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F6E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F6E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ahom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ahom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ahom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 algn="r">
              <a:defRPr/>
            </a:pPr>
            <a:r>
              <a:rPr lang="it-IT" altLang="it-IT" sz="2200" kern="0" dirty="0" smtClean="0"/>
              <a:t>… and H</a:t>
            </a:r>
            <a:r>
              <a:rPr lang="it-IT" altLang="it-IT" sz="2200" kern="0" baseline="-25000" dirty="0" smtClean="0"/>
              <a:t>2</a:t>
            </a:r>
            <a:r>
              <a:rPr lang="it-IT" altLang="it-IT" sz="2200" kern="0" dirty="0" smtClean="0"/>
              <a:t>S?</a:t>
            </a:r>
          </a:p>
          <a:p>
            <a:pPr algn="r">
              <a:defRPr/>
            </a:pPr>
            <a:endParaRPr lang="it-IT" altLang="it-IT" sz="2200" b="0" kern="0" dirty="0" smtClean="0"/>
          </a:p>
          <a:p>
            <a:pPr algn="r">
              <a:defRPr/>
            </a:pPr>
            <a:r>
              <a:rPr lang="it-IT" altLang="it-IT" sz="1600" b="0" i="1" kern="0" dirty="0" smtClean="0"/>
              <a:t>A </a:t>
            </a:r>
            <a:r>
              <a:rPr lang="it-IT" altLang="it-IT" sz="1600" b="0" i="1" kern="0" dirty="0" err="1" smtClean="0"/>
              <a:t>natural</a:t>
            </a:r>
            <a:r>
              <a:rPr lang="it-IT" altLang="it-IT" sz="1600" b="0" i="1" kern="0" dirty="0" smtClean="0"/>
              <a:t> </a:t>
            </a:r>
            <a:r>
              <a:rPr lang="it-IT" altLang="it-IT" sz="1600" b="0" i="1" kern="0" dirty="0"/>
              <a:t>and </a:t>
            </a:r>
            <a:r>
              <a:rPr lang="it-IT" altLang="it-IT" sz="1600" b="0" i="1" kern="0" dirty="0" err="1"/>
              <a:t>synthetic</a:t>
            </a:r>
            <a:r>
              <a:rPr lang="it-IT" altLang="it-IT" sz="1600" b="0" i="1" kern="0" dirty="0"/>
              <a:t> </a:t>
            </a:r>
            <a:r>
              <a:rPr lang="it-IT" altLang="it-IT" sz="1600" b="0" i="1" kern="0" dirty="0" smtClean="0"/>
              <a:t>compound</a:t>
            </a:r>
            <a:endParaRPr lang="it-IT" altLang="it-IT" sz="1600" b="0" i="1" kern="0" dirty="0"/>
          </a:p>
        </p:txBody>
      </p:sp>
    </p:spTree>
    <p:extLst>
      <p:ext uri="{BB962C8B-B14F-4D97-AF65-F5344CB8AC3E}">
        <p14:creationId xmlns:p14="http://schemas.microsoft.com/office/powerpoint/2010/main" val="194679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PO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POLI</Template>
  <TotalTime>4501</TotalTime>
  <Words>1480</Words>
  <Application>Microsoft Office PowerPoint</Application>
  <PresentationFormat>Presentazione su schermo (4:3)</PresentationFormat>
  <Paragraphs>480</Paragraphs>
  <Slides>35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2" baseType="lpstr">
      <vt:lpstr>Arial</vt:lpstr>
      <vt:lpstr>Calibri</vt:lpstr>
      <vt:lpstr>Tahoma</vt:lpstr>
      <vt:lpstr>Times New Roman</vt:lpstr>
      <vt:lpstr>Verdana</vt:lpstr>
      <vt:lpstr>Wingdings</vt:lpstr>
      <vt:lpstr>POLI</vt:lpstr>
      <vt:lpstr>Presentazione standard di PowerPoint</vt:lpstr>
      <vt:lpstr>Presentazione standard di PowerPoint</vt:lpstr>
      <vt:lpstr>CO2 reuse – Motivation</vt:lpstr>
      <vt:lpstr>Urea plant</vt:lpstr>
      <vt:lpstr>Methanol plant</vt:lpstr>
      <vt:lpstr>Other technologies</vt:lpstr>
      <vt:lpstr>Presentazione standard di PowerPoint</vt:lpstr>
      <vt:lpstr>Hydrogen (large-scale) production</vt:lpstr>
      <vt:lpstr>Presentazione standard di PowerPoint</vt:lpstr>
      <vt:lpstr>H2S processing today</vt:lpstr>
      <vt:lpstr>New: Acid gas to Syngas™ technology</vt:lpstr>
      <vt:lpstr>Regenerative Thermal Reactor (RTR) </vt:lpstr>
      <vt:lpstr>Presentazione standard di PowerPoint</vt:lpstr>
      <vt:lpstr>Reducing radicalic pool</vt:lpstr>
      <vt:lpstr>Presentazione standard di PowerPoint</vt:lpstr>
      <vt:lpstr>AG2S™ complete layout</vt:lpstr>
      <vt:lpstr>Main benefits and potential</vt:lpstr>
      <vt:lpstr>Presentazione standard di PowerPoint</vt:lpstr>
      <vt:lpstr>Coal gasification[1]</vt:lpstr>
      <vt:lpstr>Tools &amp; pilots</vt:lpstr>
      <vt:lpstr>Techno-economic study</vt:lpstr>
      <vt:lpstr>Presentazione standard di PowerPoint</vt:lpstr>
      <vt:lpstr>Potential application areas</vt:lpstr>
      <vt:lpstr>Natural gas field</vt:lpstr>
      <vt:lpstr>Natural gas field</vt:lpstr>
      <vt:lpstr>Oil shale</vt:lpstr>
      <vt:lpstr>Oil shale</vt:lpstr>
      <vt:lpstr>Oil refining – HDS/Reforming</vt:lpstr>
      <vt:lpstr>Oil refining – HDS/Reforming</vt:lpstr>
      <vt:lpstr>CO2-free coal-to-methanol process</vt:lpstr>
      <vt:lpstr>CO2-free coal-to-methanol process</vt:lpstr>
      <vt:lpstr>Conclusions</vt:lpstr>
      <vt:lpstr>Acknowledgements</vt:lpstr>
      <vt:lpstr>Presentazione standard di PowerPoint</vt:lpstr>
      <vt:lpstr>Presentazione standard di PowerPoint</vt:lpstr>
    </vt:vector>
  </TitlesOfParts>
  <Company>Area Servizi 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Colleoni</dc:creator>
  <cp:lastModifiedBy>Flavio Manenti</cp:lastModifiedBy>
  <cp:revision>379</cp:revision>
  <cp:lastPrinted>2016-01-22T08:51:45Z</cp:lastPrinted>
  <dcterms:created xsi:type="dcterms:W3CDTF">2015-05-26T12:27:57Z</dcterms:created>
  <dcterms:modified xsi:type="dcterms:W3CDTF">2017-11-24T16:15:58Z</dcterms:modified>
</cp:coreProperties>
</file>