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44"/>
  </p:notesMasterIdLst>
  <p:sldIdLst>
    <p:sldId id="257" r:id="rId4"/>
    <p:sldId id="258" r:id="rId5"/>
    <p:sldId id="311" r:id="rId6"/>
    <p:sldId id="312" r:id="rId7"/>
    <p:sldId id="310" r:id="rId8"/>
    <p:sldId id="299" r:id="rId9"/>
    <p:sldId id="256" r:id="rId10"/>
    <p:sldId id="262" r:id="rId11"/>
    <p:sldId id="263" r:id="rId12"/>
    <p:sldId id="259" r:id="rId13"/>
    <p:sldId id="264" r:id="rId14"/>
    <p:sldId id="272" r:id="rId15"/>
    <p:sldId id="313" r:id="rId16"/>
    <p:sldId id="296" r:id="rId17"/>
    <p:sldId id="276" r:id="rId18"/>
    <p:sldId id="277" r:id="rId19"/>
    <p:sldId id="278" r:id="rId20"/>
    <p:sldId id="279" r:id="rId21"/>
    <p:sldId id="302" r:id="rId22"/>
    <p:sldId id="303" r:id="rId23"/>
    <p:sldId id="304" r:id="rId24"/>
    <p:sldId id="305" r:id="rId25"/>
    <p:sldId id="306" r:id="rId26"/>
    <p:sldId id="307" r:id="rId27"/>
    <p:sldId id="308" r:id="rId28"/>
    <p:sldId id="280" r:id="rId29"/>
    <p:sldId id="281" r:id="rId30"/>
    <p:sldId id="282" r:id="rId31"/>
    <p:sldId id="268" r:id="rId32"/>
    <p:sldId id="269" r:id="rId33"/>
    <p:sldId id="270" r:id="rId34"/>
    <p:sldId id="271" r:id="rId35"/>
    <p:sldId id="286" r:id="rId36"/>
    <p:sldId id="287" r:id="rId37"/>
    <p:sldId id="288" r:id="rId38"/>
    <p:sldId id="289" r:id="rId39"/>
    <p:sldId id="290" r:id="rId40"/>
    <p:sldId id="284" r:id="rId41"/>
    <p:sldId id="297"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2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F:\New%20Work\Paper%20of%20Advanced%20model\Advanced%20model\Default%20Dataset%20(1)%20(Recovered).xlsx" TargetMode="External"/></Relationships>
</file>

<file path=ppt/charts/_rels/chart2.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11/relationships/chartStyle" Target="style1.xml"/><Relationship Id="rId2" Type="http://schemas.openxmlformats.org/officeDocument/2006/relationships/image" Target="../media/image13.jpeg"/><Relationship Id="rId1" Type="http://schemas.openxmlformats.org/officeDocument/2006/relationships/themeOverride" Target="../theme/themeOverride1.xml"/><Relationship Id="rId6" Type="http://schemas.microsoft.com/office/2011/relationships/chartColorStyle" Target="colors1.xml"/><Relationship Id="rId5" Type="http://schemas.openxmlformats.org/officeDocument/2006/relationships/oleObject" Target="../embeddings/oleObject2.bin"/><Relationship Id="rId4" Type="http://schemas.openxmlformats.org/officeDocument/2006/relationships/image" Target="../media/image15.jpeg"/></Relationships>
</file>

<file path=ppt/charts/_rels/chart3.xml.rels><?xml version="1.0" encoding="UTF-8" standalone="yes"?>
<Relationships xmlns="http://schemas.openxmlformats.org/package/2006/relationships"><Relationship Id="rId1" Type="http://schemas.openxmlformats.org/officeDocument/2006/relationships/oleObject" Target="file:///F:\New%20Work\Paper%205\new%20submission%202\return%20for%20correction\new%20submition%203\validation%20curv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24-06-2015\ph%20d\RO\&#1605;&#1580;&#1605;&#1608;&#1593;&#1577;%20&#1575;&#1604;&#1571;&#1591;&#1575;&#1585;&#1610;&#1581;%20&#1608;&#1575;&#1604;&#1576;&#1581;&#1608;&#1579;%20&#1576;&#1606;&#1587;&#1602;%20&#1605;&#1588;&#1575;&#1576;&#1607;%20&#1604;&#1593;&#1605;&#1604;&#1610;\Ph.D%20Scientific%20Papers\Paper%205\ESTIMATION%20OF%20Aw%20EQUATION%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24-06-2015\ph%20d\RO\&#1605;&#1580;&#1605;&#1608;&#1593;&#1577;%20&#1575;&#1604;&#1571;&#1591;&#1575;&#1585;&#1610;&#1581;%20&#1608;&#1575;&#1604;&#1576;&#1581;&#1608;&#1579;%20&#1576;&#1606;&#1587;&#1602;%20&#1605;&#1588;&#1575;&#1576;&#1607;%20&#1604;&#1593;&#1605;&#1604;&#1610;\Ph.D%20Scientific%20Papers\Paper%205\ESTIMATION%20OF%20Aw%20EQUATION%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I:\24-06-2015\ph%20d\RO\&#1605;&#1580;&#1605;&#1608;&#1593;&#1577;%20&#1575;&#1604;&#1571;&#1591;&#1575;&#1585;&#1610;&#1581;%20&#1608;&#1575;&#1604;&#1576;&#1581;&#1608;&#1579;%20&#1576;&#1606;&#1587;&#1602;%20&#1605;&#1588;&#1575;&#1576;&#1607;%20&#1604;&#1593;&#1605;&#1604;&#1610;\Ph.D%20Scientific%20Papers\Paper%205\ESTIMATION%20OF%20Aw%20EQUATION%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I:\24-06-2015\ph%20d\RO\&#1605;&#1580;&#1605;&#1608;&#1593;&#1577;%20&#1575;&#1604;&#1571;&#1591;&#1575;&#1585;&#1610;&#1581;%20&#1608;&#1575;&#1604;&#1576;&#1581;&#1608;&#1579;%20&#1576;&#1606;&#1587;&#1602;%20&#1605;&#1588;&#1575;&#1576;&#1607;%20&#1604;&#1593;&#1605;&#1604;&#1610;\Ph.D%20Scientific%20Papers\Paper%205\ESTIMATION%20OF%20Aw%20EQUATION%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14181732545101"/>
          <c:y val="3.2407407407407413E-2"/>
          <c:w val="0.75309302066956441"/>
          <c:h val="0.78618839311752697"/>
        </c:manualLayout>
      </c:layout>
      <c:scatterChart>
        <c:scatterStyle val="lineMarker"/>
        <c:varyColors val="0"/>
        <c:ser>
          <c:idx val="0"/>
          <c:order val="0"/>
          <c:spPr>
            <a:ln w="25400" cap="rnd">
              <a:noFill/>
              <a:round/>
            </a:ln>
            <a:effectLst>
              <a:outerShdw blurRad="57150" dist="19050" dir="5400000" algn="ctr" rotWithShape="0">
                <a:srgbClr val="000000">
                  <a:alpha val="63000"/>
                </a:srgbClr>
              </a:outerShdw>
            </a:effectLst>
          </c:spPr>
          <c:marker>
            <c:symbol val="circle"/>
            <c:size val="6"/>
            <c:spPr>
              <a:gradFill rotWithShape="1">
                <a:gsLst>
                  <a:gs pos="0">
                    <a:srgbClr val="FF0000"/>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rgbClr val="FF0000"/>
                </a:solidFill>
                <a:round/>
              </a:ln>
              <a:effectLst>
                <a:outerShdw blurRad="57150" dist="19050" dir="5400000" algn="ctr" rotWithShape="0">
                  <a:srgbClr val="000000">
                    <a:alpha val="63000"/>
                  </a:srgbClr>
                </a:outerShdw>
              </a:effectLst>
            </c:spPr>
          </c:marker>
          <c:trendline>
            <c:spPr>
              <a:ln w="19050" cap="rnd">
                <a:solidFill>
                  <a:schemeClr val="accent1"/>
                </a:solidFill>
              </a:ln>
              <a:effectLst/>
            </c:spPr>
            <c:trendlineType val="linear"/>
            <c:dispRSqr val="1"/>
            <c:dispEq val="0"/>
            <c:trendlineLbl>
              <c:layout>
                <c:manualLayout>
                  <c:x val="4.8652302566305476E-2"/>
                  <c:y val="0.29383748906386714"/>
                </c:manualLayout>
              </c:layout>
              <c:numFmt formatCode="General" sourceLinked="0"/>
              <c:spPr>
                <a:noFill/>
                <a:ln>
                  <a:noFill/>
                </a:ln>
                <a:effectLst/>
              </c:spPr>
              <c:txPr>
                <a:bodyPr rot="0" vert="horz"/>
                <a:lstStyle/>
                <a:p>
                  <a:pPr>
                    <a:defRPr/>
                  </a:pPr>
                  <a:endParaRPr lang="en-US"/>
                </a:p>
              </c:txPr>
            </c:trendlineLbl>
          </c:trendline>
          <c:xVal>
            <c:numRef>
              <c:f>'Default Dataset (1) (Recovered)'!$K$118:$K$120</c:f>
              <c:numCache>
                <c:formatCode>0.00E+00</c:formatCode>
                <c:ptCount val="3"/>
                <c:pt idx="0">
                  <c:v>2.2300000000000002E-3</c:v>
                </c:pt>
                <c:pt idx="1">
                  <c:v>2.3000000000000008E-3</c:v>
                </c:pt>
                <c:pt idx="2">
                  <c:v>2.3600000000000001E-3</c:v>
                </c:pt>
              </c:numCache>
            </c:numRef>
          </c:xVal>
          <c:yVal>
            <c:numRef>
              <c:f>'Default Dataset (1) (Recovered)'!$AK$118:$AK$120</c:f>
              <c:numCache>
                <c:formatCode>0.00E+00</c:formatCode>
                <c:ptCount val="3"/>
                <c:pt idx="0">
                  <c:v>2.160500000000001E-3</c:v>
                </c:pt>
                <c:pt idx="1">
                  <c:v>2.2670000000000012E-3</c:v>
                </c:pt>
                <c:pt idx="2">
                  <c:v>2.3519999999999999E-3</c:v>
                </c:pt>
              </c:numCache>
            </c:numRef>
          </c:yVal>
          <c:smooth val="0"/>
          <c:extLst xmlns:c16r2="http://schemas.microsoft.com/office/drawing/2015/06/chart">
            <c:ext xmlns:c16="http://schemas.microsoft.com/office/drawing/2014/chart" uri="{C3380CC4-5D6E-409C-BE32-E72D297353CC}">
              <c16:uniqueId val="{00000001-FE36-415B-87F4-90ABE4821AEC}"/>
            </c:ext>
          </c:extLst>
        </c:ser>
        <c:dLbls>
          <c:showLegendKey val="0"/>
          <c:showVal val="0"/>
          <c:showCatName val="0"/>
          <c:showSerName val="0"/>
          <c:showPercent val="0"/>
          <c:showBubbleSize val="0"/>
        </c:dLbls>
        <c:axId val="88779776"/>
        <c:axId val="88814336"/>
      </c:scatterChart>
      <c:valAx>
        <c:axId val="88779776"/>
        <c:scaling>
          <c:orientation val="minMax"/>
        </c:scaling>
        <c:delete val="0"/>
        <c:axPos val="b"/>
        <c:title>
          <c:tx>
            <c:rich>
              <a:bodyPr rot="0" vert="horz"/>
              <a:lstStyle/>
              <a:p>
                <a:pPr>
                  <a:defRPr/>
                </a:pPr>
                <a:r>
                  <a:rPr lang="en-GB" sz="1200"/>
                  <a:t>Fb</a:t>
                </a:r>
                <a:r>
                  <a:rPr lang="en-GB" sz="1200" baseline="-25000"/>
                  <a:t>(L)</a:t>
                </a:r>
                <a:r>
                  <a:rPr lang="en-GB" sz="1200"/>
                  <a:t> Model (m³/s)</a:t>
                </a:r>
              </a:p>
            </c:rich>
          </c:tx>
          <c:layout/>
          <c:overlay val="0"/>
          <c:spPr>
            <a:noFill/>
            <a:ln>
              <a:noFill/>
            </a:ln>
            <a:effectLst/>
          </c:spPr>
        </c:title>
        <c:numFmt formatCode="General" sourceLinked="0"/>
        <c:majorTickMark val="cross"/>
        <c:minorTickMark val="none"/>
        <c:tickLblPos val="nextTo"/>
        <c:spPr>
          <a:noFill/>
          <a:ln w="12700" cap="flat" cmpd="sng" algn="ctr">
            <a:solidFill>
              <a:schemeClr val="tx1"/>
            </a:solidFill>
            <a:round/>
          </a:ln>
          <a:effectLst/>
        </c:spPr>
        <c:txPr>
          <a:bodyPr rot="-60000000" vert="horz"/>
          <a:lstStyle/>
          <a:p>
            <a:pPr>
              <a:defRPr/>
            </a:pPr>
            <a:endParaRPr lang="en-US"/>
          </a:p>
        </c:txPr>
        <c:crossAx val="88814336"/>
        <c:crosses val="autoZero"/>
        <c:crossBetween val="midCat"/>
      </c:valAx>
      <c:valAx>
        <c:axId val="88814336"/>
        <c:scaling>
          <c:orientation val="minMax"/>
        </c:scaling>
        <c:delete val="0"/>
        <c:axPos val="l"/>
        <c:title>
          <c:tx>
            <c:rich>
              <a:bodyPr rot="-5400000" vert="horz"/>
              <a:lstStyle/>
              <a:p>
                <a:pPr>
                  <a:defRPr sz="1200"/>
                </a:pPr>
                <a:r>
                  <a:rPr lang="en-GB" sz="1200"/>
                  <a:t>Fb</a:t>
                </a:r>
                <a:r>
                  <a:rPr lang="en-GB" sz="1200" baseline="-25000"/>
                  <a:t>(L)</a:t>
                </a:r>
                <a:r>
                  <a:rPr lang="en-GB" sz="1200"/>
                  <a:t> Exp (m³/s)</a:t>
                </a:r>
              </a:p>
            </c:rich>
          </c:tx>
          <c:layout>
            <c:manualLayout>
              <c:xMode val="edge"/>
              <c:yMode val="edge"/>
              <c:x val="3.8234005019657817E-3"/>
              <c:y val="0.23302456984543601"/>
            </c:manualLayout>
          </c:layout>
          <c:overlay val="0"/>
          <c:spPr>
            <a:noFill/>
            <a:ln>
              <a:noFill/>
            </a:ln>
            <a:effectLst/>
          </c:spPr>
        </c:title>
        <c:numFmt formatCode="General" sourceLinked="0"/>
        <c:majorTickMark val="cross"/>
        <c:minorTickMark val="none"/>
        <c:tickLblPos val="nextTo"/>
        <c:spPr>
          <a:noFill/>
          <a:ln>
            <a:solidFill>
              <a:schemeClr val="tx1"/>
            </a:solidFill>
          </a:ln>
          <a:effectLst/>
        </c:spPr>
        <c:txPr>
          <a:bodyPr rot="-60000000" vert="horz"/>
          <a:lstStyle/>
          <a:p>
            <a:pPr>
              <a:defRPr/>
            </a:pPr>
            <a:endParaRPr lang="en-US"/>
          </a:p>
        </c:txPr>
        <c:crossAx val="88779776"/>
        <c:crosses val="autoZero"/>
        <c:crossBetween val="midCat"/>
      </c:valAx>
      <c:spPr>
        <a:noFill/>
        <a:ln>
          <a:solidFill>
            <a:schemeClr val="tx1">
              <a:alpha val="9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b="0">
          <a:ln>
            <a:noFill/>
          </a:ln>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10770575230212"/>
          <c:y val="8.7301587301587297E-2"/>
          <c:w val="0.66793349018026837"/>
          <c:h val="0.64027746531683538"/>
        </c:manualLayout>
      </c:layout>
      <c:barChart>
        <c:barDir val="col"/>
        <c:grouping val="clustered"/>
        <c:varyColors val="0"/>
        <c:ser>
          <c:idx val="0"/>
          <c:order val="0"/>
          <c:tx>
            <c:v>NDMA EXP.</c:v>
          </c:tx>
          <c:spPr>
            <a:blipFill>
              <a:blip xmlns:r="http://schemas.openxmlformats.org/officeDocument/2006/relationships" r:embed="rId2"/>
              <a:tile tx="0" ty="0" sx="100000" sy="100000" flip="none" algn="tl"/>
            </a:blipFill>
            <a:ln>
              <a:noFill/>
            </a:ln>
            <a:effectLst/>
          </c:spPr>
          <c:invertIfNegative val="0"/>
          <c:cat>
            <c:numRef>
              <c:f>Sheet1!$C$7:$C$9</c:f>
              <c:numCache>
                <c:formatCode>0.00E+00</c:formatCode>
                <c:ptCount val="3"/>
                <c:pt idx="0">
                  <c:v>8.3299999999999999E-6</c:v>
                </c:pt>
                <c:pt idx="1">
                  <c:v>5.5600000000000001E-6</c:v>
                </c:pt>
                <c:pt idx="2">
                  <c:v>2.7800000000000001E-6</c:v>
                </c:pt>
              </c:numCache>
            </c:numRef>
          </c:cat>
          <c:val>
            <c:numRef>
              <c:f>Sheet1!$D$7:$D$9</c:f>
              <c:numCache>
                <c:formatCode>General</c:formatCode>
                <c:ptCount val="3"/>
                <c:pt idx="0">
                  <c:v>62.6</c:v>
                </c:pt>
                <c:pt idx="1">
                  <c:v>56.1</c:v>
                </c:pt>
                <c:pt idx="2">
                  <c:v>38.799999999999997</c:v>
                </c:pt>
              </c:numCache>
            </c:numRef>
          </c:val>
          <c:extLst xmlns:c16r2="http://schemas.microsoft.com/office/drawing/2015/06/chart">
            <c:ext xmlns:c16="http://schemas.microsoft.com/office/drawing/2014/chart" uri="{C3380CC4-5D6E-409C-BE32-E72D297353CC}">
              <c16:uniqueId val="{00000000-E9BA-45A0-9531-6F21209F0AE8}"/>
            </c:ext>
          </c:extLst>
        </c:ser>
        <c:ser>
          <c:idx val="1"/>
          <c:order val="1"/>
          <c:tx>
            <c:v>NDMA Model</c:v>
          </c:tx>
          <c:spPr>
            <a:solidFill>
              <a:srgbClr val="052F61">
                <a:lumMod val="40000"/>
                <a:lumOff val="60000"/>
              </a:srgbClr>
            </a:solidFill>
            <a:ln>
              <a:noFill/>
            </a:ln>
            <a:effectLst/>
          </c:spPr>
          <c:invertIfNegative val="0"/>
          <c:cat>
            <c:numRef>
              <c:f>Sheet1!$C$7:$C$9</c:f>
              <c:numCache>
                <c:formatCode>0.00E+00</c:formatCode>
                <c:ptCount val="3"/>
                <c:pt idx="0">
                  <c:v>8.3299999999999999E-6</c:v>
                </c:pt>
                <c:pt idx="1">
                  <c:v>5.5600000000000001E-6</c:v>
                </c:pt>
                <c:pt idx="2">
                  <c:v>2.7800000000000001E-6</c:v>
                </c:pt>
              </c:numCache>
            </c:numRef>
          </c:cat>
          <c:val>
            <c:numRef>
              <c:f>Sheet1!$E$7:$E$9</c:f>
              <c:numCache>
                <c:formatCode>General</c:formatCode>
                <c:ptCount val="3"/>
                <c:pt idx="0">
                  <c:v>62.808895</c:v>
                </c:pt>
                <c:pt idx="1">
                  <c:v>54.343789999999998</c:v>
                </c:pt>
                <c:pt idx="2">
                  <c:v>49.459057999999999</c:v>
                </c:pt>
              </c:numCache>
            </c:numRef>
          </c:val>
          <c:extLst xmlns:c16r2="http://schemas.microsoft.com/office/drawing/2015/06/chart">
            <c:ext xmlns:c16="http://schemas.microsoft.com/office/drawing/2014/chart" uri="{C3380CC4-5D6E-409C-BE32-E72D297353CC}">
              <c16:uniqueId val="{00000001-E9BA-45A0-9531-6F21209F0AE8}"/>
            </c:ext>
          </c:extLst>
        </c:ser>
        <c:ser>
          <c:idx val="2"/>
          <c:order val="2"/>
          <c:tx>
            <c:v>NEMA EXP.</c:v>
          </c:tx>
          <c:spPr>
            <a:blipFill>
              <a:blip xmlns:r="http://schemas.openxmlformats.org/officeDocument/2006/relationships" r:embed="rId3"/>
              <a:tile tx="0" ty="0" sx="100000" sy="100000" flip="none" algn="tl"/>
            </a:blipFill>
            <a:ln>
              <a:noFill/>
            </a:ln>
            <a:effectLst/>
          </c:spPr>
          <c:invertIfNegative val="0"/>
          <c:cat>
            <c:numRef>
              <c:f>Sheet1!$C$7:$C$9</c:f>
              <c:numCache>
                <c:formatCode>0.00E+00</c:formatCode>
                <c:ptCount val="3"/>
                <c:pt idx="0">
                  <c:v>8.3299999999999999E-6</c:v>
                </c:pt>
                <c:pt idx="1">
                  <c:v>5.5600000000000001E-6</c:v>
                </c:pt>
                <c:pt idx="2">
                  <c:v>2.7800000000000001E-6</c:v>
                </c:pt>
              </c:numCache>
            </c:numRef>
          </c:cat>
          <c:val>
            <c:numRef>
              <c:f>Sheet1!$F$7:$F$9</c:f>
              <c:numCache>
                <c:formatCode>General</c:formatCode>
                <c:ptCount val="3"/>
                <c:pt idx="0">
                  <c:v>89.402000000000001</c:v>
                </c:pt>
                <c:pt idx="1">
                  <c:v>83.424000000000007</c:v>
                </c:pt>
                <c:pt idx="2">
                  <c:v>72.825999999999993</c:v>
                </c:pt>
              </c:numCache>
            </c:numRef>
          </c:val>
          <c:extLst xmlns:c16r2="http://schemas.microsoft.com/office/drawing/2015/06/chart">
            <c:ext xmlns:c16="http://schemas.microsoft.com/office/drawing/2014/chart" uri="{C3380CC4-5D6E-409C-BE32-E72D297353CC}">
              <c16:uniqueId val="{00000002-E9BA-45A0-9531-6F21209F0AE8}"/>
            </c:ext>
          </c:extLst>
        </c:ser>
        <c:ser>
          <c:idx val="3"/>
          <c:order val="3"/>
          <c:tx>
            <c:v>NEMA Model</c:v>
          </c:tx>
          <c:spPr>
            <a:solidFill>
              <a:srgbClr val="14967C">
                <a:lumMod val="75000"/>
              </a:srgbClr>
            </a:solidFill>
            <a:ln>
              <a:noFill/>
            </a:ln>
            <a:effectLst/>
          </c:spPr>
          <c:invertIfNegative val="0"/>
          <c:cat>
            <c:numRef>
              <c:f>Sheet1!$C$7:$C$9</c:f>
              <c:numCache>
                <c:formatCode>0.00E+00</c:formatCode>
                <c:ptCount val="3"/>
                <c:pt idx="0">
                  <c:v>8.3299999999999999E-6</c:v>
                </c:pt>
                <c:pt idx="1">
                  <c:v>5.5600000000000001E-6</c:v>
                </c:pt>
                <c:pt idx="2">
                  <c:v>2.7800000000000001E-6</c:v>
                </c:pt>
              </c:numCache>
            </c:numRef>
          </c:cat>
          <c:val>
            <c:numRef>
              <c:f>Sheet1!$G$7:$G$9</c:f>
              <c:numCache>
                <c:formatCode>General</c:formatCode>
                <c:ptCount val="3"/>
                <c:pt idx="0">
                  <c:v>87.185789999999997</c:v>
                </c:pt>
                <c:pt idx="1">
                  <c:v>82.516620000000003</c:v>
                </c:pt>
                <c:pt idx="2">
                  <c:v>70.526560000000003</c:v>
                </c:pt>
              </c:numCache>
            </c:numRef>
          </c:val>
          <c:extLst xmlns:c16r2="http://schemas.microsoft.com/office/drawing/2015/06/chart">
            <c:ext xmlns:c16="http://schemas.microsoft.com/office/drawing/2014/chart" uri="{C3380CC4-5D6E-409C-BE32-E72D297353CC}">
              <c16:uniqueId val="{00000003-E9BA-45A0-9531-6F21209F0AE8}"/>
            </c:ext>
          </c:extLst>
        </c:ser>
        <c:ser>
          <c:idx val="4"/>
          <c:order val="4"/>
          <c:tx>
            <c:v>NPYR EXP.</c:v>
          </c:tx>
          <c:spPr>
            <a:blipFill>
              <a:blip xmlns:r="http://schemas.openxmlformats.org/officeDocument/2006/relationships" r:embed="rId4"/>
              <a:tile tx="0" ty="0" sx="100000" sy="100000" flip="none" algn="tl"/>
            </a:blipFill>
            <a:ln>
              <a:noFill/>
            </a:ln>
            <a:effectLst/>
          </c:spPr>
          <c:invertIfNegative val="0"/>
          <c:cat>
            <c:numRef>
              <c:f>Sheet1!$C$7:$C$9</c:f>
              <c:numCache>
                <c:formatCode>0.00E+00</c:formatCode>
                <c:ptCount val="3"/>
                <c:pt idx="0">
                  <c:v>8.3299999999999999E-6</c:v>
                </c:pt>
                <c:pt idx="1">
                  <c:v>5.5600000000000001E-6</c:v>
                </c:pt>
                <c:pt idx="2">
                  <c:v>2.7800000000000001E-6</c:v>
                </c:pt>
              </c:numCache>
            </c:numRef>
          </c:cat>
          <c:val>
            <c:numRef>
              <c:f>Sheet1!$H$7:$H$9</c:f>
              <c:numCache>
                <c:formatCode>General</c:formatCode>
                <c:ptCount val="3"/>
                <c:pt idx="0">
                  <c:v>95.38</c:v>
                </c:pt>
                <c:pt idx="1">
                  <c:v>94.564999999999998</c:v>
                </c:pt>
                <c:pt idx="2">
                  <c:v>89.13</c:v>
                </c:pt>
              </c:numCache>
            </c:numRef>
          </c:val>
          <c:extLst xmlns:c16r2="http://schemas.microsoft.com/office/drawing/2015/06/chart">
            <c:ext xmlns:c16="http://schemas.microsoft.com/office/drawing/2014/chart" uri="{C3380CC4-5D6E-409C-BE32-E72D297353CC}">
              <c16:uniqueId val="{00000004-E9BA-45A0-9531-6F21209F0AE8}"/>
            </c:ext>
          </c:extLst>
        </c:ser>
        <c:ser>
          <c:idx val="5"/>
          <c:order val="5"/>
          <c:tx>
            <c:v>NPYR Model</c:v>
          </c:tx>
          <c:spPr>
            <a:solidFill>
              <a:srgbClr val="E87D37">
                <a:lumMod val="60000"/>
                <a:lumOff val="40000"/>
              </a:srgbClr>
            </a:solidFill>
            <a:ln>
              <a:noFill/>
            </a:ln>
            <a:effectLst/>
          </c:spPr>
          <c:invertIfNegative val="0"/>
          <c:cat>
            <c:numRef>
              <c:f>Sheet1!$C$7:$C$9</c:f>
              <c:numCache>
                <c:formatCode>0.00E+00</c:formatCode>
                <c:ptCount val="3"/>
                <c:pt idx="0">
                  <c:v>8.3299999999999999E-6</c:v>
                </c:pt>
                <c:pt idx="1">
                  <c:v>5.5600000000000001E-6</c:v>
                </c:pt>
                <c:pt idx="2">
                  <c:v>2.7800000000000001E-6</c:v>
                </c:pt>
              </c:numCache>
            </c:numRef>
          </c:cat>
          <c:val>
            <c:numRef>
              <c:f>Sheet1!$I$7:$I$9</c:f>
              <c:numCache>
                <c:formatCode>General</c:formatCode>
                <c:ptCount val="3"/>
                <c:pt idx="0">
                  <c:v>94.934285000000003</c:v>
                </c:pt>
                <c:pt idx="1">
                  <c:v>92.572739999999996</c:v>
                </c:pt>
                <c:pt idx="2">
                  <c:v>86.437579999999997</c:v>
                </c:pt>
              </c:numCache>
            </c:numRef>
          </c:val>
          <c:extLst xmlns:c16r2="http://schemas.microsoft.com/office/drawing/2015/06/chart">
            <c:ext xmlns:c16="http://schemas.microsoft.com/office/drawing/2014/chart" uri="{C3380CC4-5D6E-409C-BE32-E72D297353CC}">
              <c16:uniqueId val="{00000005-E9BA-45A0-9531-6F21209F0AE8}"/>
            </c:ext>
          </c:extLst>
        </c:ser>
        <c:dLbls>
          <c:showLegendKey val="0"/>
          <c:showVal val="0"/>
          <c:showCatName val="0"/>
          <c:showSerName val="0"/>
          <c:showPercent val="0"/>
          <c:showBubbleSize val="0"/>
        </c:dLbls>
        <c:gapWidth val="300"/>
        <c:axId val="47766528"/>
        <c:axId val="47395968"/>
      </c:barChart>
      <c:catAx>
        <c:axId val="4776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sz="2000"/>
                  <a:t>Average Permeate Flux, m³/sec</a:t>
                </a:r>
              </a:p>
            </c:rich>
          </c:tx>
          <c:layout/>
          <c:overlay val="0"/>
          <c:spPr>
            <a:noFill/>
            <a:ln>
              <a:noFill/>
            </a:ln>
            <a:effectLst/>
          </c:spPr>
        </c:title>
        <c:numFmt formatCode="0.00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395968"/>
        <c:crosses val="autoZero"/>
        <c:auto val="1"/>
        <c:lblAlgn val="ctr"/>
        <c:lblOffset val="100"/>
        <c:noMultiLvlLbl val="0"/>
      </c:catAx>
      <c:valAx>
        <c:axId val="4739596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sz="2000"/>
                  <a:t>%Rejection</a:t>
                </a:r>
              </a:p>
            </c:rich>
          </c:tx>
          <c:layout>
            <c:manualLayout>
              <c:xMode val="edge"/>
              <c:yMode val="edge"/>
              <c:x val="2.4118532284291639E-3"/>
              <c:y val="0.26077203107700675"/>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766528"/>
        <c:crosses val="autoZero"/>
        <c:crossBetween val="between"/>
      </c:valAx>
      <c:spPr>
        <a:noFill/>
        <a:ln>
          <a:noFill/>
        </a:ln>
        <a:effectLst/>
      </c:spPr>
    </c:plotArea>
    <c:legend>
      <c:legendPos val="r"/>
      <c:layout>
        <c:manualLayout>
          <c:xMode val="edge"/>
          <c:yMode val="edge"/>
          <c:x val="0.79879647210915961"/>
          <c:y val="4.4426321709786283E-2"/>
          <c:w val="0.18996765510902827"/>
          <c:h val="0.9163010873640794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ysClr val="window" lastClr="FFFFFF"/>
    </a:solidFill>
    <a:ln>
      <a:noFill/>
    </a:ln>
    <a:effectLst/>
  </c:spPr>
  <c:txPr>
    <a:bodyPr/>
    <a:lstStyle/>
    <a:p>
      <a:pPr>
        <a:defRPr sz="1600" b="1">
          <a:latin typeface="Times New Roman" panose="02020603050405020304" pitchFamily="18" charset="0"/>
          <a:cs typeface="Times New Roman" panose="02020603050405020304" pitchFamily="18" charset="0"/>
        </a:defRPr>
      </a:pPr>
      <a:endParaRPr lang="en-US"/>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82547486658997"/>
          <c:y val="5.5766793409379019E-2"/>
          <c:w val="0.77767334029928725"/>
          <c:h val="0.74998712613394802"/>
        </c:manualLayout>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6"/>
            <c:spPr>
              <a:gradFill rotWithShape="1">
                <a:gsLst>
                  <a:gs pos="0">
                    <a:srgbClr val="FF0000"/>
                  </a:gs>
                  <a:gs pos="80000">
                    <a:schemeClr val="accent1">
                      <a:shade val="93000"/>
                      <a:satMod val="130000"/>
                    </a:schemeClr>
                  </a:gs>
                  <a:gs pos="100000">
                    <a:schemeClr val="accent1">
                      <a:shade val="94000"/>
                      <a:satMod val="135000"/>
                    </a:schemeClr>
                  </a:gs>
                </a:gsLst>
                <a:lin ang="16200000" scaled="0"/>
              </a:gradFill>
              <a:ln w="9525" cap="rnd">
                <a:solidFill>
                  <a:srgbClr val="FF00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trendline>
            <c:spPr>
              <a:ln w="19050" cap="rnd">
                <a:solidFill>
                  <a:schemeClr val="accent1"/>
                </a:solidFill>
              </a:ln>
              <a:effectLst/>
            </c:spPr>
            <c:trendlineType val="linear"/>
            <c:dispRSqr val="1"/>
            <c:dispEq val="0"/>
            <c:trendlineLbl>
              <c:layout>
                <c:manualLayout>
                  <c:x val="-1.9040083954614751E-2"/>
                  <c:y val="0.286658407072373"/>
                </c:manualLayout>
              </c:layout>
              <c:numFmt formatCode="General" sourceLinked="0"/>
              <c:spPr>
                <a:noFill/>
                <a:ln>
                  <a:noFill/>
                </a:ln>
                <a:effectLst/>
              </c:spPr>
              <c:txPr>
                <a:bodyPr rot="0" vert="horz"/>
                <a:lstStyle/>
                <a:p>
                  <a:pPr>
                    <a:defRPr/>
                  </a:pPr>
                  <a:endParaRPr lang="en-US"/>
                </a:p>
              </c:txPr>
            </c:trendlineLbl>
          </c:trendline>
          <c:xVal>
            <c:numRef>
              <c:f>Sheet1!$Q$8:$Q$82</c:f>
              <c:numCache>
                <c:formatCode>General</c:formatCode>
                <c:ptCount val="75"/>
                <c:pt idx="0">
                  <c:v>0.90200000000000002</c:v>
                </c:pt>
                <c:pt idx="1">
                  <c:v>0.91500000000000004</c:v>
                </c:pt>
                <c:pt idx="2">
                  <c:v>0.92700000000000005</c:v>
                </c:pt>
                <c:pt idx="3">
                  <c:v>0.93600000000000005</c:v>
                </c:pt>
                <c:pt idx="4">
                  <c:v>0.94199999999999995</c:v>
                </c:pt>
                <c:pt idx="5">
                  <c:v>0.91900000000000004</c:v>
                </c:pt>
                <c:pt idx="6">
                  <c:v>0.93400000000000005</c:v>
                </c:pt>
                <c:pt idx="7">
                  <c:v>0.94299999999999995</c:v>
                </c:pt>
                <c:pt idx="8">
                  <c:v>0.94899999999999995</c:v>
                </c:pt>
                <c:pt idx="9">
                  <c:v>0.95300000000000018</c:v>
                </c:pt>
                <c:pt idx="10">
                  <c:v>0.90800000000000003</c:v>
                </c:pt>
                <c:pt idx="11">
                  <c:v>0.92600000000000005</c:v>
                </c:pt>
                <c:pt idx="12">
                  <c:v>0.94299999999999995</c:v>
                </c:pt>
                <c:pt idx="13">
                  <c:v>0.94899999999999995</c:v>
                </c:pt>
                <c:pt idx="14">
                  <c:v>0.95200000000000018</c:v>
                </c:pt>
                <c:pt idx="15">
                  <c:v>0.93500000000000005</c:v>
                </c:pt>
                <c:pt idx="16">
                  <c:v>0.94000000000000017</c:v>
                </c:pt>
                <c:pt idx="17">
                  <c:v>0.94899999999999995</c:v>
                </c:pt>
                <c:pt idx="18">
                  <c:v>0.95500000000000018</c:v>
                </c:pt>
                <c:pt idx="19">
                  <c:v>0.96300000000000019</c:v>
                </c:pt>
                <c:pt idx="21">
                  <c:v>0.95200000000000018</c:v>
                </c:pt>
                <c:pt idx="22">
                  <c:v>0.96200000000000019</c:v>
                </c:pt>
                <c:pt idx="23">
                  <c:v>0.9700000000000002</c:v>
                </c:pt>
                <c:pt idx="24">
                  <c:v>0.9730000000000002</c:v>
                </c:pt>
                <c:pt idx="25">
                  <c:v>0.90300000000000002</c:v>
                </c:pt>
                <c:pt idx="26">
                  <c:v>0.91500000000000004</c:v>
                </c:pt>
                <c:pt idx="27">
                  <c:v>0.93</c:v>
                </c:pt>
                <c:pt idx="28">
                  <c:v>0.93500000000000005</c:v>
                </c:pt>
                <c:pt idx="29">
                  <c:v>0.94799999999999995</c:v>
                </c:pt>
                <c:pt idx="30">
                  <c:v>0.91900000000000004</c:v>
                </c:pt>
                <c:pt idx="31">
                  <c:v>0.93500000000000005</c:v>
                </c:pt>
                <c:pt idx="32">
                  <c:v>0.94299999999999995</c:v>
                </c:pt>
                <c:pt idx="33">
                  <c:v>0.94899999999999995</c:v>
                </c:pt>
                <c:pt idx="34">
                  <c:v>0.95300000000000018</c:v>
                </c:pt>
                <c:pt idx="35">
                  <c:v>0.91700000000000004</c:v>
                </c:pt>
                <c:pt idx="36">
                  <c:v>0.92800000000000005</c:v>
                </c:pt>
                <c:pt idx="37">
                  <c:v>0.94399999999999995</c:v>
                </c:pt>
                <c:pt idx="38">
                  <c:v>0.95000000000000018</c:v>
                </c:pt>
                <c:pt idx="39">
                  <c:v>0.95600000000000018</c:v>
                </c:pt>
                <c:pt idx="40">
                  <c:v>0.93600000000000005</c:v>
                </c:pt>
                <c:pt idx="41">
                  <c:v>0.94299999999999995</c:v>
                </c:pt>
                <c:pt idx="42">
                  <c:v>0.95100000000000018</c:v>
                </c:pt>
                <c:pt idx="43">
                  <c:v>0.95700000000000018</c:v>
                </c:pt>
                <c:pt idx="44">
                  <c:v>0.96400000000000019</c:v>
                </c:pt>
                <c:pt idx="46">
                  <c:v>0.95300000000000018</c:v>
                </c:pt>
                <c:pt idx="47">
                  <c:v>0.96200000000000019</c:v>
                </c:pt>
                <c:pt idx="48">
                  <c:v>0.96900000000000019</c:v>
                </c:pt>
                <c:pt idx="49">
                  <c:v>0.9730000000000002</c:v>
                </c:pt>
                <c:pt idx="50">
                  <c:v>0.90700000000000003</c:v>
                </c:pt>
                <c:pt idx="51">
                  <c:v>0.92</c:v>
                </c:pt>
                <c:pt idx="52">
                  <c:v>0.94099999999999995</c:v>
                </c:pt>
                <c:pt idx="53">
                  <c:v>0.95000000000000018</c:v>
                </c:pt>
                <c:pt idx="54">
                  <c:v>0.95900000000000019</c:v>
                </c:pt>
                <c:pt idx="55">
                  <c:v>0.92100000000000004</c:v>
                </c:pt>
                <c:pt idx="56">
                  <c:v>0.93700000000000028</c:v>
                </c:pt>
                <c:pt idx="57">
                  <c:v>0.94299999999999995</c:v>
                </c:pt>
                <c:pt idx="58">
                  <c:v>0.94799999999999995</c:v>
                </c:pt>
                <c:pt idx="59">
                  <c:v>0.95100000000000018</c:v>
                </c:pt>
                <c:pt idx="60">
                  <c:v>0.91700000000000004</c:v>
                </c:pt>
                <c:pt idx="61">
                  <c:v>0.93100000000000005</c:v>
                </c:pt>
                <c:pt idx="62">
                  <c:v>0.94399999999999995</c:v>
                </c:pt>
                <c:pt idx="63">
                  <c:v>0.95300000000000018</c:v>
                </c:pt>
                <c:pt idx="64">
                  <c:v>0.95800000000000018</c:v>
                </c:pt>
                <c:pt idx="67">
                  <c:v>0.95300000000000018</c:v>
                </c:pt>
                <c:pt idx="68">
                  <c:v>0.95800000000000018</c:v>
                </c:pt>
                <c:pt idx="69">
                  <c:v>0.96500000000000019</c:v>
                </c:pt>
                <c:pt idx="70">
                  <c:v>0.94599999999999995</c:v>
                </c:pt>
                <c:pt idx="71">
                  <c:v>0.95400000000000018</c:v>
                </c:pt>
                <c:pt idx="72">
                  <c:v>0.96300000000000019</c:v>
                </c:pt>
                <c:pt idx="73">
                  <c:v>0.96900000000000019</c:v>
                </c:pt>
                <c:pt idx="74">
                  <c:v>0.9730000000000002</c:v>
                </c:pt>
              </c:numCache>
            </c:numRef>
          </c:xVal>
          <c:yVal>
            <c:numRef>
              <c:f>Sheet1!$R$8:$R$82</c:f>
              <c:numCache>
                <c:formatCode>General</c:formatCode>
                <c:ptCount val="75"/>
                <c:pt idx="0">
                  <c:v>0.90400000000000003</c:v>
                </c:pt>
                <c:pt idx="1">
                  <c:v>0.92589999999999995</c:v>
                </c:pt>
                <c:pt idx="2">
                  <c:v>0.93820000000000003</c:v>
                </c:pt>
                <c:pt idx="3">
                  <c:v>0.94660000000000022</c:v>
                </c:pt>
                <c:pt idx="4">
                  <c:v>0.95309999999999995</c:v>
                </c:pt>
                <c:pt idx="5">
                  <c:v>0.90510000000000002</c:v>
                </c:pt>
                <c:pt idx="6">
                  <c:v>0.92759999999999998</c:v>
                </c:pt>
                <c:pt idx="7">
                  <c:v>0.9397000000000002</c:v>
                </c:pt>
                <c:pt idx="8">
                  <c:v>0.94790000000000019</c:v>
                </c:pt>
                <c:pt idx="9">
                  <c:v>0.95430000000000004</c:v>
                </c:pt>
                <c:pt idx="10">
                  <c:v>0.9133</c:v>
                </c:pt>
                <c:pt idx="11">
                  <c:v>0.93480000000000019</c:v>
                </c:pt>
                <c:pt idx="12">
                  <c:v>0.94640000000000002</c:v>
                </c:pt>
                <c:pt idx="13">
                  <c:v>0.95400000000000018</c:v>
                </c:pt>
                <c:pt idx="14">
                  <c:v>0.95980000000000021</c:v>
                </c:pt>
                <c:pt idx="15">
                  <c:v>0.93930000000000002</c:v>
                </c:pt>
                <c:pt idx="16">
                  <c:v>0.93440000000000001</c:v>
                </c:pt>
                <c:pt idx="17">
                  <c:v>0.94670000000000021</c:v>
                </c:pt>
                <c:pt idx="18">
                  <c:v>0.95400000000000018</c:v>
                </c:pt>
                <c:pt idx="19">
                  <c:v>0.95970000000000022</c:v>
                </c:pt>
                <c:pt idx="21">
                  <c:v>0.94899999999999995</c:v>
                </c:pt>
                <c:pt idx="22">
                  <c:v>0.95930000000000004</c:v>
                </c:pt>
                <c:pt idx="23">
                  <c:v>0.9659000000000002</c:v>
                </c:pt>
                <c:pt idx="24">
                  <c:v>0.97060000000000024</c:v>
                </c:pt>
                <c:pt idx="25">
                  <c:v>0.90280000000000005</c:v>
                </c:pt>
                <c:pt idx="26">
                  <c:v>0.92570000000000019</c:v>
                </c:pt>
                <c:pt idx="27">
                  <c:v>0.93810000000000004</c:v>
                </c:pt>
                <c:pt idx="28">
                  <c:v>0.94650000000000001</c:v>
                </c:pt>
                <c:pt idx="29">
                  <c:v>0.95270000000000021</c:v>
                </c:pt>
                <c:pt idx="30">
                  <c:v>0.90400000000000003</c:v>
                </c:pt>
                <c:pt idx="31">
                  <c:v>0.9274</c:v>
                </c:pt>
                <c:pt idx="32">
                  <c:v>0.9397000000000002</c:v>
                </c:pt>
                <c:pt idx="33">
                  <c:v>0.9478000000000002</c:v>
                </c:pt>
                <c:pt idx="34">
                  <c:v>0.95400000000000018</c:v>
                </c:pt>
                <c:pt idx="35">
                  <c:v>0.9123</c:v>
                </c:pt>
                <c:pt idx="36">
                  <c:v>0.93480000000000019</c:v>
                </c:pt>
                <c:pt idx="37">
                  <c:v>0.94640000000000002</c:v>
                </c:pt>
                <c:pt idx="38">
                  <c:v>0.95400000000000018</c:v>
                </c:pt>
                <c:pt idx="39">
                  <c:v>0.95960000000000023</c:v>
                </c:pt>
                <c:pt idx="40">
                  <c:v>0.93799999999999994</c:v>
                </c:pt>
                <c:pt idx="41">
                  <c:v>0.93430000000000002</c:v>
                </c:pt>
                <c:pt idx="42">
                  <c:v>0.94640000000000002</c:v>
                </c:pt>
                <c:pt idx="43">
                  <c:v>0.95409999999999995</c:v>
                </c:pt>
                <c:pt idx="44">
                  <c:v>0.95970000000000022</c:v>
                </c:pt>
                <c:pt idx="46">
                  <c:v>0.9488000000000002</c:v>
                </c:pt>
                <c:pt idx="47">
                  <c:v>0.95930000000000004</c:v>
                </c:pt>
                <c:pt idx="48">
                  <c:v>0.9659000000000002</c:v>
                </c:pt>
                <c:pt idx="49">
                  <c:v>0.97050000000000003</c:v>
                </c:pt>
                <c:pt idx="50">
                  <c:v>0.90039999999999998</c:v>
                </c:pt>
                <c:pt idx="51">
                  <c:v>0.92549999999999999</c:v>
                </c:pt>
                <c:pt idx="52">
                  <c:v>0.93830000000000002</c:v>
                </c:pt>
                <c:pt idx="53">
                  <c:v>0.94620000000000004</c:v>
                </c:pt>
                <c:pt idx="54">
                  <c:v>0.95309999999999995</c:v>
                </c:pt>
                <c:pt idx="55">
                  <c:v>0.90159999999999996</c:v>
                </c:pt>
                <c:pt idx="56">
                  <c:v>0.92710000000000004</c:v>
                </c:pt>
                <c:pt idx="57">
                  <c:v>0.93959999999999999</c:v>
                </c:pt>
                <c:pt idx="58">
                  <c:v>0.9478000000000002</c:v>
                </c:pt>
                <c:pt idx="59">
                  <c:v>0.9538000000000002</c:v>
                </c:pt>
                <c:pt idx="60">
                  <c:v>0.91</c:v>
                </c:pt>
                <c:pt idx="61">
                  <c:v>0.9345</c:v>
                </c:pt>
                <c:pt idx="62">
                  <c:v>0.94640000000000002</c:v>
                </c:pt>
                <c:pt idx="63">
                  <c:v>0.95390000000000019</c:v>
                </c:pt>
                <c:pt idx="64">
                  <c:v>0.95950000000000002</c:v>
                </c:pt>
                <c:pt idx="67">
                  <c:v>0.95940000000000003</c:v>
                </c:pt>
                <c:pt idx="68">
                  <c:v>0.96500000000000019</c:v>
                </c:pt>
                <c:pt idx="69">
                  <c:v>0.96900000000000019</c:v>
                </c:pt>
                <c:pt idx="70">
                  <c:v>0.9458000000000002</c:v>
                </c:pt>
                <c:pt idx="71">
                  <c:v>0.94830000000000003</c:v>
                </c:pt>
                <c:pt idx="72">
                  <c:v>0.95930000000000004</c:v>
                </c:pt>
                <c:pt idx="73">
                  <c:v>0.96580000000000021</c:v>
                </c:pt>
                <c:pt idx="74">
                  <c:v>0.97050000000000003</c:v>
                </c:pt>
              </c:numCache>
            </c:numRef>
          </c:yVal>
          <c:smooth val="0"/>
          <c:extLst xmlns:c16r2="http://schemas.microsoft.com/office/drawing/2015/06/chart">
            <c:ext xmlns:c16="http://schemas.microsoft.com/office/drawing/2014/chart" uri="{C3380CC4-5D6E-409C-BE32-E72D297353CC}">
              <c16:uniqueId val="{00000001-E88A-4F1D-AB7E-DA9A4A5CDEF9}"/>
            </c:ext>
          </c:extLst>
        </c:ser>
        <c:dLbls>
          <c:showLegendKey val="0"/>
          <c:showVal val="0"/>
          <c:showCatName val="0"/>
          <c:showSerName val="0"/>
          <c:showPercent val="0"/>
          <c:showBubbleSize val="0"/>
        </c:dLbls>
        <c:axId val="47433216"/>
        <c:axId val="47435136"/>
      </c:scatterChart>
      <c:valAx>
        <c:axId val="47433216"/>
        <c:scaling>
          <c:orientation val="minMax"/>
        </c:scaling>
        <c:delete val="0"/>
        <c:axPos val="b"/>
        <c:title>
          <c:tx>
            <c:rich>
              <a:bodyPr rot="0" vert="horz"/>
              <a:lstStyle/>
              <a:p>
                <a:pPr>
                  <a:defRPr/>
                </a:pPr>
                <a:r>
                  <a:rPr lang="en-GB"/>
                  <a:t>Rej(av) (Model)</a:t>
                </a:r>
              </a:p>
            </c:rich>
          </c:tx>
          <c:layout>
            <c:manualLayout>
              <c:xMode val="edge"/>
              <c:yMode val="edge"/>
              <c:x val="0.45630550994514313"/>
              <c:y val="0.90621039290240779"/>
            </c:manualLayout>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vert="horz"/>
          <a:lstStyle/>
          <a:p>
            <a:pPr>
              <a:defRPr/>
            </a:pPr>
            <a:endParaRPr lang="en-US"/>
          </a:p>
        </c:txPr>
        <c:crossAx val="47435136"/>
        <c:crosses val="autoZero"/>
        <c:crossBetween val="midCat"/>
        <c:majorUnit val="1.0000000000000004E-2"/>
      </c:valAx>
      <c:valAx>
        <c:axId val="47435136"/>
        <c:scaling>
          <c:orientation val="minMax"/>
        </c:scaling>
        <c:delete val="0"/>
        <c:axPos val="l"/>
        <c:title>
          <c:tx>
            <c:rich>
              <a:bodyPr rot="-5400000" vert="horz"/>
              <a:lstStyle/>
              <a:p>
                <a:pPr>
                  <a:defRPr/>
                </a:pPr>
                <a:r>
                  <a:rPr lang="en-GB"/>
                  <a:t>Rej(av) (EXP)</a:t>
                </a:r>
              </a:p>
            </c:rich>
          </c:tx>
          <c:layout>
            <c:manualLayout>
              <c:xMode val="edge"/>
              <c:yMode val="edge"/>
              <c:x val="1.48104265402844E-2"/>
              <c:y val="0.27831861321517315"/>
            </c:manualLayout>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vert="horz"/>
          <a:lstStyle/>
          <a:p>
            <a:pPr>
              <a:defRPr/>
            </a:pPr>
            <a:endParaRPr lang="en-US"/>
          </a:p>
        </c:txPr>
        <c:crossAx val="47433216"/>
        <c:crosses val="autoZero"/>
        <c:crossBetween val="midCat"/>
      </c:valAx>
      <c:spPr>
        <a:noFill/>
        <a:ln>
          <a:solidFill>
            <a:schemeClr val="tx1"/>
          </a:solidFill>
        </a:ln>
        <a:effectLst/>
      </c:spPr>
    </c:plotArea>
    <c:plotVisOnly val="1"/>
    <c:dispBlanksAs val="gap"/>
    <c:showDLblsOverMax val="0"/>
  </c:chart>
  <c:spPr>
    <a:noFill/>
    <a:ln w="9525" cap="flat" cmpd="sng" algn="ctr">
      <a:noFill/>
      <a:round/>
    </a:ln>
    <a:effectLst/>
  </c:spPr>
  <c:txPr>
    <a:bodyPr/>
    <a:lstStyle/>
    <a:p>
      <a:pPr>
        <a:defRPr sz="1100" b="0">
          <a:ln>
            <a:noFill/>
          </a:ln>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10"/>
      <c:rAngAx val="0"/>
      <c:perspective val="0"/>
    </c:view3D>
    <c:floor>
      <c:thickness val="0"/>
      <c:spPr>
        <a:ln>
          <a:solidFill>
            <a:srgbClr val="FFFF00"/>
          </a:solidFill>
        </a:ln>
      </c:spPr>
    </c:floor>
    <c:sideWall>
      <c:thickness val="0"/>
      <c:spPr>
        <a:solidFill>
          <a:schemeClr val="bg1">
            <a:alpha val="0"/>
          </a:schemeClr>
        </a:solidFill>
      </c:spPr>
    </c:sideWall>
    <c:backWall>
      <c:thickness val="0"/>
      <c:spPr>
        <a:solidFill>
          <a:schemeClr val="bg1">
            <a:alpha val="0"/>
          </a:schemeClr>
        </a:solidFill>
      </c:spPr>
    </c:backWall>
    <c:plotArea>
      <c:layout>
        <c:manualLayout>
          <c:layoutTarget val="inner"/>
          <c:xMode val="edge"/>
          <c:yMode val="edge"/>
          <c:x val="0.10740193548794862"/>
          <c:y val="3.6439041320511512E-2"/>
          <c:w val="0.68050988267942758"/>
          <c:h val="0.85704738127246283"/>
        </c:manualLayout>
      </c:layout>
      <c:surface3DChart>
        <c:wireframe val="0"/>
        <c:ser>
          <c:idx val="0"/>
          <c:order val="0"/>
          <c:tx>
            <c:strRef>
              <c:f>Sheet1!$F$1821</c:f>
              <c:strCache>
                <c:ptCount val="1"/>
                <c:pt idx="0">
                  <c:v>8.19E-04</c:v>
                </c:pt>
              </c:strCache>
            </c:strRef>
          </c:tx>
          <c:cat>
            <c:numRef>
              <c:f>Sheet1!$G$1820:$K$1820</c:f>
              <c:numCache>
                <c:formatCode>General</c:formatCode>
                <c:ptCount val="5"/>
                <c:pt idx="0">
                  <c:v>5.83</c:v>
                </c:pt>
                <c:pt idx="1">
                  <c:v>7.7700000000000014</c:v>
                </c:pt>
                <c:pt idx="2">
                  <c:v>9.7100000000000009</c:v>
                </c:pt>
                <c:pt idx="3">
                  <c:v>11.64</c:v>
                </c:pt>
                <c:pt idx="4">
                  <c:v>13.58</c:v>
                </c:pt>
              </c:numCache>
            </c:numRef>
          </c:cat>
          <c:val>
            <c:numRef>
              <c:f>Sheet1!$G$1821:$K$1821</c:f>
              <c:numCache>
                <c:formatCode>General</c:formatCode>
                <c:ptCount val="5"/>
                <c:pt idx="0">
                  <c:v>0.88229999999999997</c:v>
                </c:pt>
                <c:pt idx="1">
                  <c:v>0.91010000000000002</c:v>
                </c:pt>
                <c:pt idx="2">
                  <c:v>0.92415999999999998</c:v>
                </c:pt>
                <c:pt idx="3">
                  <c:v>0.93347000000000002</c:v>
                </c:pt>
                <c:pt idx="4">
                  <c:v>0.94055</c:v>
                </c:pt>
              </c:numCache>
            </c:numRef>
          </c:val>
          <c:extLst xmlns:c16r2="http://schemas.microsoft.com/office/drawing/2015/06/chart">
            <c:ext xmlns:c16="http://schemas.microsoft.com/office/drawing/2014/chart" uri="{C3380CC4-5D6E-409C-BE32-E72D297353CC}">
              <c16:uniqueId val="{00000000-7BA6-4919-B624-0C3F660A8F09}"/>
            </c:ext>
          </c:extLst>
        </c:ser>
        <c:ser>
          <c:idx val="1"/>
          <c:order val="1"/>
          <c:tx>
            <c:strRef>
              <c:f>Sheet1!$F$1822</c:f>
              <c:strCache>
                <c:ptCount val="1"/>
                <c:pt idx="0">
                  <c:v>1.64E-03</c:v>
                </c:pt>
              </c:strCache>
            </c:strRef>
          </c:tx>
          <c:cat>
            <c:numRef>
              <c:f>Sheet1!$G$1820:$K$1820</c:f>
              <c:numCache>
                <c:formatCode>General</c:formatCode>
                <c:ptCount val="5"/>
                <c:pt idx="0">
                  <c:v>5.83</c:v>
                </c:pt>
                <c:pt idx="1">
                  <c:v>7.7700000000000014</c:v>
                </c:pt>
                <c:pt idx="2">
                  <c:v>9.7100000000000009</c:v>
                </c:pt>
                <c:pt idx="3">
                  <c:v>11.64</c:v>
                </c:pt>
                <c:pt idx="4">
                  <c:v>13.58</c:v>
                </c:pt>
              </c:numCache>
            </c:numRef>
          </c:cat>
          <c:val>
            <c:numRef>
              <c:f>Sheet1!$G$1822:$K$1822</c:f>
              <c:numCache>
                <c:formatCode>General</c:formatCode>
                <c:ptCount val="5"/>
                <c:pt idx="0">
                  <c:v>0.90159999999999996</c:v>
                </c:pt>
                <c:pt idx="1">
                  <c:v>0.92710000000000004</c:v>
                </c:pt>
                <c:pt idx="2">
                  <c:v>0.93959999999999999</c:v>
                </c:pt>
                <c:pt idx="3">
                  <c:v>0.9478000000000002</c:v>
                </c:pt>
                <c:pt idx="4">
                  <c:v>0.9538000000000002</c:v>
                </c:pt>
              </c:numCache>
            </c:numRef>
          </c:val>
          <c:extLst xmlns:c16r2="http://schemas.microsoft.com/office/drawing/2015/06/chart">
            <c:ext xmlns:c16="http://schemas.microsoft.com/office/drawing/2014/chart" uri="{C3380CC4-5D6E-409C-BE32-E72D297353CC}">
              <c16:uniqueId val="{00000001-7BA6-4919-B624-0C3F660A8F09}"/>
            </c:ext>
          </c:extLst>
        </c:ser>
        <c:ser>
          <c:idx val="2"/>
          <c:order val="2"/>
          <c:tx>
            <c:strRef>
              <c:f>Sheet1!$F$1823</c:f>
              <c:strCache>
                <c:ptCount val="1"/>
                <c:pt idx="0">
                  <c:v>2.46E-03</c:v>
                </c:pt>
              </c:strCache>
            </c:strRef>
          </c:tx>
          <c:cat>
            <c:numRef>
              <c:f>Sheet1!$G$1820:$K$1820</c:f>
              <c:numCache>
                <c:formatCode>General</c:formatCode>
                <c:ptCount val="5"/>
                <c:pt idx="0">
                  <c:v>5.83</c:v>
                </c:pt>
                <c:pt idx="1">
                  <c:v>7.7700000000000014</c:v>
                </c:pt>
                <c:pt idx="2">
                  <c:v>9.7100000000000009</c:v>
                </c:pt>
                <c:pt idx="3">
                  <c:v>11.64</c:v>
                </c:pt>
                <c:pt idx="4">
                  <c:v>13.58</c:v>
                </c:pt>
              </c:numCache>
            </c:numRef>
          </c:cat>
          <c:val>
            <c:numRef>
              <c:f>Sheet1!$G$1823:$K$1823</c:f>
              <c:numCache>
                <c:formatCode>General</c:formatCode>
                <c:ptCount val="5"/>
                <c:pt idx="0">
                  <c:v>0.91</c:v>
                </c:pt>
                <c:pt idx="1">
                  <c:v>0.9345</c:v>
                </c:pt>
                <c:pt idx="2">
                  <c:v>0.94640000000000002</c:v>
                </c:pt>
                <c:pt idx="3">
                  <c:v>0.95390000000000019</c:v>
                </c:pt>
                <c:pt idx="4">
                  <c:v>0.95950000000000002</c:v>
                </c:pt>
              </c:numCache>
            </c:numRef>
          </c:val>
          <c:extLst xmlns:c16r2="http://schemas.microsoft.com/office/drawing/2015/06/chart">
            <c:ext xmlns:c16="http://schemas.microsoft.com/office/drawing/2014/chart" uri="{C3380CC4-5D6E-409C-BE32-E72D297353CC}">
              <c16:uniqueId val="{00000002-7BA6-4919-B624-0C3F660A8F09}"/>
            </c:ext>
          </c:extLst>
        </c:ser>
        <c:ser>
          <c:idx val="4"/>
          <c:order val="3"/>
          <c:tx>
            <c:strRef>
              <c:f>Sheet1!$F$1824</c:f>
              <c:strCache>
                <c:ptCount val="1"/>
                <c:pt idx="0">
                  <c:v>6.55E-03</c:v>
                </c:pt>
              </c:strCache>
            </c:strRef>
          </c:tx>
          <c:cat>
            <c:numRef>
              <c:f>Sheet1!$G$1820:$K$1820</c:f>
              <c:numCache>
                <c:formatCode>General</c:formatCode>
                <c:ptCount val="5"/>
                <c:pt idx="0">
                  <c:v>5.83</c:v>
                </c:pt>
                <c:pt idx="1">
                  <c:v>7.7700000000000014</c:v>
                </c:pt>
                <c:pt idx="2">
                  <c:v>9.7100000000000009</c:v>
                </c:pt>
                <c:pt idx="3">
                  <c:v>11.64</c:v>
                </c:pt>
                <c:pt idx="4">
                  <c:v>13.58</c:v>
                </c:pt>
              </c:numCache>
            </c:numRef>
          </c:cat>
          <c:val>
            <c:numRef>
              <c:f>Sheet1!$G$1824:$K$1824</c:f>
              <c:numCache>
                <c:formatCode>General</c:formatCode>
                <c:ptCount val="5"/>
                <c:pt idx="0">
                  <c:v>0.94318999999999997</c:v>
                </c:pt>
                <c:pt idx="1">
                  <c:v>0.94545000000000001</c:v>
                </c:pt>
                <c:pt idx="2">
                  <c:v>0.95683000000000018</c:v>
                </c:pt>
                <c:pt idx="3">
                  <c:v>0.96371000000000018</c:v>
                </c:pt>
                <c:pt idx="4">
                  <c:v>0.96853999999999996</c:v>
                </c:pt>
              </c:numCache>
            </c:numRef>
          </c:val>
          <c:extLst xmlns:c16r2="http://schemas.microsoft.com/office/drawing/2015/06/chart">
            <c:ext xmlns:c16="http://schemas.microsoft.com/office/drawing/2014/chart" uri="{C3380CC4-5D6E-409C-BE32-E72D297353CC}">
              <c16:uniqueId val="{00000003-7BA6-4919-B624-0C3F660A8F09}"/>
            </c:ext>
          </c:extLst>
        </c:ser>
        <c:bandFmts/>
        <c:axId val="47499520"/>
        <c:axId val="47513984"/>
        <c:axId val="47774336"/>
      </c:surface3DChart>
      <c:catAx>
        <c:axId val="47499520"/>
        <c:scaling>
          <c:orientation val="minMax"/>
        </c:scaling>
        <c:delete val="0"/>
        <c:axPos val="b"/>
        <c:title>
          <c:tx>
            <c:rich>
              <a:bodyPr/>
              <a:lstStyle/>
              <a:p>
                <a:pPr>
                  <a:defRPr sz="1200"/>
                </a:pPr>
                <a:r>
                  <a:rPr lang="en-GB" sz="1200"/>
                  <a:t>Inlet Feed Pressure, atm</a:t>
                </a:r>
              </a:p>
            </c:rich>
          </c:tx>
          <c:layout>
            <c:manualLayout>
              <c:xMode val="edge"/>
              <c:yMode val="edge"/>
              <c:x val="0.305767590041717"/>
              <c:y val="0.92767446348618243"/>
            </c:manualLayout>
          </c:layout>
          <c:overlay val="0"/>
        </c:title>
        <c:numFmt formatCode="General" sourceLinked="1"/>
        <c:majorTickMark val="out"/>
        <c:minorTickMark val="none"/>
        <c:tickLblPos val="nextTo"/>
        <c:crossAx val="47513984"/>
        <c:crosses val="autoZero"/>
        <c:auto val="1"/>
        <c:lblAlgn val="ctr"/>
        <c:lblOffset val="100"/>
        <c:noMultiLvlLbl val="0"/>
      </c:catAx>
      <c:valAx>
        <c:axId val="47513984"/>
        <c:scaling>
          <c:orientation val="minMax"/>
          <c:max val="0.9700000000000002"/>
          <c:min val="0.86000000000000021"/>
        </c:scaling>
        <c:delete val="0"/>
        <c:axPos val="l"/>
        <c:majorGridlines/>
        <c:title>
          <c:tx>
            <c:rich>
              <a:bodyPr rot="-5400000" vert="horz"/>
              <a:lstStyle/>
              <a:p>
                <a:pPr>
                  <a:defRPr sz="1200"/>
                </a:pPr>
                <a:r>
                  <a:rPr lang="en-GB" sz="1200"/>
                  <a:t>Solute Rejection</a:t>
                </a:r>
              </a:p>
            </c:rich>
          </c:tx>
          <c:layout>
            <c:manualLayout>
              <c:xMode val="edge"/>
              <c:yMode val="edge"/>
              <c:x val="2.0209660494444016E-3"/>
              <c:y val="0.44653131056827244"/>
            </c:manualLayout>
          </c:layout>
          <c:overlay val="0"/>
        </c:title>
        <c:numFmt formatCode="General" sourceLinked="1"/>
        <c:majorTickMark val="out"/>
        <c:minorTickMark val="none"/>
        <c:tickLblPos val="nextTo"/>
        <c:crossAx val="47499520"/>
        <c:crosses val="autoZero"/>
        <c:crossBetween val="midCat"/>
      </c:valAx>
      <c:serAx>
        <c:axId val="47774336"/>
        <c:scaling>
          <c:orientation val="minMax"/>
        </c:scaling>
        <c:delete val="0"/>
        <c:axPos val="b"/>
        <c:title>
          <c:tx>
            <c:rich>
              <a:bodyPr rot="0" vert="horz"/>
              <a:lstStyle/>
              <a:p>
                <a:pPr>
                  <a:defRPr sz="1200"/>
                </a:pPr>
                <a:r>
                  <a:rPr lang="en-GB" sz="1200"/>
                  <a:t>Inlet Feed Concentration, kmol/m³</a:t>
                </a:r>
              </a:p>
            </c:rich>
          </c:tx>
          <c:layout>
            <c:manualLayout>
              <c:xMode val="edge"/>
              <c:yMode val="edge"/>
              <c:x val="0.83159550068148458"/>
              <c:y val="0.71176451951064623"/>
            </c:manualLayout>
          </c:layout>
          <c:overlay val="0"/>
        </c:title>
        <c:majorTickMark val="out"/>
        <c:minorTickMark val="none"/>
        <c:tickLblPos val="nextTo"/>
        <c:crossAx val="47513984"/>
        <c:crosses val="autoZero"/>
      </c:serAx>
      <c:spPr>
        <a:noFill/>
        <a:ln>
          <a:noFill/>
        </a:ln>
      </c:spPr>
    </c:plotArea>
    <c:legend>
      <c:legendPos val="r"/>
      <c:layout>
        <c:manualLayout>
          <c:xMode val="edge"/>
          <c:yMode val="edge"/>
          <c:x val="0.85819569121360639"/>
          <c:y val="8.7412544063741066E-3"/>
          <c:w val="0.12079434564364404"/>
          <c:h val="0.345623745561217"/>
        </c:manualLayout>
      </c:layout>
      <c:overlay val="0"/>
      <c:txPr>
        <a:bodyPr/>
        <a:lstStyle/>
        <a:p>
          <a:pPr rtl="0">
            <a:defRPr/>
          </a:pPr>
          <a:endParaRPr lang="en-US"/>
        </a:p>
      </c:txPr>
    </c:legend>
    <c:plotVisOnly val="1"/>
    <c:dispBlanksAs val="zero"/>
    <c:showDLblsOverMax val="0"/>
  </c:chart>
  <c:spPr>
    <a:noFill/>
    <a:ln>
      <a:noFill/>
    </a:ln>
  </c:spPr>
  <c:txPr>
    <a:bodyPr/>
    <a:lstStyle/>
    <a:p>
      <a:pPr>
        <a:defRPr b="0">
          <a:ln>
            <a:noFill/>
          </a:ln>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10"/>
      <c:rAngAx val="0"/>
      <c:perspective val="0"/>
    </c:view3D>
    <c:floor>
      <c:thickness val="0"/>
    </c:floor>
    <c:sideWall>
      <c:thickness val="0"/>
    </c:sideWall>
    <c:backWall>
      <c:thickness val="0"/>
    </c:backWall>
    <c:plotArea>
      <c:layout>
        <c:manualLayout>
          <c:layoutTarget val="inner"/>
          <c:xMode val="edge"/>
          <c:yMode val="edge"/>
          <c:x val="0.13531329570548897"/>
          <c:y val="4.6883319658696215E-2"/>
          <c:w val="0.641203452493322"/>
          <c:h val="0.88448647491446686"/>
        </c:manualLayout>
      </c:layout>
      <c:surface3DChart>
        <c:wireframe val="0"/>
        <c:ser>
          <c:idx val="0"/>
          <c:order val="0"/>
          <c:tx>
            <c:strRef>
              <c:f>Sheet1!$O$1835</c:f>
              <c:strCache>
                <c:ptCount val="1"/>
                <c:pt idx="0">
                  <c:v>2.17E-04</c:v>
                </c:pt>
              </c:strCache>
            </c:strRef>
          </c:tx>
          <c:cat>
            <c:numRef>
              <c:f>Sheet1!$P$1834:$T$1834</c:f>
              <c:numCache>
                <c:formatCode>General</c:formatCode>
                <c:ptCount val="5"/>
                <c:pt idx="0">
                  <c:v>5.83</c:v>
                </c:pt>
                <c:pt idx="1">
                  <c:v>7.7700000000000014</c:v>
                </c:pt>
                <c:pt idx="2">
                  <c:v>9.7100000000000009</c:v>
                </c:pt>
                <c:pt idx="3">
                  <c:v>11.64</c:v>
                </c:pt>
                <c:pt idx="4">
                  <c:v>13.58</c:v>
                </c:pt>
              </c:numCache>
            </c:numRef>
          </c:cat>
          <c:val>
            <c:numRef>
              <c:f>Sheet1!$P$1835:$T$1835</c:f>
              <c:numCache>
                <c:formatCode>General</c:formatCode>
                <c:ptCount val="5"/>
                <c:pt idx="0">
                  <c:v>0.9244</c:v>
                </c:pt>
                <c:pt idx="1">
                  <c:v>0.94599999999999995</c:v>
                </c:pt>
                <c:pt idx="2">
                  <c:v>0.95680000000000021</c:v>
                </c:pt>
                <c:pt idx="3">
                  <c:v>0.96366000000000018</c:v>
                </c:pt>
                <c:pt idx="4">
                  <c:v>0.96850000000000003</c:v>
                </c:pt>
              </c:numCache>
            </c:numRef>
          </c:val>
          <c:extLst xmlns:c16r2="http://schemas.microsoft.com/office/drawing/2015/06/chart">
            <c:ext xmlns:c16="http://schemas.microsoft.com/office/drawing/2014/chart" uri="{C3380CC4-5D6E-409C-BE32-E72D297353CC}">
              <c16:uniqueId val="{00000000-3546-4B8D-9A77-CA30E8316F3E}"/>
            </c:ext>
          </c:extLst>
        </c:ser>
        <c:ser>
          <c:idx val="1"/>
          <c:order val="1"/>
          <c:tx>
            <c:strRef>
              <c:f>Sheet1!$O$1836</c:f>
              <c:strCache>
                <c:ptCount val="1"/>
                <c:pt idx="0">
                  <c:v>2.33E-04</c:v>
                </c:pt>
              </c:strCache>
            </c:strRef>
          </c:tx>
          <c:cat>
            <c:numRef>
              <c:f>Sheet1!$P$1834:$T$1834</c:f>
              <c:numCache>
                <c:formatCode>General</c:formatCode>
                <c:ptCount val="5"/>
                <c:pt idx="0">
                  <c:v>5.83</c:v>
                </c:pt>
                <c:pt idx="1">
                  <c:v>7.7700000000000014</c:v>
                </c:pt>
                <c:pt idx="2">
                  <c:v>9.7100000000000009</c:v>
                </c:pt>
                <c:pt idx="3">
                  <c:v>11.64</c:v>
                </c:pt>
                <c:pt idx="4">
                  <c:v>13.58</c:v>
                </c:pt>
              </c:numCache>
            </c:numRef>
          </c:cat>
          <c:val>
            <c:numRef>
              <c:f>Sheet1!$P$1836:$T$1836</c:f>
              <c:numCache>
                <c:formatCode>General</c:formatCode>
                <c:ptCount val="5"/>
                <c:pt idx="0">
                  <c:v>0.92317700000000003</c:v>
                </c:pt>
                <c:pt idx="1">
                  <c:v>0.94588000000000005</c:v>
                </c:pt>
                <c:pt idx="2">
                  <c:v>0.95686000000000004</c:v>
                </c:pt>
                <c:pt idx="3">
                  <c:v>0.9636800000000002</c:v>
                </c:pt>
                <c:pt idx="4">
                  <c:v>0.96855000000000002</c:v>
                </c:pt>
              </c:numCache>
            </c:numRef>
          </c:val>
          <c:extLst xmlns:c16r2="http://schemas.microsoft.com/office/drawing/2015/06/chart">
            <c:ext xmlns:c16="http://schemas.microsoft.com/office/drawing/2014/chart" uri="{C3380CC4-5D6E-409C-BE32-E72D297353CC}">
              <c16:uniqueId val="{00000001-3546-4B8D-9A77-CA30E8316F3E}"/>
            </c:ext>
          </c:extLst>
        </c:ser>
        <c:ser>
          <c:idx val="2"/>
          <c:order val="2"/>
          <c:tx>
            <c:strRef>
              <c:f>Sheet1!$O$1837</c:f>
              <c:strCache>
                <c:ptCount val="1"/>
                <c:pt idx="0">
                  <c:v>2.58E-04</c:v>
                </c:pt>
              </c:strCache>
            </c:strRef>
          </c:tx>
          <c:cat>
            <c:numRef>
              <c:f>Sheet1!$P$1834:$T$1834</c:f>
              <c:numCache>
                <c:formatCode>General</c:formatCode>
                <c:ptCount val="5"/>
                <c:pt idx="0">
                  <c:v>5.83</c:v>
                </c:pt>
                <c:pt idx="1">
                  <c:v>7.7700000000000014</c:v>
                </c:pt>
                <c:pt idx="2">
                  <c:v>9.7100000000000009</c:v>
                </c:pt>
                <c:pt idx="3">
                  <c:v>11.64</c:v>
                </c:pt>
                <c:pt idx="4">
                  <c:v>13.58</c:v>
                </c:pt>
              </c:numCache>
            </c:numRef>
          </c:cat>
          <c:val>
            <c:numRef>
              <c:f>Sheet1!$P$1837:$T$1837</c:f>
              <c:numCache>
                <c:formatCode>General</c:formatCode>
                <c:ptCount val="5"/>
                <c:pt idx="0">
                  <c:v>0.94320000000000004</c:v>
                </c:pt>
                <c:pt idx="1">
                  <c:v>0.94549000000000005</c:v>
                </c:pt>
                <c:pt idx="2">
                  <c:v>0.95680000000000021</c:v>
                </c:pt>
                <c:pt idx="3">
                  <c:v>0.96370000000000022</c:v>
                </c:pt>
                <c:pt idx="4">
                  <c:v>0.96850000000000003</c:v>
                </c:pt>
              </c:numCache>
            </c:numRef>
          </c:val>
          <c:extLst xmlns:c16r2="http://schemas.microsoft.com/office/drawing/2015/06/chart">
            <c:ext xmlns:c16="http://schemas.microsoft.com/office/drawing/2014/chart" uri="{C3380CC4-5D6E-409C-BE32-E72D297353CC}">
              <c16:uniqueId val="{00000002-3546-4B8D-9A77-CA30E8316F3E}"/>
            </c:ext>
          </c:extLst>
        </c:ser>
        <c:bandFmts/>
        <c:axId val="47570304"/>
        <c:axId val="97191424"/>
        <c:axId val="47502208"/>
      </c:surface3DChart>
      <c:catAx>
        <c:axId val="47570304"/>
        <c:scaling>
          <c:orientation val="minMax"/>
        </c:scaling>
        <c:delete val="0"/>
        <c:axPos val="b"/>
        <c:title>
          <c:tx>
            <c:rich>
              <a:bodyPr/>
              <a:lstStyle/>
              <a:p>
                <a:pPr>
                  <a:defRPr sz="1200"/>
                </a:pPr>
                <a:r>
                  <a:rPr lang="en-GB" sz="1200"/>
                  <a:t>Inlet Feed Pressure, atm</a:t>
                </a:r>
              </a:p>
            </c:rich>
          </c:tx>
          <c:layout>
            <c:manualLayout>
              <c:xMode val="edge"/>
              <c:yMode val="edge"/>
              <c:x val="0.25973731180788301"/>
              <c:y val="0.92000974105041"/>
            </c:manualLayout>
          </c:layout>
          <c:overlay val="0"/>
        </c:title>
        <c:numFmt formatCode="General" sourceLinked="1"/>
        <c:majorTickMark val="out"/>
        <c:minorTickMark val="none"/>
        <c:tickLblPos val="nextTo"/>
        <c:crossAx val="97191424"/>
        <c:crosses val="autoZero"/>
        <c:auto val="1"/>
        <c:lblAlgn val="ctr"/>
        <c:lblOffset val="100"/>
        <c:noMultiLvlLbl val="0"/>
      </c:catAx>
      <c:valAx>
        <c:axId val="97191424"/>
        <c:scaling>
          <c:orientation val="minMax"/>
          <c:max val="0.95000000000000018"/>
          <c:min val="0.91"/>
        </c:scaling>
        <c:delete val="0"/>
        <c:axPos val="l"/>
        <c:majorGridlines/>
        <c:title>
          <c:tx>
            <c:rich>
              <a:bodyPr rot="-5400000" vert="horz"/>
              <a:lstStyle/>
              <a:p>
                <a:pPr>
                  <a:defRPr sz="1200"/>
                </a:pPr>
                <a:r>
                  <a:rPr lang="en-GB" sz="1200"/>
                  <a:t>Solute Rejection</a:t>
                </a:r>
              </a:p>
            </c:rich>
          </c:tx>
          <c:layout>
            <c:manualLayout>
              <c:xMode val="edge"/>
              <c:yMode val="edge"/>
              <c:x val="1.8099244352709799E-2"/>
              <c:y val="0.38598659703619514"/>
            </c:manualLayout>
          </c:layout>
          <c:overlay val="0"/>
        </c:title>
        <c:numFmt formatCode="General" sourceLinked="1"/>
        <c:majorTickMark val="out"/>
        <c:minorTickMark val="none"/>
        <c:tickLblPos val="nextTo"/>
        <c:crossAx val="47570304"/>
        <c:crosses val="autoZero"/>
        <c:crossBetween val="midCat"/>
      </c:valAx>
      <c:serAx>
        <c:axId val="47502208"/>
        <c:scaling>
          <c:orientation val="minMax"/>
        </c:scaling>
        <c:delete val="0"/>
        <c:axPos val="b"/>
        <c:title>
          <c:tx>
            <c:rich>
              <a:bodyPr rot="0" vert="horz"/>
              <a:lstStyle/>
              <a:p>
                <a:pPr>
                  <a:defRPr sz="1200"/>
                </a:pPr>
                <a:r>
                  <a:rPr lang="en-GB" sz="1200"/>
                  <a:t>Inlet Feed   Flowrate, m³/s</a:t>
                </a:r>
              </a:p>
            </c:rich>
          </c:tx>
          <c:layout>
            <c:manualLayout>
              <c:xMode val="edge"/>
              <c:yMode val="edge"/>
              <c:x val="0.83642809660979445"/>
              <c:y val="0.68576345482587919"/>
            </c:manualLayout>
          </c:layout>
          <c:overlay val="0"/>
        </c:title>
        <c:majorTickMark val="out"/>
        <c:minorTickMark val="none"/>
        <c:tickLblPos val="nextTo"/>
        <c:crossAx val="97191424"/>
        <c:crosses val="autoZero"/>
      </c:serAx>
    </c:plotArea>
    <c:legend>
      <c:legendPos val="r"/>
      <c:layout>
        <c:manualLayout>
          <c:xMode val="edge"/>
          <c:yMode val="edge"/>
          <c:x val="0"/>
          <c:y val="7.0344815145529501E-3"/>
          <c:w val="0.98995011785724762"/>
          <c:h val="0.10133470429598403"/>
        </c:manualLayout>
      </c:layout>
      <c:overlay val="0"/>
      <c:txPr>
        <a:bodyPr/>
        <a:lstStyle/>
        <a:p>
          <a:pPr rtl="0">
            <a:defRPr/>
          </a:pPr>
          <a:endParaRPr lang="en-US"/>
        </a:p>
      </c:txPr>
    </c:legend>
    <c:plotVisOnly val="1"/>
    <c:dispBlanksAs val="zero"/>
    <c:showDLblsOverMax val="0"/>
  </c:chart>
  <c:spPr>
    <a:ln>
      <a:noFill/>
    </a:ln>
  </c:spPr>
  <c:txPr>
    <a:bodyPr/>
    <a:lstStyle/>
    <a:p>
      <a:pPr>
        <a:defRPr b="0">
          <a:ln>
            <a:noFill/>
          </a:ln>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10"/>
      <c:rAngAx val="0"/>
      <c:perspective val="0"/>
    </c:view3D>
    <c:floor>
      <c:thickness val="0"/>
      <c:spPr>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0.12689157334670131"/>
          <c:y val="2.5372189301079633E-2"/>
          <c:w val="0.6823376065282255"/>
          <c:h val="0.83074708962815125"/>
        </c:manualLayout>
      </c:layout>
      <c:surface3DChart>
        <c:wireframe val="0"/>
        <c:ser>
          <c:idx val="0"/>
          <c:order val="0"/>
          <c:tx>
            <c:strRef>
              <c:f>Sheet1!$H$1864</c:f>
              <c:strCache>
                <c:ptCount val="1"/>
                <c:pt idx="0">
                  <c:v>2.17E-04</c:v>
                </c:pt>
              </c:strCache>
            </c:strRef>
          </c:tx>
          <c:cat>
            <c:numRef>
              <c:f>Sheet1!$G$1865:$G$1868</c:f>
              <c:numCache>
                <c:formatCode>0.00E+00</c:formatCode>
                <c:ptCount val="4"/>
                <c:pt idx="0">
                  <c:v>8.1900000000000028E-4</c:v>
                </c:pt>
                <c:pt idx="1">
                  <c:v>1.6370000000000004E-3</c:v>
                </c:pt>
                <c:pt idx="2">
                  <c:v>2.4550000000000002E-3</c:v>
                </c:pt>
                <c:pt idx="3">
                  <c:v>6.5480000000000017E-3</c:v>
                </c:pt>
              </c:numCache>
            </c:numRef>
          </c:cat>
          <c:val>
            <c:numRef>
              <c:f>Sheet1!$H$1865:$H$1868</c:f>
              <c:numCache>
                <c:formatCode>General</c:formatCode>
                <c:ptCount val="4"/>
                <c:pt idx="0">
                  <c:v>0.94110000000000005</c:v>
                </c:pt>
                <c:pt idx="1">
                  <c:v>0.95430000000000004</c:v>
                </c:pt>
                <c:pt idx="2">
                  <c:v>0.95980000000000021</c:v>
                </c:pt>
                <c:pt idx="3">
                  <c:v>0.96857000000000004</c:v>
                </c:pt>
              </c:numCache>
            </c:numRef>
          </c:val>
          <c:extLst xmlns:c16r2="http://schemas.microsoft.com/office/drawing/2015/06/chart">
            <c:ext xmlns:c16="http://schemas.microsoft.com/office/drawing/2014/chart" uri="{C3380CC4-5D6E-409C-BE32-E72D297353CC}">
              <c16:uniqueId val="{00000000-77ED-4C5E-B6F6-FA4F54B6FB53}"/>
            </c:ext>
          </c:extLst>
        </c:ser>
        <c:ser>
          <c:idx val="1"/>
          <c:order val="1"/>
          <c:tx>
            <c:strRef>
              <c:f>Sheet1!$I$1864</c:f>
              <c:strCache>
                <c:ptCount val="1"/>
                <c:pt idx="0">
                  <c:v>2.33E-04</c:v>
                </c:pt>
              </c:strCache>
            </c:strRef>
          </c:tx>
          <c:cat>
            <c:numRef>
              <c:f>Sheet1!$G$1865:$G$1868</c:f>
              <c:numCache>
                <c:formatCode>0.00E+00</c:formatCode>
                <c:ptCount val="4"/>
                <c:pt idx="0">
                  <c:v>8.1900000000000028E-4</c:v>
                </c:pt>
                <c:pt idx="1">
                  <c:v>1.6370000000000004E-3</c:v>
                </c:pt>
                <c:pt idx="2">
                  <c:v>2.4550000000000002E-3</c:v>
                </c:pt>
                <c:pt idx="3">
                  <c:v>6.5480000000000017E-3</c:v>
                </c:pt>
              </c:numCache>
            </c:numRef>
          </c:cat>
          <c:val>
            <c:numRef>
              <c:f>Sheet1!$I$1865:$I$1868</c:f>
              <c:numCache>
                <c:formatCode>General</c:formatCode>
                <c:ptCount val="4"/>
                <c:pt idx="0">
                  <c:v>0.94079000000000024</c:v>
                </c:pt>
                <c:pt idx="1">
                  <c:v>0.95400000000000018</c:v>
                </c:pt>
                <c:pt idx="2">
                  <c:v>0.95960000000000023</c:v>
                </c:pt>
                <c:pt idx="3">
                  <c:v>0.96855000000000002</c:v>
                </c:pt>
              </c:numCache>
            </c:numRef>
          </c:val>
          <c:extLst xmlns:c16r2="http://schemas.microsoft.com/office/drawing/2015/06/chart">
            <c:ext xmlns:c16="http://schemas.microsoft.com/office/drawing/2014/chart" uri="{C3380CC4-5D6E-409C-BE32-E72D297353CC}">
              <c16:uniqueId val="{00000001-77ED-4C5E-B6F6-FA4F54B6FB53}"/>
            </c:ext>
          </c:extLst>
        </c:ser>
        <c:ser>
          <c:idx val="2"/>
          <c:order val="2"/>
          <c:tx>
            <c:strRef>
              <c:f>Sheet1!$J$1864</c:f>
              <c:strCache>
                <c:ptCount val="1"/>
                <c:pt idx="0">
                  <c:v>2.58E-04</c:v>
                </c:pt>
              </c:strCache>
            </c:strRef>
          </c:tx>
          <c:cat>
            <c:numRef>
              <c:f>Sheet1!$G$1865:$G$1868</c:f>
              <c:numCache>
                <c:formatCode>0.00E+00</c:formatCode>
                <c:ptCount val="4"/>
                <c:pt idx="0">
                  <c:v>8.1900000000000028E-4</c:v>
                </c:pt>
                <c:pt idx="1">
                  <c:v>1.6370000000000004E-3</c:v>
                </c:pt>
                <c:pt idx="2">
                  <c:v>2.4550000000000002E-3</c:v>
                </c:pt>
                <c:pt idx="3">
                  <c:v>6.5480000000000017E-3</c:v>
                </c:pt>
              </c:numCache>
            </c:numRef>
          </c:cat>
          <c:val>
            <c:numRef>
              <c:f>Sheet1!$J$1865:$J$1868</c:f>
              <c:numCache>
                <c:formatCode>General</c:formatCode>
                <c:ptCount val="4"/>
                <c:pt idx="0">
                  <c:v>0.9405</c:v>
                </c:pt>
                <c:pt idx="1">
                  <c:v>0.9538000000000002</c:v>
                </c:pt>
                <c:pt idx="2">
                  <c:v>0.95950000000000002</c:v>
                </c:pt>
                <c:pt idx="3">
                  <c:v>0.96853999999999996</c:v>
                </c:pt>
              </c:numCache>
            </c:numRef>
          </c:val>
          <c:extLst xmlns:c16r2="http://schemas.microsoft.com/office/drawing/2015/06/chart">
            <c:ext xmlns:c16="http://schemas.microsoft.com/office/drawing/2014/chart" uri="{C3380CC4-5D6E-409C-BE32-E72D297353CC}">
              <c16:uniqueId val="{00000002-77ED-4C5E-B6F6-FA4F54B6FB53}"/>
            </c:ext>
          </c:extLst>
        </c:ser>
        <c:bandFmts/>
        <c:axId val="97252480"/>
        <c:axId val="97254400"/>
        <c:axId val="47504896"/>
      </c:surface3DChart>
      <c:catAx>
        <c:axId val="97252480"/>
        <c:scaling>
          <c:orientation val="minMax"/>
        </c:scaling>
        <c:delete val="0"/>
        <c:axPos val="b"/>
        <c:title>
          <c:tx>
            <c:rich>
              <a:bodyPr/>
              <a:lstStyle/>
              <a:p>
                <a:pPr>
                  <a:defRPr sz="1200"/>
                </a:pPr>
                <a:r>
                  <a:rPr lang="en-GB" sz="1200"/>
                  <a:t>Inlet Feed Concentration, kmol/m³</a:t>
                </a:r>
              </a:p>
            </c:rich>
          </c:tx>
          <c:layout>
            <c:manualLayout>
              <c:xMode val="edge"/>
              <c:yMode val="edge"/>
              <c:x val="0.24724304764364005"/>
              <c:y val="0.92086370646968119"/>
            </c:manualLayout>
          </c:layout>
          <c:overlay val="0"/>
        </c:title>
        <c:numFmt formatCode="0.00E+00" sourceLinked="1"/>
        <c:majorTickMark val="out"/>
        <c:minorTickMark val="none"/>
        <c:tickLblPos val="nextTo"/>
        <c:crossAx val="97254400"/>
        <c:crosses val="autoZero"/>
        <c:auto val="1"/>
        <c:lblAlgn val="ctr"/>
        <c:lblOffset val="100"/>
        <c:noMultiLvlLbl val="0"/>
      </c:catAx>
      <c:valAx>
        <c:axId val="97254400"/>
        <c:scaling>
          <c:orientation val="minMax"/>
          <c:min val="0.93500000000000005"/>
        </c:scaling>
        <c:delete val="0"/>
        <c:axPos val="l"/>
        <c:majorGridlines/>
        <c:title>
          <c:tx>
            <c:rich>
              <a:bodyPr rot="-5400000" vert="horz"/>
              <a:lstStyle/>
              <a:p>
                <a:pPr>
                  <a:defRPr sz="1200"/>
                </a:pPr>
                <a:r>
                  <a:rPr lang="en-GB" sz="1200"/>
                  <a:t>Solute Rejection</a:t>
                </a:r>
              </a:p>
            </c:rich>
          </c:tx>
          <c:layout>
            <c:manualLayout>
              <c:xMode val="edge"/>
              <c:yMode val="edge"/>
              <c:x val="1.4803743544691442E-3"/>
              <c:y val="0.37150916886968072"/>
            </c:manualLayout>
          </c:layout>
          <c:overlay val="0"/>
        </c:title>
        <c:numFmt formatCode="General" sourceLinked="1"/>
        <c:majorTickMark val="out"/>
        <c:minorTickMark val="none"/>
        <c:tickLblPos val="nextTo"/>
        <c:crossAx val="97252480"/>
        <c:crosses val="autoZero"/>
        <c:crossBetween val="midCat"/>
      </c:valAx>
      <c:serAx>
        <c:axId val="47504896"/>
        <c:scaling>
          <c:orientation val="minMax"/>
        </c:scaling>
        <c:delete val="0"/>
        <c:axPos val="b"/>
        <c:title>
          <c:tx>
            <c:rich>
              <a:bodyPr rot="0" vert="horz"/>
              <a:lstStyle/>
              <a:p>
                <a:pPr>
                  <a:defRPr sz="1200"/>
                </a:pPr>
                <a:r>
                  <a:rPr lang="en-GB" sz="1200"/>
                  <a:t>Inlet Feed </a:t>
                </a:r>
              </a:p>
              <a:p>
                <a:pPr>
                  <a:defRPr sz="1200"/>
                </a:pPr>
                <a:r>
                  <a:rPr lang="en-GB" sz="1200"/>
                  <a:t>Flowrate, m³/s</a:t>
                </a:r>
              </a:p>
            </c:rich>
          </c:tx>
          <c:layout>
            <c:manualLayout>
              <c:xMode val="edge"/>
              <c:yMode val="edge"/>
              <c:x val="0.8324560194433932"/>
              <c:y val="0.72043762570915681"/>
            </c:manualLayout>
          </c:layout>
          <c:overlay val="0"/>
        </c:title>
        <c:majorTickMark val="out"/>
        <c:minorTickMark val="none"/>
        <c:tickLblPos val="nextTo"/>
        <c:crossAx val="97254400"/>
        <c:crosses val="autoZero"/>
      </c:serAx>
    </c:plotArea>
    <c:legend>
      <c:legendPos val="r"/>
      <c:layout>
        <c:manualLayout>
          <c:xMode val="edge"/>
          <c:yMode val="edge"/>
          <c:x val="0.83526180145456386"/>
          <c:y val="1.1021344443729335E-3"/>
          <c:w val="0.16181355349637405"/>
          <c:h val="0.28642656781304432"/>
        </c:manualLayout>
      </c:layout>
      <c:overlay val="0"/>
      <c:txPr>
        <a:bodyPr/>
        <a:lstStyle/>
        <a:p>
          <a:pPr rtl="0">
            <a:defRPr/>
          </a:pPr>
          <a:endParaRPr lang="en-US"/>
        </a:p>
      </c:txPr>
    </c:legend>
    <c:plotVisOnly val="1"/>
    <c:dispBlanksAs val="zero"/>
    <c:showDLblsOverMax val="0"/>
  </c:chart>
  <c:spPr>
    <a:ln>
      <a:noFill/>
    </a:ln>
  </c:spPr>
  <c:txPr>
    <a:bodyPr/>
    <a:lstStyle/>
    <a:p>
      <a:pPr>
        <a:defRPr b="0">
          <a:ln>
            <a:noFill/>
          </a:ln>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10"/>
      <c:rAngAx val="0"/>
      <c:perspective val="0"/>
    </c:view3D>
    <c:floor>
      <c:thickness val="0"/>
      <c:spPr>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0.10905363508045904"/>
          <c:y val="0.131872897331133"/>
          <c:w val="0.69855619499920163"/>
          <c:h val="0.81711630409316127"/>
        </c:manualLayout>
      </c:layout>
      <c:surface3DChart>
        <c:wireframe val="0"/>
        <c:ser>
          <c:idx val="0"/>
          <c:order val="0"/>
          <c:tx>
            <c:strRef>
              <c:f>'[ESTIMATION OF Aw EQUATION 13.xlsx]Sheet1'!$G$1983</c:f>
              <c:strCache>
                <c:ptCount val="1"/>
                <c:pt idx="0">
                  <c:v>31.5</c:v>
                </c:pt>
              </c:strCache>
            </c:strRef>
          </c:tx>
          <c:cat>
            <c:numRef>
              <c:f>'[ESTIMATION OF Aw EQUATION 13.xlsx]Sheet1'!$F$1984:$F$1988</c:f>
              <c:numCache>
                <c:formatCode>0.00E+00</c:formatCode>
                <c:ptCount val="5"/>
                <c:pt idx="0">
                  <c:v>8.1900000000000028E-4</c:v>
                </c:pt>
                <c:pt idx="1">
                  <c:v>1.6370000000000004E-3</c:v>
                </c:pt>
                <c:pt idx="2">
                  <c:v>2.4550000000000002E-3</c:v>
                </c:pt>
                <c:pt idx="3">
                  <c:v>4.0920000000000002E-3</c:v>
                </c:pt>
                <c:pt idx="4">
                  <c:v>6.5480000000000017E-3</c:v>
                </c:pt>
              </c:numCache>
            </c:numRef>
          </c:cat>
          <c:val>
            <c:numRef>
              <c:f>'[ESTIMATION OF Aw EQUATION 13.xlsx]Sheet1'!$G$1984:$G$1988</c:f>
              <c:numCache>
                <c:formatCode>General</c:formatCode>
                <c:ptCount val="5"/>
                <c:pt idx="0">
                  <c:v>0.92913000000000001</c:v>
                </c:pt>
                <c:pt idx="1">
                  <c:v>0.94356989999999996</c:v>
                </c:pt>
                <c:pt idx="2">
                  <c:v>0.94976000000000005</c:v>
                </c:pt>
                <c:pt idx="3">
                  <c:v>0.95564000000000138</c:v>
                </c:pt>
                <c:pt idx="4">
                  <c:v>0.95937700000000004</c:v>
                </c:pt>
              </c:numCache>
            </c:numRef>
          </c:val>
          <c:extLst xmlns:c16r2="http://schemas.microsoft.com/office/drawing/2015/06/chart">
            <c:ext xmlns:c16="http://schemas.microsoft.com/office/drawing/2014/chart" uri="{C3380CC4-5D6E-409C-BE32-E72D297353CC}">
              <c16:uniqueId val="{00000000-D25F-43E6-B362-2D518168A691}"/>
            </c:ext>
          </c:extLst>
        </c:ser>
        <c:ser>
          <c:idx val="1"/>
          <c:order val="1"/>
          <c:tx>
            <c:strRef>
              <c:f>'[ESTIMATION OF Aw EQUATION 13.xlsx]Sheet1'!$H$1983</c:f>
              <c:strCache>
                <c:ptCount val="1"/>
                <c:pt idx="0">
                  <c:v>35</c:v>
                </c:pt>
              </c:strCache>
            </c:strRef>
          </c:tx>
          <c:cat>
            <c:numRef>
              <c:f>'[ESTIMATION OF Aw EQUATION 13.xlsx]Sheet1'!$F$1984:$F$1988</c:f>
              <c:numCache>
                <c:formatCode>0.00E+00</c:formatCode>
                <c:ptCount val="5"/>
                <c:pt idx="0">
                  <c:v>8.1900000000000028E-4</c:v>
                </c:pt>
                <c:pt idx="1">
                  <c:v>1.6370000000000004E-3</c:v>
                </c:pt>
                <c:pt idx="2">
                  <c:v>2.4550000000000002E-3</c:v>
                </c:pt>
                <c:pt idx="3">
                  <c:v>4.0920000000000002E-3</c:v>
                </c:pt>
                <c:pt idx="4">
                  <c:v>6.5480000000000017E-3</c:v>
                </c:pt>
              </c:numCache>
            </c:numRef>
          </c:cat>
          <c:val>
            <c:numRef>
              <c:f>'[ESTIMATION OF Aw EQUATION 13.xlsx]Sheet1'!$H$1984:$H$1988</c:f>
              <c:numCache>
                <c:formatCode>General</c:formatCode>
                <c:ptCount val="5"/>
                <c:pt idx="0">
                  <c:v>0.95490000000000119</c:v>
                </c:pt>
                <c:pt idx="1">
                  <c:v>0.96310000000000118</c:v>
                </c:pt>
                <c:pt idx="2">
                  <c:v>0.9666800000000012</c:v>
                </c:pt>
                <c:pt idx="3">
                  <c:v>0.97012799999999999</c:v>
                </c:pt>
                <c:pt idx="4">
                  <c:v>0.97233570000000002</c:v>
                </c:pt>
              </c:numCache>
            </c:numRef>
          </c:val>
          <c:extLst xmlns:c16r2="http://schemas.microsoft.com/office/drawing/2015/06/chart">
            <c:ext xmlns:c16="http://schemas.microsoft.com/office/drawing/2014/chart" uri="{C3380CC4-5D6E-409C-BE32-E72D297353CC}">
              <c16:uniqueId val="{00000001-D25F-43E6-B362-2D518168A691}"/>
            </c:ext>
          </c:extLst>
        </c:ser>
        <c:ser>
          <c:idx val="2"/>
          <c:order val="2"/>
          <c:tx>
            <c:strRef>
              <c:f>'[ESTIMATION OF Aw EQUATION 13.xlsx]Sheet1'!$I$1983</c:f>
              <c:strCache>
                <c:ptCount val="1"/>
                <c:pt idx="0">
                  <c:v>43</c:v>
                </c:pt>
              </c:strCache>
            </c:strRef>
          </c:tx>
          <c:cat>
            <c:numRef>
              <c:f>'[ESTIMATION OF Aw EQUATION 13.xlsx]Sheet1'!$F$1984:$F$1988</c:f>
              <c:numCache>
                <c:formatCode>0.00E+00</c:formatCode>
                <c:ptCount val="5"/>
                <c:pt idx="0">
                  <c:v>8.1900000000000028E-4</c:v>
                </c:pt>
                <c:pt idx="1">
                  <c:v>1.6370000000000004E-3</c:v>
                </c:pt>
                <c:pt idx="2">
                  <c:v>2.4550000000000002E-3</c:v>
                </c:pt>
                <c:pt idx="3">
                  <c:v>4.0920000000000002E-3</c:v>
                </c:pt>
                <c:pt idx="4">
                  <c:v>6.5480000000000017E-3</c:v>
                </c:pt>
              </c:numCache>
            </c:numRef>
          </c:cat>
          <c:val>
            <c:numRef>
              <c:f>'[ESTIMATION OF Aw EQUATION 13.xlsx]Sheet1'!$I$1984:$I$1988</c:f>
              <c:numCache>
                <c:formatCode>General</c:formatCode>
                <c:ptCount val="5"/>
                <c:pt idx="0">
                  <c:v>0.97950000000000004</c:v>
                </c:pt>
                <c:pt idx="1">
                  <c:v>0.98231539999999851</c:v>
                </c:pt>
                <c:pt idx="2">
                  <c:v>0.98357999999999979</c:v>
                </c:pt>
                <c:pt idx="3">
                  <c:v>0.98482899999999896</c:v>
                </c:pt>
                <c:pt idx="4">
                  <c:v>0.98564269999999998</c:v>
                </c:pt>
              </c:numCache>
            </c:numRef>
          </c:val>
          <c:extLst xmlns:c16r2="http://schemas.microsoft.com/office/drawing/2015/06/chart">
            <c:ext xmlns:c16="http://schemas.microsoft.com/office/drawing/2014/chart" uri="{C3380CC4-5D6E-409C-BE32-E72D297353CC}">
              <c16:uniqueId val="{00000002-D25F-43E6-B362-2D518168A691}"/>
            </c:ext>
          </c:extLst>
        </c:ser>
        <c:bandFmts/>
        <c:axId val="98547968"/>
        <c:axId val="98550144"/>
        <c:axId val="97208064"/>
      </c:surface3DChart>
      <c:catAx>
        <c:axId val="98547968"/>
        <c:scaling>
          <c:orientation val="minMax"/>
        </c:scaling>
        <c:delete val="0"/>
        <c:axPos val="b"/>
        <c:title>
          <c:tx>
            <c:rich>
              <a:bodyPr/>
              <a:lstStyle/>
              <a:p>
                <a:pPr>
                  <a:defRPr sz="1200"/>
                </a:pPr>
                <a:r>
                  <a:rPr lang="en-GB" sz="1200"/>
                  <a:t>Inlet Feed Concentration, kmol/m³</a:t>
                </a:r>
              </a:p>
            </c:rich>
          </c:tx>
          <c:layout>
            <c:manualLayout>
              <c:xMode val="edge"/>
              <c:yMode val="edge"/>
              <c:x val="0.25262888837322112"/>
              <c:y val="0.9220814338997102"/>
            </c:manualLayout>
          </c:layout>
          <c:overlay val="0"/>
        </c:title>
        <c:numFmt formatCode="0.00E+00" sourceLinked="1"/>
        <c:majorTickMark val="out"/>
        <c:minorTickMark val="none"/>
        <c:tickLblPos val="nextTo"/>
        <c:crossAx val="98550144"/>
        <c:crosses val="autoZero"/>
        <c:auto val="1"/>
        <c:lblAlgn val="ctr"/>
        <c:lblOffset val="100"/>
        <c:noMultiLvlLbl val="0"/>
      </c:catAx>
      <c:valAx>
        <c:axId val="98550144"/>
        <c:scaling>
          <c:orientation val="minMax"/>
          <c:min val="0.92"/>
        </c:scaling>
        <c:delete val="0"/>
        <c:axPos val="l"/>
        <c:majorGridlines/>
        <c:title>
          <c:tx>
            <c:rich>
              <a:bodyPr rot="-5400000" vert="horz"/>
              <a:lstStyle/>
              <a:p>
                <a:pPr>
                  <a:defRPr sz="1200"/>
                </a:pPr>
                <a:r>
                  <a:rPr lang="en-GB" sz="1200"/>
                  <a:t>Solute Rejection</a:t>
                </a:r>
              </a:p>
            </c:rich>
          </c:tx>
          <c:layout>
            <c:manualLayout>
              <c:xMode val="edge"/>
              <c:yMode val="edge"/>
              <c:x val="1.0501072143292104E-2"/>
              <c:y val="0.40084819294495422"/>
            </c:manualLayout>
          </c:layout>
          <c:overlay val="0"/>
        </c:title>
        <c:numFmt formatCode="General" sourceLinked="1"/>
        <c:majorTickMark val="out"/>
        <c:minorTickMark val="none"/>
        <c:tickLblPos val="nextTo"/>
        <c:crossAx val="98547968"/>
        <c:crosses val="autoZero"/>
        <c:crossBetween val="midCat"/>
      </c:valAx>
      <c:serAx>
        <c:axId val="97208064"/>
        <c:scaling>
          <c:orientation val="minMax"/>
        </c:scaling>
        <c:delete val="0"/>
        <c:axPos val="b"/>
        <c:title>
          <c:tx>
            <c:rich>
              <a:bodyPr rot="0" vert="horz"/>
              <a:lstStyle/>
              <a:p>
                <a:pPr>
                  <a:defRPr sz="1200"/>
                </a:pPr>
                <a:r>
                  <a:rPr lang="en-GB" sz="1200"/>
                  <a:t>Inlet Temperature, ºC</a:t>
                </a:r>
              </a:p>
            </c:rich>
          </c:tx>
          <c:layout>
            <c:manualLayout>
              <c:xMode val="edge"/>
              <c:yMode val="edge"/>
              <c:x val="0.80542599206716992"/>
              <c:y val="0.76374977457303961"/>
            </c:manualLayout>
          </c:layout>
          <c:overlay val="0"/>
        </c:title>
        <c:majorTickMark val="out"/>
        <c:minorTickMark val="none"/>
        <c:tickLblPos val="nextTo"/>
        <c:crossAx val="98550144"/>
        <c:crosses val="autoZero"/>
      </c:serAx>
    </c:plotArea>
    <c:legend>
      <c:legendPos val="r"/>
      <c:layout>
        <c:manualLayout>
          <c:xMode val="edge"/>
          <c:yMode val="edge"/>
          <c:x val="1.3373683647423845E-3"/>
          <c:y val="6.9319946893900614E-2"/>
          <c:w val="0.99604362550183101"/>
          <c:h val="0.10413002498399006"/>
        </c:manualLayout>
      </c:layout>
      <c:overlay val="1"/>
      <c:txPr>
        <a:bodyPr/>
        <a:lstStyle/>
        <a:p>
          <a:pPr rtl="0">
            <a:defRPr/>
          </a:pPr>
          <a:endParaRPr lang="en-US"/>
        </a:p>
      </c:txPr>
    </c:legend>
    <c:plotVisOnly val="1"/>
    <c:dispBlanksAs val="zero"/>
    <c:showDLblsOverMax val="0"/>
  </c:chart>
  <c:spPr>
    <a:ln>
      <a:noFill/>
    </a:ln>
  </c:spPr>
  <c:txPr>
    <a:bodyPr/>
    <a:lstStyle/>
    <a:p>
      <a:pPr>
        <a:defRPr b="0">
          <a:ln>
            <a:noFill/>
          </a:ln>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4D741-64F6-40C1-930C-0E4B214FB63C}" type="datetimeFigureOut">
              <a:rPr lang="en-GB" smtClean="0"/>
              <a:t>25/11/2017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0FAAE-D3EA-453F-AC4A-A4E658E84D70}" type="slidenum">
              <a:rPr lang="en-GB" smtClean="0"/>
              <a:t>‹#›</a:t>
            </a:fld>
            <a:endParaRPr lang="en-GB"/>
          </a:p>
        </p:txBody>
      </p:sp>
    </p:spTree>
    <p:extLst>
      <p:ext uri="{BB962C8B-B14F-4D97-AF65-F5344CB8AC3E}">
        <p14:creationId xmlns:p14="http://schemas.microsoft.com/office/powerpoint/2010/main" val="418142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335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3377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3377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3377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3377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D2BD0A-EB3D-438C-A7F5-40FF5F725D2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07649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D2BD0A-EB3D-438C-A7F5-40FF5F725D2B}"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16539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D2BD0A-EB3D-438C-A7F5-40FF5F725D2B}"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49929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D2BD0A-EB3D-438C-A7F5-40FF5F725D2B}" type="slidenum">
              <a:rPr lang="en-GB">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44974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371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327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014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8925A72-017C-4EAF-8B5B-7627670EBD64}" type="datetime1">
              <a:rPr lang="en-GB" smtClean="0">
                <a:solidFill>
                  <a:srgbClr val="04617B">
                    <a:shade val="90000"/>
                  </a:srgbClr>
                </a:solidFill>
              </a:rPr>
              <a:pPr/>
              <a:t>25/11/2017</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r>
              <a:rPr lang="en-US">
                <a:solidFill>
                  <a:srgbClr val="04617B">
                    <a:shade val="90000"/>
                  </a:srgbClr>
                </a:solidFill>
              </a:rPr>
              <a:t>S.Alsadaie</a:t>
            </a: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0448352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F21C09-8C79-48DD-96DC-4740148549BD}" type="datetime1">
              <a:rPr lang="en-GB" smtClean="0">
                <a:solidFill>
                  <a:srgbClr val="04617B">
                    <a:shade val="90000"/>
                  </a:srgbClr>
                </a:solidFill>
              </a:rPr>
              <a:pPr/>
              <a:t>25/11/2017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S.Alsadaie</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6931773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9D82E2-7391-4697-B12A-11298DE4FD87}" type="datetime1">
              <a:rPr lang="en-GB" smtClean="0">
                <a:solidFill>
                  <a:srgbClr val="04617B">
                    <a:shade val="90000"/>
                  </a:srgbClr>
                </a:solidFill>
              </a:rPr>
              <a:pPr/>
              <a:t>25/11/2017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S.Alsadaie</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7199473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E17156-9644-461B-BC9E-8DF655CEF765}" type="datetime1">
              <a:rPr lang="en-GB" smtClean="0">
                <a:solidFill>
                  <a:srgbClr val="04617B">
                    <a:shade val="90000"/>
                  </a:srgbClr>
                </a:solidFill>
              </a:rPr>
              <a:pPr/>
              <a:t>25/11/2017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S.Alsadaie</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9009640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F945CE5-B831-4EB4-8CDF-5140652A0F97}" type="datetime1">
              <a:rPr lang="en-GB" smtClean="0">
                <a:solidFill>
                  <a:srgbClr val="04617B">
                    <a:shade val="90000"/>
                  </a:srgbClr>
                </a:solidFill>
              </a:rPr>
              <a:pPr/>
              <a:t>25/11/2017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S.Alsadaie</a:t>
            </a: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5398910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C7CDE92-92D2-4A31-80E2-D5018AF9E7C5}" type="datetime1">
              <a:rPr lang="en-GB" smtClean="0">
                <a:solidFill>
                  <a:srgbClr val="04617B">
                    <a:shade val="90000"/>
                  </a:srgbClr>
                </a:solidFill>
              </a:rPr>
              <a:pPr/>
              <a:t>25/11/2017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S.Alsadaie</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195122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515FC-A408-4AD0-8C01-D5F28C88FDD4}" type="datetime1">
              <a:rPr lang="en-GB" smtClean="0">
                <a:solidFill>
                  <a:srgbClr val="04617B">
                    <a:shade val="90000"/>
                  </a:srgbClr>
                </a:solidFill>
              </a:rPr>
              <a:pPr/>
              <a:t>25/11/2017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S.Alsadaie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9790230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C9C9C0-DB14-44FF-B808-FCA7511E22F8}" type="datetime1">
              <a:rPr lang="en-GB" smtClean="0">
                <a:solidFill>
                  <a:srgbClr val="04617B">
                    <a:shade val="90000"/>
                  </a:srgbClr>
                </a:solidFill>
              </a:rPr>
              <a:pPr/>
              <a:t>25/11/2017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S.Alsadaie</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654747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2941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7004DDB-2D0E-4065-AA94-476E32F08816}" type="datetime1">
              <a:rPr lang="en-GB" smtClean="0">
                <a:solidFill>
                  <a:srgbClr val="04617B">
                    <a:shade val="90000"/>
                  </a:srgbClr>
                </a:solidFill>
              </a:rPr>
              <a:pPr/>
              <a:t>25/11/2017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S.Alsadaie</a:t>
            </a:r>
          </a:p>
        </p:txBody>
      </p:sp>
      <p:sp>
        <p:nvSpPr>
          <p:cNvPr id="7" name="Slide Number Placeholder 6"/>
          <p:cNvSpPr>
            <a:spLocks noGrp="1"/>
          </p:cNvSpPr>
          <p:nvPr>
            <p:ph type="sldNum" sz="quarter" idx="12"/>
          </p:nvPr>
        </p:nvSpPr>
        <p:spPr>
          <a:xfrm>
            <a:off x="10769600" y="6356351"/>
            <a:ext cx="8128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9571870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3D70B5-15AF-42C2-ACCF-15C205F5692D}" type="datetime1">
              <a:rPr lang="en-GB" smtClean="0">
                <a:solidFill>
                  <a:srgbClr val="04617B">
                    <a:shade val="90000"/>
                  </a:srgbClr>
                </a:solidFill>
              </a:rPr>
              <a:pPr/>
              <a:t>25/11/2017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S.Alsadaie</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5499514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CC6F7-5417-4C86-A94F-AA9A7BB1CB4A}" type="datetime1">
              <a:rPr lang="en-GB" smtClean="0">
                <a:solidFill>
                  <a:srgbClr val="04617B">
                    <a:shade val="90000"/>
                  </a:srgbClr>
                </a:solidFill>
              </a:rPr>
              <a:pPr/>
              <a:t>25/11/2017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S.Alsadaie</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55359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5779911" y="1169931"/>
            <a:ext cx="6419780"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5561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711201" y="533400"/>
            <a:ext cx="8739823"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621041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412553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650562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346066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534404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62387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0061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711199" y="533400"/>
            <a:ext cx="5918340"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68978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6" name="Footer Placeholder 5"/>
          <p:cNvSpPr>
            <a:spLocks noGrp="1"/>
          </p:cNvSpPr>
          <p:nvPr>
            <p:ph type="ftr" sz="quarter" idx="11"/>
          </p:nvPr>
        </p:nvSpPr>
        <p:spPr>
          <a:xfrm>
            <a:off x="711200" y="6172201"/>
            <a:ext cx="7748965" cy="365125"/>
          </a:xfrm>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318309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96566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11742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711" y="533400"/>
            <a:ext cx="9146383"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22401" y="3429000"/>
            <a:ext cx="8536623"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711201" y="4301070"/>
            <a:ext cx="8509815"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998993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326870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712" y="533400"/>
            <a:ext cx="9146381"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11201" y="3886200"/>
            <a:ext cx="8509815"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2655680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711201" y="3928534"/>
            <a:ext cx="8509815"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228091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57007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4811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593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934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462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364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020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699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65ED9-75E6-42A6-87EC-908F7D7AF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0453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solidFill>
          <a:schemeClr val="accent1">
            <a:alpha val="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65E924-4544-47BE-9EA9-0AA659838E36}" type="datetime1">
              <a:rPr lang="en-GB" smtClean="0">
                <a:solidFill>
                  <a:srgbClr val="04617B">
                    <a:shade val="90000"/>
                  </a:srgbClr>
                </a:solidFill>
              </a:rPr>
              <a:pPr/>
              <a:t>25/11/2017</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S.Alsadaie</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120945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4495800"/>
            <a:ext cx="8739823"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1201" y="533401"/>
            <a:ext cx="8739823"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solidFill>
                  <a:srgbClr val="146194">
                    <a:lumMod val="50000"/>
                  </a:srgbClr>
                </a:solidFill>
              </a:rPr>
              <a:pPr/>
              <a:t>11/25/2017</a:t>
            </a:fld>
            <a:endParaRPr lang="en-US" dirty="0">
              <a:solidFill>
                <a:srgbClr val="146194">
                  <a:lumMod val="50000"/>
                </a:srgbClr>
              </a:solidFill>
            </a:endParaRPr>
          </a:p>
        </p:txBody>
      </p:sp>
      <p:sp>
        <p:nvSpPr>
          <p:cNvPr id="5" name="Footer Placeholder 4"/>
          <p:cNvSpPr>
            <a:spLocks noGrp="1"/>
          </p:cNvSpPr>
          <p:nvPr>
            <p:ph type="ftr" sz="quarter" idx="3"/>
          </p:nvPr>
        </p:nvSpPr>
        <p:spPr>
          <a:xfrm>
            <a:off x="711200" y="6172201"/>
            <a:ext cx="774896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cxnSp>
        <p:nvCxnSpPr>
          <p:cNvPr id="13" name="7 Conector recto"/>
          <p:cNvCxnSpPr/>
          <p:nvPr userDrawn="1"/>
        </p:nvCxnSpPr>
        <p:spPr>
          <a:xfrm>
            <a:off x="0" y="6140252"/>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8 CuadroTexto"/>
          <p:cNvSpPr txBox="1"/>
          <p:nvPr userDrawn="1"/>
        </p:nvSpPr>
        <p:spPr>
          <a:xfrm>
            <a:off x="726891" y="6261734"/>
            <a:ext cx="5908990" cy="369332"/>
          </a:xfrm>
          <a:prstGeom prst="rect">
            <a:avLst/>
          </a:prstGeom>
          <a:noFill/>
        </p:spPr>
        <p:txBody>
          <a:bodyPr wrap="none" rtlCol="0">
            <a:spAutoFit/>
          </a:bodyPr>
          <a:lstStyle/>
          <a:p>
            <a:r>
              <a:rPr lang="es-ES" sz="1800" dirty="0">
                <a:solidFill>
                  <a:prstClr val="white"/>
                </a:solidFill>
              </a:rPr>
              <a:t>XI Congreso Internacional de </a:t>
            </a:r>
            <a:r>
              <a:rPr lang="es-ES" sz="1800" dirty="0" err="1">
                <a:solidFill>
                  <a:prstClr val="white"/>
                </a:solidFill>
              </a:rPr>
              <a:t>Aedyr</a:t>
            </a:r>
            <a:r>
              <a:rPr lang="es-ES" sz="1800" dirty="0">
                <a:solidFill>
                  <a:prstClr val="white"/>
                </a:solidFill>
              </a:rPr>
              <a:t>, Valencia 2016</a:t>
            </a:r>
            <a:endParaRPr lang="en-US" sz="1800" dirty="0">
              <a:solidFill>
                <a:prstClr val="white"/>
              </a:solidFill>
            </a:endParaRPr>
          </a:p>
        </p:txBody>
      </p:sp>
      <p:pic>
        <p:nvPicPr>
          <p:cNvPr id="15" name="10 Imagen"/>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032437" y="6216824"/>
            <a:ext cx="1879600" cy="571500"/>
          </a:xfrm>
          <a:prstGeom prst="rect">
            <a:avLst/>
          </a:prstGeom>
        </p:spPr>
      </p:pic>
    </p:spTree>
    <p:extLst>
      <p:ext uri="{BB962C8B-B14F-4D97-AF65-F5344CB8AC3E}">
        <p14:creationId xmlns:p14="http://schemas.microsoft.com/office/powerpoint/2010/main" val="402739049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wow2016.co.za/"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lideshare.net/Mominu/water-pollution-in-bangladesh-43331625" TargetMode="External"/><Relationship Id="rId1" Type="http://schemas.openxmlformats.org/officeDocument/2006/relationships/slideLayout" Target="../slideLayouts/slideLayout12.xml"/><Relationship Id="rId5" Type="http://schemas.openxmlformats.org/officeDocument/2006/relationships/hyperlink" Target="http://banglaroot.org/environment/"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17023" y="2323846"/>
            <a:ext cx="9919854" cy="3419382"/>
          </a:xfrm>
        </p:spPr>
        <p:txBody>
          <a:bodyPr>
            <a:noAutofit/>
          </a:bodyPr>
          <a:lstStyle/>
          <a:p>
            <a:r>
              <a:rPr lang="en-US" sz="2800" b="1" dirty="0">
                <a:solidFill>
                  <a:schemeClr val="accent1">
                    <a:lumMod val="75000"/>
                  </a:schemeClr>
                </a:solidFill>
                <a:latin typeface="Times New Roman" panose="02020603050405020304" pitchFamily="18" charset="0"/>
                <a:cs typeface="Times New Roman" panose="02020603050405020304" pitchFamily="18" charset="0"/>
              </a:rPr>
              <a:t/>
            </a:r>
            <a:br>
              <a:rPr lang="en-US" sz="2800" b="1" dirty="0">
                <a:solidFill>
                  <a:schemeClr val="accent1">
                    <a:lumMod val="75000"/>
                  </a:schemeClr>
                </a:solidFill>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Applications of Reverse Osmosis for the Removal of Organic Compounds from Wastewater: Modelling and Simulation </a:t>
            </a:r>
            <a:r>
              <a:rPr lang="en-GB" sz="2800" b="1" dirty="0">
                <a:solidFill>
                  <a:srgbClr val="0070C0"/>
                </a:solidFill>
                <a:latin typeface="Times New Roman" panose="02020603050405020304" pitchFamily="18" charset="0"/>
                <a:cs typeface="Times New Roman" panose="02020603050405020304" pitchFamily="18" charset="0"/>
              </a:rPr>
              <a:t/>
            </a:r>
            <a:br>
              <a:rPr lang="en-GB" sz="2800" b="1" dirty="0">
                <a:solidFill>
                  <a:srgbClr val="0070C0"/>
                </a:solidFill>
                <a:latin typeface="Times New Roman" panose="02020603050405020304" pitchFamily="18" charset="0"/>
                <a:cs typeface="Times New Roman" panose="02020603050405020304" pitchFamily="18" charset="0"/>
              </a:rPr>
            </a:br>
            <a:r>
              <a:rPr lang="en-GB" sz="2800" b="1" dirty="0">
                <a:solidFill>
                  <a:srgbClr val="0070C0"/>
                </a:solidFill>
                <a:latin typeface="Times New Roman" panose="02020603050405020304" pitchFamily="18" charset="0"/>
                <a:cs typeface="Times New Roman" panose="02020603050405020304" pitchFamily="18" charset="0"/>
              </a:rPr>
              <a:t/>
            </a:r>
            <a:br>
              <a:rPr lang="en-GB" sz="2800" b="1" dirty="0">
                <a:solidFill>
                  <a:srgbClr val="0070C0"/>
                </a:solidFill>
                <a:latin typeface="Times New Roman" panose="02020603050405020304" pitchFamily="18" charset="0"/>
                <a:cs typeface="Times New Roman" panose="02020603050405020304" pitchFamily="18" charset="0"/>
              </a:rPr>
            </a:br>
            <a:r>
              <a:rPr lang="en-GB" sz="2800" b="1" dirty="0" smtClean="0">
                <a:solidFill>
                  <a:srgbClr val="FF0000"/>
                </a:solidFill>
                <a:latin typeface="Times New Roman" panose="02020603050405020304" pitchFamily="18" charset="0"/>
                <a:cs typeface="Times New Roman" panose="02020603050405020304" pitchFamily="18" charset="0"/>
              </a:rPr>
              <a:t>I. </a:t>
            </a:r>
            <a:r>
              <a:rPr lang="en-GB" sz="2800" b="1" dirty="0">
                <a:solidFill>
                  <a:srgbClr val="FF0000"/>
                </a:solidFill>
                <a:latin typeface="Times New Roman" panose="02020603050405020304" pitchFamily="18" charset="0"/>
                <a:cs typeface="Times New Roman" panose="02020603050405020304" pitchFamily="18" charset="0"/>
              </a:rPr>
              <a:t>M. </a:t>
            </a:r>
            <a:r>
              <a:rPr lang="en-GB" sz="2800" b="1" dirty="0" smtClean="0">
                <a:solidFill>
                  <a:srgbClr val="FF0000"/>
                </a:solidFill>
                <a:latin typeface="Times New Roman" panose="02020603050405020304" pitchFamily="18" charset="0"/>
                <a:cs typeface="Times New Roman" panose="02020603050405020304" pitchFamily="18" charset="0"/>
              </a:rPr>
              <a:t>Mujtaba</a:t>
            </a:r>
            <a:r>
              <a:rPr lang="en-GB" sz="2800" b="1" dirty="0">
                <a:solidFill>
                  <a:srgbClr val="0070C0"/>
                </a:solidFill>
                <a:latin typeface="Times New Roman" panose="02020603050405020304" pitchFamily="18" charset="0"/>
                <a:cs typeface="Times New Roman" panose="02020603050405020304" pitchFamily="18" charset="0"/>
              </a:rPr>
              <a:t>, M. A. Al-Obaidi, C. Kara-Zaïtri  </a:t>
            </a:r>
            <a:br>
              <a:rPr lang="en-GB" sz="2800" b="1" dirty="0">
                <a:solidFill>
                  <a:srgbClr val="0070C0"/>
                </a:solidFill>
                <a:latin typeface="Times New Roman" panose="02020603050405020304" pitchFamily="18" charset="0"/>
                <a:cs typeface="Times New Roman" panose="02020603050405020304" pitchFamily="18" charset="0"/>
              </a:rPr>
            </a:br>
            <a:r>
              <a:rPr lang="en-GB" sz="2800" b="1" dirty="0">
                <a:solidFill>
                  <a:srgbClr val="0070C0"/>
                </a:solidFill>
                <a:latin typeface="Times New Roman" panose="02020603050405020304" pitchFamily="18" charset="0"/>
                <a:cs typeface="Times New Roman" panose="02020603050405020304" pitchFamily="18" charset="0"/>
              </a:rPr>
              <a:t/>
            </a:r>
            <a:br>
              <a:rPr lang="en-GB" sz="2800" b="1" dirty="0">
                <a:solidFill>
                  <a:srgbClr val="0070C0"/>
                </a:solidFill>
                <a:latin typeface="Times New Roman" panose="02020603050405020304" pitchFamily="18" charset="0"/>
                <a:cs typeface="Times New Roman" panose="02020603050405020304" pitchFamily="18" charset="0"/>
              </a:rPr>
            </a:br>
            <a:r>
              <a:rPr lang="en-US" sz="2800" b="1" dirty="0">
                <a:solidFill>
                  <a:srgbClr val="0070C0"/>
                </a:solidFill>
                <a:latin typeface="Times New Roman" panose="02020603050405020304" pitchFamily="18" charset="0"/>
                <a:cs typeface="Times New Roman" panose="02020603050405020304" pitchFamily="18" charset="0"/>
              </a:rPr>
              <a:t>Chemical Engineering, </a:t>
            </a:r>
            <a:r>
              <a:rPr lang="en-US" sz="2800" b="1" dirty="0" smtClean="0">
                <a:solidFill>
                  <a:srgbClr val="0070C0"/>
                </a:solidFill>
                <a:latin typeface="Times New Roman" panose="02020603050405020304" pitchFamily="18" charset="0"/>
                <a:cs typeface="Times New Roman" panose="02020603050405020304" pitchFamily="18" charset="0"/>
              </a:rPr>
              <a:t>Faculty </a:t>
            </a:r>
            <a:r>
              <a:rPr lang="en-US" sz="2800" b="1" dirty="0">
                <a:solidFill>
                  <a:srgbClr val="0070C0"/>
                </a:solidFill>
                <a:latin typeface="Times New Roman" panose="02020603050405020304" pitchFamily="18" charset="0"/>
                <a:cs typeface="Times New Roman" panose="02020603050405020304" pitchFamily="18" charset="0"/>
              </a:rPr>
              <a:t>of Engineering and </a:t>
            </a:r>
            <a:r>
              <a:rPr lang="en-US" sz="2800" b="1" dirty="0" smtClean="0">
                <a:solidFill>
                  <a:srgbClr val="0070C0"/>
                </a:solidFill>
                <a:latin typeface="Times New Roman" panose="02020603050405020304" pitchFamily="18" charset="0"/>
                <a:cs typeface="Times New Roman" panose="02020603050405020304" pitchFamily="18" charset="0"/>
              </a:rPr>
              <a:t>Informatics</a:t>
            </a:r>
            <a:br>
              <a:rPr lang="en-US" sz="2800" b="1" dirty="0" smtClean="0">
                <a:solidFill>
                  <a:srgbClr val="0070C0"/>
                </a:solidFill>
                <a:latin typeface="Times New Roman" panose="02020603050405020304" pitchFamily="18" charset="0"/>
                <a:cs typeface="Times New Roman" panose="02020603050405020304" pitchFamily="18" charset="0"/>
              </a:rPr>
            </a:br>
            <a:r>
              <a:rPr lang="en-US" sz="2800" b="1" dirty="0" smtClean="0">
                <a:solidFill>
                  <a:srgbClr val="0070C0"/>
                </a:solidFill>
                <a:latin typeface="Times New Roman" panose="02020603050405020304" pitchFamily="18" charset="0"/>
                <a:cs typeface="Times New Roman" panose="02020603050405020304" pitchFamily="18" charset="0"/>
              </a:rPr>
              <a:t>University </a:t>
            </a:r>
            <a:r>
              <a:rPr lang="en-US" sz="2800" b="1" dirty="0">
                <a:solidFill>
                  <a:srgbClr val="0070C0"/>
                </a:solidFill>
                <a:latin typeface="Times New Roman" panose="02020603050405020304" pitchFamily="18" charset="0"/>
                <a:cs typeface="Times New Roman" panose="02020603050405020304" pitchFamily="18" charset="0"/>
              </a:rPr>
              <a:t>of Bradford. </a:t>
            </a:r>
            <a:r>
              <a:rPr lang="en-US" sz="2800" b="1" dirty="0" smtClean="0">
                <a:solidFill>
                  <a:srgbClr val="0070C0"/>
                </a:solidFill>
                <a:latin typeface="Times New Roman" panose="02020603050405020304" pitchFamily="18" charset="0"/>
                <a:cs typeface="Times New Roman" panose="02020603050405020304" pitchFamily="18" charset="0"/>
              </a:rPr>
              <a:t>Bradford</a:t>
            </a:r>
            <a:endParaRPr lang="en-GB" sz="2800" b="1" dirty="0">
              <a:solidFill>
                <a:srgbClr val="0070C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524000" y="152400"/>
            <a:ext cx="9105900" cy="46733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2800" dirty="0" smtClean="0">
                <a:solidFill>
                  <a:srgbClr val="C00000"/>
                </a:solidFill>
                <a:effectLst/>
                <a:latin typeface="Times New Roman" panose="02020603050405020304" pitchFamily="18" charset="0"/>
                <a:cs typeface="Times New Roman" panose="02020603050405020304" pitchFamily="18" charset="0"/>
              </a:rPr>
              <a:t>ICFMCE 2017 – 24-26 November 2017, Dubai</a:t>
            </a:r>
            <a:endParaRPr lang="en-GB" sz="2800" dirty="0">
              <a:solidFill>
                <a:srgbClr val="C00000"/>
              </a:solidFill>
              <a:effectLst/>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1524000" y="1981200"/>
            <a:ext cx="9144000" cy="0"/>
          </a:xfrm>
          <a:prstGeom prst="line">
            <a:avLst/>
          </a:prstGeom>
          <a:ln w="142875" cmpd="sng">
            <a:solidFill>
              <a:schemeClr val="accent1">
                <a:lumMod val="60000"/>
                <a:lumOff val="40000"/>
                <a:alpha val="54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9D265ED9-75E6-42A6-87EC-908F7D7AF060}" type="slidenum">
              <a:rPr lang="en-GB" smtClean="0">
                <a:solidFill>
                  <a:prstClr val="black">
                    <a:tint val="75000"/>
                  </a:prstClr>
                </a:solidFill>
              </a:rPr>
              <a:pPr/>
              <a:t>1</a:t>
            </a:fld>
            <a:endParaRPr lang="en-GB">
              <a:solidFill>
                <a:prstClr val="black">
                  <a:tint val="75000"/>
                </a:prstClr>
              </a:solidFill>
            </a:endParaRPr>
          </a:p>
        </p:txBody>
      </p:sp>
      <p:pic>
        <p:nvPicPr>
          <p:cNvPr id="8" name="Picture 7" descr="http://upload.wikimedia.org/wikipedia/en/c/c1/University_of_Bradford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837" y="776605"/>
            <a:ext cx="2819400" cy="106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190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10</a:t>
            </a:fld>
            <a:endParaRPr lang="en-US">
              <a:solidFill>
                <a:srgbClr val="04617B">
                  <a:shade val="90000"/>
                </a:srgbClr>
              </a:solidFill>
            </a:endParaRPr>
          </a:p>
        </p:txBody>
      </p:sp>
      <p:sp>
        <p:nvSpPr>
          <p:cNvPr id="8" name="Content Placeholder 2"/>
          <p:cNvSpPr txBox="1">
            <a:spLocks/>
          </p:cNvSpPr>
          <p:nvPr/>
        </p:nvSpPr>
        <p:spPr>
          <a:xfrm>
            <a:off x="867104" y="976393"/>
            <a:ext cx="10515600" cy="5006413"/>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indent="-273050" algn="just">
              <a:lnSpc>
                <a:spcPct val="150000"/>
              </a:lnSpc>
              <a:buClr>
                <a:srgbClr val="FF0000"/>
              </a:buClr>
            </a:pPr>
            <a:r>
              <a:rPr lang="en-US" sz="2400" dirty="0" smtClean="0">
                <a:latin typeface="Times New Roman" panose="02020603050405020304" pitchFamily="18" charset="0"/>
                <a:cs typeface="Times New Roman" panose="02020603050405020304" pitchFamily="18" charset="0"/>
              </a:rPr>
              <a:t>High </a:t>
            </a:r>
            <a:r>
              <a:rPr lang="en-US" sz="2400" dirty="0">
                <a:latin typeface="Times New Roman" panose="02020603050405020304" pitchFamily="18" charset="0"/>
                <a:cs typeface="Times New Roman" panose="02020603050405020304" pitchFamily="18" charset="0"/>
              </a:rPr>
              <a:t>toxicity even at low concentrations </a:t>
            </a:r>
          </a:p>
          <a:p>
            <a:pPr marL="273050" indent="-273050" algn="just">
              <a:lnSpc>
                <a:spcPct val="150000"/>
              </a:lnSpc>
              <a:buClr>
                <a:srgbClr val="FF0000"/>
              </a:buClr>
            </a:pPr>
            <a:r>
              <a:rPr lang="en-US" sz="2400" dirty="0">
                <a:latin typeface="Times New Roman" panose="02020603050405020304" pitchFamily="18" charset="0"/>
                <a:cs typeface="Times New Roman" panose="02020603050405020304" pitchFamily="18" charset="0"/>
              </a:rPr>
              <a:t>Oral tolerable daily intake of phenols is </a:t>
            </a:r>
            <a:r>
              <a:rPr lang="en-US" sz="2400" dirty="0" smtClean="0">
                <a:latin typeface="Times New Roman" panose="02020603050405020304" pitchFamily="18" charset="0"/>
                <a:cs typeface="Times New Roman" panose="02020603050405020304" pitchFamily="18" charset="0"/>
              </a:rPr>
              <a:t>~ 0.5 mg/kg/day</a:t>
            </a:r>
            <a:endParaRPr lang="en-US" sz="2400" dirty="0">
              <a:latin typeface="Times New Roman" panose="02020603050405020304" pitchFamily="18" charset="0"/>
              <a:cs typeface="Times New Roman" panose="02020603050405020304" pitchFamily="18" charset="0"/>
            </a:endParaRPr>
          </a:p>
          <a:p>
            <a:pPr marL="273050" indent="-273050" algn="just">
              <a:lnSpc>
                <a:spcPct val="150000"/>
              </a:lnSpc>
              <a:buClr>
                <a:srgbClr val="FF0000"/>
              </a:buClr>
            </a:pPr>
            <a:r>
              <a:rPr lang="en-GB" sz="2400" dirty="0">
                <a:latin typeface="Times New Roman" panose="02020603050405020304" pitchFamily="18" charset="0"/>
                <a:cs typeface="Times New Roman" panose="02020603050405020304" pitchFamily="18" charset="0"/>
              </a:rPr>
              <a:t>The WHO has set the phenol concentration to 1 µg/l in drinking water </a:t>
            </a:r>
            <a:endParaRPr lang="en-US" sz="2400" dirty="0">
              <a:latin typeface="Times New Roman" panose="02020603050405020304" pitchFamily="18" charset="0"/>
              <a:cs typeface="Times New Roman" panose="02020603050405020304" pitchFamily="18" charset="0"/>
            </a:endParaRPr>
          </a:p>
          <a:p>
            <a:pPr marL="273050" indent="-273050" algn="just">
              <a:lnSpc>
                <a:spcPct val="150000"/>
              </a:lnSpc>
              <a:buClr>
                <a:srgbClr val="FF0000"/>
              </a:buClr>
            </a:pPr>
            <a:r>
              <a:rPr lang="en-GB" sz="2400" dirty="0">
                <a:latin typeface="Times New Roman" panose="02020603050405020304" pitchFamily="18" charset="0"/>
                <a:cs typeface="Times New Roman" panose="02020603050405020304" pitchFamily="18" charset="0"/>
              </a:rPr>
              <a:t>The existence of a stable benzene ring in phenol and phenolic derivatives has increased their resistance to biological decomposition </a:t>
            </a:r>
            <a:endParaRPr lang="en-US" sz="2400" dirty="0">
              <a:latin typeface="Times New Roman" panose="02020603050405020304" pitchFamily="18" charset="0"/>
              <a:cs typeface="Times New Roman" panose="02020603050405020304" pitchFamily="18" charset="0"/>
            </a:endParaRPr>
          </a:p>
          <a:p>
            <a:pPr marL="273050" indent="-273050" algn="just">
              <a:lnSpc>
                <a:spcPct val="150000"/>
              </a:lnSpc>
              <a:buClr>
                <a:srgbClr val="FF0000"/>
              </a:buClr>
            </a:pPr>
            <a:r>
              <a:rPr lang="en-GB"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Can be found in </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 wastewater effluents of </a:t>
            </a:r>
            <a:r>
              <a:rPr lang="en-US"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814388" indent="-342900" algn="just">
              <a:lnSpc>
                <a:spcPct val="150000"/>
              </a:lnSpc>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Refineries (6-500 ppm), Coal (9-6800 ppm), Petrochemical (28-1220 ppm), Pharmaceutical production (0.1-1600 ppm) </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p:cNvSpPr txBox="1"/>
          <p:nvPr/>
        </p:nvSpPr>
        <p:spPr>
          <a:xfrm>
            <a:off x="867104" y="531857"/>
            <a:ext cx="4615366" cy="461665"/>
          </a:xfrm>
          <a:prstGeom prst="rect">
            <a:avLst/>
          </a:prstGeom>
          <a:noFill/>
        </p:spPr>
        <p:txBody>
          <a:bodyPr wrap="none" rtlCol="0">
            <a:spAutoFit/>
          </a:bodyPr>
          <a:lstStyle/>
          <a:p>
            <a:r>
              <a:rPr lang="en-GB"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Phenol and Phenolic Compounds </a:t>
            </a:r>
            <a:endParaRPr lang="en-GB" sz="2400" dirty="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3302591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11</a:t>
            </a:fld>
            <a:endParaRPr lang="en-US">
              <a:solidFill>
                <a:srgbClr val="04617B">
                  <a:shade val="90000"/>
                </a:srgbClr>
              </a:solidFill>
            </a:endParaRPr>
          </a:p>
        </p:txBody>
      </p:sp>
      <p:sp>
        <p:nvSpPr>
          <p:cNvPr id="6" name="Content Placeholder 2">
            <a:extLst>
              <a:ext uri="{FF2B5EF4-FFF2-40B4-BE49-F238E27FC236}">
                <a16:creationId xmlns:a16="http://schemas.microsoft.com/office/drawing/2014/main" xmlns="" id="{4AE8DD75-9C05-4071-B7DC-49F4D1E673C4}"/>
              </a:ext>
            </a:extLst>
          </p:cNvPr>
          <p:cNvSpPr txBox="1">
            <a:spLocks/>
          </p:cNvSpPr>
          <p:nvPr/>
        </p:nvSpPr>
        <p:spPr>
          <a:xfrm>
            <a:off x="867104" y="1191284"/>
            <a:ext cx="10515600" cy="5319445"/>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indent="-273050" algn="just">
              <a:lnSpc>
                <a:spcPct val="150000"/>
              </a:lnSpc>
              <a:buClr>
                <a:srgbClr val="FF0000"/>
              </a:buClr>
            </a:pPr>
            <a:r>
              <a:rPr lang="en-US" dirty="0" smtClean="0"/>
              <a:t>Carcinogenic </a:t>
            </a:r>
            <a:r>
              <a:rPr lang="en-US" dirty="0"/>
              <a:t>organic chemical compounds </a:t>
            </a:r>
          </a:p>
          <a:p>
            <a:pPr marL="273050" indent="-273050" algn="just">
              <a:lnSpc>
                <a:spcPct val="150000"/>
              </a:lnSpc>
              <a:buClr>
                <a:srgbClr val="FF0000"/>
              </a:buClr>
            </a:pPr>
            <a:r>
              <a:rPr lang="en-US" dirty="0"/>
              <a:t>Formed due to the disinfection of secondary-treated effluents </a:t>
            </a:r>
            <a:r>
              <a:rPr lang="en-GB" dirty="0"/>
              <a:t>with chloramines, chlorines, and ozone </a:t>
            </a:r>
          </a:p>
          <a:p>
            <a:pPr marL="273050" indent="-273050" algn="just">
              <a:lnSpc>
                <a:spcPct val="150000"/>
              </a:lnSpc>
              <a:buClr>
                <a:srgbClr val="FF0000"/>
              </a:buClr>
            </a:pPr>
            <a:r>
              <a:rPr lang="en-US" dirty="0"/>
              <a:t>NDMA (N-nitrosodimethylamine) is one of the most concerning compounds in N-nitrosamine family</a:t>
            </a:r>
          </a:p>
          <a:p>
            <a:pPr marL="273050" indent="-273050" algn="just">
              <a:lnSpc>
                <a:spcPct val="150000"/>
              </a:lnSpc>
              <a:buClr>
                <a:srgbClr val="FF0000"/>
              </a:buClr>
            </a:pPr>
            <a:r>
              <a:rPr lang="en-US" sz="28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Restricted concentration in recycled water to low levels of 0.7 ng/L [4]</a:t>
            </a:r>
          </a:p>
        </p:txBody>
      </p:sp>
      <p:sp>
        <p:nvSpPr>
          <p:cNvPr id="2" name="TextBox 1"/>
          <p:cNvSpPr txBox="1"/>
          <p:nvPr/>
        </p:nvSpPr>
        <p:spPr>
          <a:xfrm>
            <a:off x="867104" y="819397"/>
            <a:ext cx="3867597" cy="461665"/>
          </a:xfrm>
          <a:prstGeom prst="rect">
            <a:avLst/>
          </a:prstGeom>
          <a:noFill/>
        </p:spPr>
        <p:txBody>
          <a:bodyPr wrap="none" rtlCol="0">
            <a:spAutoFit/>
          </a:bodyPr>
          <a:lstStyle/>
          <a:p>
            <a:r>
              <a:rPr lang="en-GB"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N-nitrosamines Compounds</a:t>
            </a:r>
            <a:endParaRPr lang="en-GB" sz="2400" dirty="0"/>
          </a:p>
        </p:txBody>
      </p:sp>
    </p:spTree>
    <p:extLst>
      <p:ext uri="{BB962C8B-B14F-4D97-AF65-F5344CB8AC3E}">
        <p14:creationId xmlns:p14="http://schemas.microsoft.com/office/powerpoint/2010/main" val="16307012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12</a:t>
            </a:fld>
            <a:endParaRPr lang="en-US">
              <a:solidFill>
                <a:srgbClr val="04617B">
                  <a:shade val="90000"/>
                </a:srgbClr>
              </a:solidFill>
            </a:endParaRPr>
          </a:p>
        </p:txBody>
      </p:sp>
      <p:sp>
        <p:nvSpPr>
          <p:cNvPr id="7" name="Title 1"/>
          <p:cNvSpPr txBox="1">
            <a:spLocks/>
          </p:cNvSpPr>
          <p:nvPr/>
        </p:nvSpPr>
        <p:spPr>
          <a:xfrm>
            <a:off x="759417" y="561264"/>
            <a:ext cx="11682485" cy="6858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2800" b="1" dirty="0">
                <a:solidFill>
                  <a:srgbClr val="FF0000"/>
                </a:solidFill>
                <a:latin typeface="Times New Roman" panose="02020603050405020304" pitchFamily="18" charset="0"/>
                <a:cs typeface="Times New Roman" panose="02020603050405020304" pitchFamily="18" charset="0"/>
              </a:rPr>
              <a:t>B.  </a:t>
            </a:r>
            <a:r>
              <a:rPr lang="en-GB" sz="2800" b="1" dirty="0">
                <a:solidFill>
                  <a:srgbClr val="0070C0"/>
                </a:solidFill>
                <a:latin typeface="Times New Roman" panose="02020603050405020304" pitchFamily="18" charset="0"/>
                <a:cs typeface="Times New Roman" panose="02020603050405020304" pitchFamily="18" charset="0"/>
              </a:rPr>
              <a:t>Wastewater Treatment Methods</a:t>
            </a:r>
          </a:p>
        </p:txBody>
      </p:sp>
      <p:sp>
        <p:nvSpPr>
          <p:cNvPr id="8" name="Content Placeholder 2"/>
          <p:cNvSpPr txBox="1">
            <a:spLocks/>
          </p:cNvSpPr>
          <p:nvPr/>
        </p:nvSpPr>
        <p:spPr>
          <a:xfrm>
            <a:off x="700096" y="1247064"/>
            <a:ext cx="10757614" cy="3795991"/>
          </a:xfrm>
          <a:prstGeom prst="rect">
            <a:avLst/>
          </a:prstGeom>
        </p:spPr>
        <p:txBody>
          <a:bodyPr>
            <a:normAutofit fontScale="5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120000"/>
              </a:lnSpc>
              <a:buClr>
                <a:srgbClr val="FF0000"/>
              </a:buClr>
            </a:pPr>
            <a:r>
              <a:rPr lang="en-US" sz="5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Physicochemical treatment: coagulation–flocculation process, adsorption, advanced oxidation (i.e. ozone, UV) [highly-graded treatment technology]</a:t>
            </a:r>
          </a:p>
          <a:p>
            <a:pPr algn="just">
              <a:lnSpc>
                <a:spcPct val="120000"/>
              </a:lnSpc>
              <a:buClr>
                <a:srgbClr val="FF0000"/>
              </a:buClr>
            </a:pPr>
            <a:r>
              <a:rPr lang="en-US" sz="5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Biological treatment: activated sludge and biological trickling filters are used as sewage treatment system</a:t>
            </a:r>
          </a:p>
          <a:p>
            <a:pPr algn="just">
              <a:lnSpc>
                <a:spcPct val="120000"/>
              </a:lnSpc>
              <a:buClr>
                <a:srgbClr val="FF0000"/>
              </a:buClr>
            </a:pPr>
            <a:r>
              <a:rPr lang="en-US" sz="5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Advanced treatments: ultra-violet (UV) photolysis, ion exchange, membrane bioreactor process and membrane filtration technology such as reverse osmosis (RO) and nanofiltration (NF) treatment </a:t>
            </a:r>
            <a:r>
              <a:rPr lang="en-US" sz="51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methods</a:t>
            </a:r>
            <a:endParaRPr lang="en-US" sz="1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70000"/>
              </a:lnSpc>
              <a:buClr>
                <a:srgbClr val="0BD0D9"/>
              </a:buClr>
            </a:pPr>
            <a:endParaRPr lang="en-GB" sz="96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70000"/>
              </a:lnSpc>
              <a:buClr>
                <a:srgbClr val="0BD0D9"/>
              </a:buClr>
            </a:pPr>
            <a:endParaRPr lang="en-GB" sz="9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20000"/>
              </a:lnSpc>
              <a:buClr>
                <a:srgbClr val="0BD0D9"/>
              </a:buClr>
            </a:pPr>
            <a:endParaRPr lang="en-US" sz="6400" b="1" dirty="0">
              <a:solidFill>
                <a:prstClr val="black"/>
              </a:solidFill>
              <a:latin typeface="Times New Roman" panose="02020603050405020304" pitchFamily="18" charset="0"/>
              <a:cs typeface="Times New Roman" panose="02020603050405020304" pitchFamily="18" charset="0"/>
            </a:endParaRPr>
          </a:p>
          <a:p>
            <a:pPr>
              <a:lnSpc>
                <a:spcPct val="220000"/>
              </a:lnSpc>
              <a:buClr>
                <a:srgbClr val="0BD0D9"/>
              </a:buClr>
            </a:pPr>
            <a:endParaRPr lang="en-GB" sz="550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759417" y="5306291"/>
            <a:ext cx="10878401" cy="1200329"/>
          </a:xfrm>
          <a:prstGeom prst="rect">
            <a:avLst/>
          </a:prstGeom>
          <a:ln>
            <a:solidFill>
              <a:schemeClr val="bg1"/>
            </a:solidFill>
          </a:ln>
        </p:spPr>
        <p:txBody>
          <a:bodyPr wrap="square">
            <a:spAutoFit/>
          </a:bodyPr>
          <a:lstStyle/>
          <a:p>
            <a:pPr lvl="0"/>
            <a:r>
              <a:rPr lang="en-GB" sz="2400" dirty="0" err="1">
                <a:solidFill>
                  <a:srgbClr val="C00000"/>
                </a:solidFill>
                <a:latin typeface="Times New Roman" panose="02020603050405020304" pitchFamily="18" charset="0"/>
                <a:cs typeface="Times New Roman" panose="02020603050405020304" pitchFamily="18" charset="0"/>
              </a:rPr>
              <a:t>Mujtaba</a:t>
            </a:r>
            <a:r>
              <a:rPr lang="en-GB" sz="2400" dirty="0">
                <a:solidFill>
                  <a:srgbClr val="C00000"/>
                </a:solidFill>
                <a:latin typeface="Times New Roman" panose="02020603050405020304" pitchFamily="18" charset="0"/>
                <a:cs typeface="Times New Roman" panose="02020603050405020304" pitchFamily="18" charset="0"/>
              </a:rPr>
              <a:t> and </a:t>
            </a:r>
            <a:r>
              <a:rPr lang="en-GB" sz="2400" dirty="0" err="1">
                <a:solidFill>
                  <a:srgbClr val="C00000"/>
                </a:solidFill>
                <a:latin typeface="Times New Roman" panose="02020603050405020304" pitchFamily="18" charset="0"/>
                <a:cs typeface="Times New Roman" panose="02020603050405020304" pitchFamily="18" charset="0"/>
              </a:rPr>
              <a:t>Majozi</a:t>
            </a:r>
            <a:r>
              <a:rPr lang="en-GB" sz="2400" dirty="0">
                <a:solidFill>
                  <a:srgbClr val="C00000"/>
                </a:solidFill>
                <a:latin typeface="Times New Roman" panose="02020603050405020304" pitchFamily="18" charset="0"/>
                <a:cs typeface="Times New Roman" panose="02020603050405020304" pitchFamily="18" charset="0"/>
              </a:rPr>
              <a:t>, 2016:</a:t>
            </a:r>
          </a:p>
          <a:p>
            <a:pPr lvl="0"/>
            <a:r>
              <a:rPr lang="en-GB" sz="2400" dirty="0">
                <a:solidFill>
                  <a:srgbClr val="C00000"/>
                </a:solidFill>
                <a:latin typeface="Times New Roman" panose="02020603050405020304" pitchFamily="18" charset="0"/>
                <a:cs typeface="Times New Roman" panose="02020603050405020304" pitchFamily="18" charset="0"/>
              </a:rPr>
              <a:t>UK-Egypt-South Africa Workshop on Water Management – WOW 2016, WITS, SA, 5-9 </a:t>
            </a:r>
            <a:r>
              <a:rPr lang="en-GB" sz="2400" dirty="0" smtClean="0">
                <a:solidFill>
                  <a:srgbClr val="C00000"/>
                </a:solidFill>
                <a:latin typeface="Times New Roman" panose="02020603050405020304" pitchFamily="18" charset="0"/>
                <a:cs typeface="Times New Roman" panose="02020603050405020304" pitchFamily="18" charset="0"/>
              </a:rPr>
              <a:t>September. </a:t>
            </a:r>
            <a:r>
              <a:rPr lang="en-GB" sz="2400" dirty="0" smtClean="0">
                <a:solidFill>
                  <a:srgbClr val="C00000"/>
                </a:solidFill>
                <a:latin typeface="Times New Roman" panose="02020603050405020304" pitchFamily="18" charset="0"/>
                <a:cs typeface="Times New Roman" panose="02020603050405020304" pitchFamily="18" charset="0"/>
                <a:hlinkClick r:id="rId3"/>
              </a:rPr>
              <a:t>http</a:t>
            </a:r>
            <a:r>
              <a:rPr lang="en-GB" sz="2400" dirty="0">
                <a:solidFill>
                  <a:srgbClr val="C00000"/>
                </a:solidFill>
                <a:latin typeface="Times New Roman" panose="02020603050405020304" pitchFamily="18" charset="0"/>
                <a:cs typeface="Times New Roman" panose="02020603050405020304" pitchFamily="18" charset="0"/>
                <a:hlinkClick r:id="rId3"/>
              </a:rPr>
              <a:t>://wow2016.co.za/</a:t>
            </a:r>
            <a:r>
              <a:rPr lang="en-GB" sz="2400" dirty="0">
                <a:solidFill>
                  <a:srgbClr val="C00000"/>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1478894" y="4488873"/>
            <a:ext cx="3370197" cy="429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993902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515FC-A408-4AD0-8C01-D5F28C88FDD4}" type="datetime1">
              <a:rPr lang="en-GB" smtClean="0">
                <a:solidFill>
                  <a:srgbClr val="04617B">
                    <a:shade val="90000"/>
                  </a:srgbClr>
                </a:solidFill>
              </a:rPr>
              <a:pPr/>
              <a:t>25/11/2017</a:t>
            </a:fld>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13</a:t>
            </a:fld>
            <a:endParaRPr lang="en-US">
              <a:solidFill>
                <a:srgbClr val="04617B">
                  <a:shade val="90000"/>
                </a:srgbClr>
              </a:solidFill>
            </a:endParaRPr>
          </a:p>
        </p:txBody>
      </p:sp>
      <p:sp>
        <p:nvSpPr>
          <p:cNvPr id="6" name="Rectangle 5"/>
          <p:cNvSpPr/>
          <p:nvPr/>
        </p:nvSpPr>
        <p:spPr>
          <a:xfrm>
            <a:off x="3666896" y="138271"/>
            <a:ext cx="5140831" cy="523220"/>
          </a:xfrm>
          <a:prstGeom prst="rect">
            <a:avLst/>
          </a:prstGeom>
        </p:spPr>
        <p:txBody>
          <a:bodyPr wrap="none">
            <a:spAutoFit/>
          </a:bodyPr>
          <a:lstStyle/>
          <a:p>
            <a:pPr marL="61912">
              <a:buClr>
                <a:schemeClr val="accent6"/>
              </a:buClr>
              <a:defRPr/>
            </a:pPr>
            <a:r>
              <a:rPr lang="en-GB" sz="2800" dirty="0">
                <a:solidFill>
                  <a:srgbClr val="FF0000"/>
                </a:solidFill>
                <a:latin typeface="Times New Roman" panose="02020603050405020304" pitchFamily="18" charset="0"/>
                <a:cs typeface="Times New Roman" panose="02020603050405020304" pitchFamily="18" charset="0"/>
              </a:rPr>
              <a:t>REVERSE OSMOSIS PROCESS</a:t>
            </a:r>
          </a:p>
        </p:txBody>
      </p:sp>
      <p:pic>
        <p:nvPicPr>
          <p:cNvPr id="7" name="Picture 2"/>
          <p:cNvPicPr>
            <a:picLocks noChangeAspect="1" noChangeArrowheads="1"/>
          </p:cNvPicPr>
          <p:nvPr/>
        </p:nvPicPr>
        <p:blipFill>
          <a:blip r:embed="rId3" cstate="print"/>
          <a:srcRect/>
          <a:stretch>
            <a:fillRect/>
          </a:stretch>
        </p:blipFill>
        <p:spPr bwMode="auto">
          <a:xfrm>
            <a:off x="438078" y="863230"/>
            <a:ext cx="4871856" cy="2304256"/>
          </a:xfrm>
          <a:prstGeom prst="rect">
            <a:avLst/>
          </a:prstGeom>
          <a:noFill/>
          <a:ln w="38100">
            <a:solidFill>
              <a:srgbClr val="FF0000"/>
            </a:solidFill>
            <a:miter lim="800000"/>
            <a:headEnd/>
            <a:tailEnd/>
          </a:ln>
        </p:spPr>
      </p:pic>
      <p:grpSp>
        <p:nvGrpSpPr>
          <p:cNvPr id="8" name="Group 7"/>
          <p:cNvGrpSpPr/>
          <p:nvPr/>
        </p:nvGrpSpPr>
        <p:grpSpPr>
          <a:xfrm>
            <a:off x="6987774" y="3056460"/>
            <a:ext cx="4213211" cy="3374646"/>
            <a:chOff x="4001984" y="2588808"/>
            <a:chExt cx="4502093" cy="3733493"/>
          </a:xfrm>
        </p:grpSpPr>
        <p:sp>
          <p:nvSpPr>
            <p:cNvPr id="9" name="Oval 4"/>
            <p:cNvSpPr>
              <a:spLocks noChangeArrowheads="1"/>
            </p:cNvSpPr>
            <p:nvPr/>
          </p:nvSpPr>
          <p:spPr bwMode="auto">
            <a:xfrm>
              <a:off x="6674027" y="5966748"/>
              <a:ext cx="211445" cy="193589"/>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 name="Oval 5"/>
            <p:cNvSpPr>
              <a:spLocks noChangeArrowheads="1"/>
            </p:cNvSpPr>
            <p:nvPr/>
          </p:nvSpPr>
          <p:spPr bwMode="auto">
            <a:xfrm>
              <a:off x="4262671" y="5788962"/>
              <a:ext cx="325859" cy="348985"/>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11" name="Rectangle 6"/>
            <p:cNvSpPr>
              <a:spLocks noChangeArrowheads="1"/>
            </p:cNvSpPr>
            <p:nvPr/>
          </p:nvSpPr>
          <p:spPr bwMode="auto">
            <a:xfrm>
              <a:off x="7130230" y="5848224"/>
              <a:ext cx="1251289" cy="325280"/>
            </a:xfrm>
            <a:prstGeom prst="rect">
              <a:avLst/>
            </a:prstGeom>
            <a:noFill/>
            <a:ln w="9525">
              <a:noFill/>
              <a:miter lim="800000"/>
              <a:headEnd/>
              <a:tailEnd/>
            </a:ln>
          </p:spPr>
          <p:txBody>
            <a:bodyPr anchor="b"/>
            <a:lstStyle/>
            <a:p>
              <a:r>
                <a:rPr lang="en-US" sz="1600" b="1" i="1" dirty="0">
                  <a:solidFill>
                    <a:schemeClr val="bg1"/>
                  </a:solidFill>
                  <a:effectLst/>
                  <a:latin typeface="Times New Roman" pitchFamily="18" charset="0"/>
                  <a:cs typeface="Times New Roman" pitchFamily="18" charset="0"/>
                </a:rPr>
                <a:t>Solvent</a:t>
              </a:r>
              <a:endParaRPr lang="en-US" sz="1600" dirty="0">
                <a:solidFill>
                  <a:schemeClr val="bg1"/>
                </a:solidFill>
                <a:effectLst/>
                <a:latin typeface="Times New Roman" pitchFamily="18" charset="0"/>
                <a:cs typeface="Times New Roman" pitchFamily="18" charset="0"/>
              </a:endParaRPr>
            </a:p>
          </p:txBody>
        </p:sp>
        <p:sp>
          <p:nvSpPr>
            <p:cNvPr id="12" name="Rectangle 11"/>
            <p:cNvSpPr>
              <a:spLocks noChangeArrowheads="1"/>
            </p:cNvSpPr>
            <p:nvPr/>
          </p:nvSpPr>
          <p:spPr bwMode="auto">
            <a:xfrm>
              <a:off x="5696450" y="3003642"/>
              <a:ext cx="570120" cy="2369146"/>
            </a:xfrm>
            <a:prstGeom prst="rect">
              <a:avLst/>
            </a:prstGeom>
            <a:solidFill>
              <a:srgbClr val="339933"/>
            </a:solidFill>
            <a:ln w="12700" cap="sq">
              <a:solidFill>
                <a:srgbClr val="800080"/>
              </a:solidFill>
              <a:miter lim="800000"/>
              <a:headEnd type="none" w="sm" len="sm"/>
              <a:tailEnd type="none" w="sm" len="sm"/>
            </a:ln>
            <a:effectLst/>
          </p:spPr>
          <p:txBody>
            <a:bodyPr wrap="none" anchor="ctr"/>
            <a:lstStyle/>
            <a:p>
              <a:pPr algn="ctr"/>
              <a:endParaRPr lang="en-US">
                <a:solidFill>
                  <a:srgbClr val="339933"/>
                </a:solidFill>
                <a:effectLst/>
                <a:latin typeface="Times New Roman" pitchFamily="18" charset="0"/>
              </a:endParaRPr>
            </a:p>
          </p:txBody>
        </p:sp>
        <p:sp>
          <p:nvSpPr>
            <p:cNvPr id="13" name="Text Box 108"/>
            <p:cNvSpPr txBox="1">
              <a:spLocks noChangeArrowheads="1"/>
            </p:cNvSpPr>
            <p:nvPr/>
          </p:nvSpPr>
          <p:spPr bwMode="auto">
            <a:xfrm>
              <a:off x="5305420" y="2588808"/>
              <a:ext cx="1219931" cy="331915"/>
            </a:xfrm>
            <a:prstGeom prst="rect">
              <a:avLst/>
            </a:prstGeom>
            <a:noFill/>
            <a:ln w="12700" cap="sq">
              <a:noFill/>
              <a:miter lim="800000"/>
              <a:headEnd type="none" w="sm" len="sm"/>
              <a:tailEnd type="none" w="lg" len="lg"/>
            </a:ln>
            <a:effectLst/>
          </p:spPr>
          <p:txBody>
            <a:bodyPr wrap="none">
              <a:spAutoFit/>
            </a:bodyPr>
            <a:lstStyle/>
            <a:p>
              <a:r>
                <a:rPr lang="en-US" sz="2000" b="1" i="1" dirty="0">
                  <a:solidFill>
                    <a:srgbClr val="339933"/>
                  </a:solidFill>
                  <a:effectLst/>
                  <a:latin typeface="Times New Roman" pitchFamily="18" charset="0"/>
                </a:rPr>
                <a:t>Membrane</a:t>
              </a:r>
              <a:endParaRPr lang="en-US" sz="2000" dirty="0">
                <a:solidFill>
                  <a:srgbClr val="009900"/>
                </a:solidFill>
                <a:effectLst/>
                <a:latin typeface="Bernard MT Condensed" pitchFamily="18" charset="0"/>
              </a:endParaRPr>
            </a:p>
          </p:txBody>
        </p:sp>
        <p:grpSp>
          <p:nvGrpSpPr>
            <p:cNvPr id="14" name="Group 109"/>
            <p:cNvGrpSpPr>
              <a:grpSpLocks/>
            </p:cNvGrpSpPr>
            <p:nvPr/>
          </p:nvGrpSpPr>
          <p:grpSpPr bwMode="auto">
            <a:xfrm>
              <a:off x="6282998" y="3122170"/>
              <a:ext cx="1759639" cy="2250624"/>
              <a:chOff x="3200" y="1043"/>
              <a:chExt cx="1650" cy="2339"/>
            </a:xfrm>
          </p:grpSpPr>
          <p:sp>
            <p:nvSpPr>
              <p:cNvPr id="76" name="Oval 110"/>
              <p:cNvSpPr>
                <a:spLocks noChangeArrowheads="1"/>
              </p:cNvSpPr>
              <p:nvPr/>
            </p:nvSpPr>
            <p:spPr bwMode="auto">
              <a:xfrm>
                <a:off x="3200" y="1628"/>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77" name="Oval 111"/>
              <p:cNvSpPr>
                <a:spLocks noChangeArrowheads="1"/>
              </p:cNvSpPr>
              <p:nvPr/>
            </p:nvSpPr>
            <p:spPr bwMode="auto">
              <a:xfrm>
                <a:off x="3200" y="1824"/>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grpSp>
            <p:nvGrpSpPr>
              <p:cNvPr id="78" name="Group 112"/>
              <p:cNvGrpSpPr>
                <a:grpSpLocks/>
              </p:cNvGrpSpPr>
              <p:nvPr/>
            </p:nvGrpSpPr>
            <p:grpSpPr bwMode="auto">
              <a:xfrm>
                <a:off x="3249" y="1043"/>
                <a:ext cx="1601" cy="2339"/>
                <a:chOff x="3249" y="1043"/>
                <a:chExt cx="1601" cy="2339"/>
              </a:xfrm>
            </p:grpSpPr>
            <p:sp>
              <p:nvSpPr>
                <p:cNvPr id="79" name="Oval 113"/>
                <p:cNvSpPr>
                  <a:spLocks noChangeArrowheads="1"/>
                </p:cNvSpPr>
                <p:nvPr/>
              </p:nvSpPr>
              <p:spPr bwMode="auto">
                <a:xfrm>
                  <a:off x="3689" y="2644"/>
                  <a:ext cx="307" cy="310"/>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80" name="Oval 114"/>
                <p:cNvSpPr>
                  <a:spLocks noChangeArrowheads="1"/>
                </p:cNvSpPr>
                <p:nvPr/>
              </p:nvSpPr>
              <p:spPr bwMode="auto">
                <a:xfrm>
                  <a:off x="3504" y="1471"/>
                  <a:ext cx="309" cy="309"/>
                </a:xfrm>
                <a:prstGeom prst="ellipse">
                  <a:avLst/>
                </a:prstGeom>
                <a:solidFill>
                  <a:srgbClr val="FF6600"/>
                </a:solidFill>
                <a:ln w="12700" cap="sq">
                  <a:solidFill>
                    <a:srgbClr val="FF9900"/>
                  </a:solidFill>
                  <a:round/>
                  <a:headEnd type="none" w="sm" len="sm"/>
                  <a:tailEnd type="none" w="sm" len="sm"/>
                </a:ln>
                <a:effectLst/>
              </p:spPr>
              <p:txBody>
                <a:bodyPr wrap="none" anchor="ctr"/>
                <a:lstStyle/>
                <a:p>
                  <a:endParaRPr lang="en-GB"/>
                </a:p>
              </p:txBody>
            </p:sp>
            <p:sp>
              <p:nvSpPr>
                <p:cNvPr id="81" name="Oval 115"/>
                <p:cNvSpPr>
                  <a:spLocks noChangeArrowheads="1"/>
                </p:cNvSpPr>
                <p:nvPr/>
              </p:nvSpPr>
              <p:spPr bwMode="auto">
                <a:xfrm>
                  <a:off x="3831" y="2311"/>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82" name="Oval 116"/>
                <p:cNvSpPr>
                  <a:spLocks noChangeArrowheads="1"/>
                </p:cNvSpPr>
                <p:nvPr/>
              </p:nvSpPr>
              <p:spPr bwMode="auto">
                <a:xfrm>
                  <a:off x="3491" y="2603"/>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83" name="Oval 117"/>
                <p:cNvSpPr>
                  <a:spLocks noChangeArrowheads="1"/>
                </p:cNvSpPr>
                <p:nvPr/>
              </p:nvSpPr>
              <p:spPr bwMode="auto">
                <a:xfrm>
                  <a:off x="3491" y="2895"/>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84" name="Oval 118"/>
                <p:cNvSpPr>
                  <a:spLocks noChangeArrowheads="1"/>
                </p:cNvSpPr>
                <p:nvPr/>
              </p:nvSpPr>
              <p:spPr bwMode="auto">
                <a:xfrm>
                  <a:off x="3249" y="2506"/>
                  <a:ext cx="145"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85" name="Oval 119"/>
                <p:cNvSpPr>
                  <a:spLocks noChangeArrowheads="1"/>
                </p:cNvSpPr>
                <p:nvPr/>
              </p:nvSpPr>
              <p:spPr bwMode="auto">
                <a:xfrm>
                  <a:off x="3346" y="2993"/>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86" name="Oval 120"/>
                <p:cNvSpPr>
                  <a:spLocks noChangeArrowheads="1"/>
                </p:cNvSpPr>
                <p:nvPr/>
              </p:nvSpPr>
              <p:spPr bwMode="auto">
                <a:xfrm>
                  <a:off x="3249" y="2749"/>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87" name="Oval 121"/>
                <p:cNvSpPr>
                  <a:spLocks noChangeArrowheads="1"/>
                </p:cNvSpPr>
                <p:nvPr/>
              </p:nvSpPr>
              <p:spPr bwMode="auto">
                <a:xfrm>
                  <a:off x="3540" y="1921"/>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88" name="Oval 122"/>
                <p:cNvSpPr>
                  <a:spLocks noChangeArrowheads="1"/>
                </p:cNvSpPr>
                <p:nvPr/>
              </p:nvSpPr>
              <p:spPr bwMode="auto">
                <a:xfrm>
                  <a:off x="3789" y="2007"/>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89" name="Oval 123"/>
                <p:cNvSpPr>
                  <a:spLocks noChangeArrowheads="1"/>
                </p:cNvSpPr>
                <p:nvPr/>
              </p:nvSpPr>
              <p:spPr bwMode="auto">
                <a:xfrm>
                  <a:off x="3346" y="1774"/>
                  <a:ext cx="145"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0" name="Oval 124"/>
                <p:cNvSpPr>
                  <a:spLocks noChangeArrowheads="1"/>
                </p:cNvSpPr>
                <p:nvPr/>
              </p:nvSpPr>
              <p:spPr bwMode="auto">
                <a:xfrm>
                  <a:off x="3740" y="1813"/>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1" name="Oval 125"/>
                <p:cNvSpPr>
                  <a:spLocks noChangeArrowheads="1"/>
                </p:cNvSpPr>
                <p:nvPr/>
              </p:nvSpPr>
              <p:spPr bwMode="auto">
                <a:xfrm>
                  <a:off x="3637" y="2261"/>
                  <a:ext cx="145"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2" name="Oval 126"/>
                <p:cNvSpPr>
                  <a:spLocks noChangeArrowheads="1"/>
                </p:cNvSpPr>
                <p:nvPr/>
              </p:nvSpPr>
              <p:spPr bwMode="auto">
                <a:xfrm>
                  <a:off x="3491" y="2408"/>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3" name="Oval 127"/>
                <p:cNvSpPr>
                  <a:spLocks noChangeArrowheads="1"/>
                </p:cNvSpPr>
                <p:nvPr/>
              </p:nvSpPr>
              <p:spPr bwMode="auto">
                <a:xfrm>
                  <a:off x="3297" y="2164"/>
                  <a:ext cx="145"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4" name="Oval 128"/>
                <p:cNvSpPr>
                  <a:spLocks noChangeArrowheads="1"/>
                </p:cNvSpPr>
                <p:nvPr/>
              </p:nvSpPr>
              <p:spPr bwMode="auto">
                <a:xfrm>
                  <a:off x="4122" y="2213"/>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5" name="Oval 129"/>
                <p:cNvSpPr>
                  <a:spLocks noChangeArrowheads="1"/>
                </p:cNvSpPr>
                <p:nvPr/>
              </p:nvSpPr>
              <p:spPr bwMode="auto">
                <a:xfrm>
                  <a:off x="4219" y="2456"/>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6" name="Oval 130"/>
                <p:cNvSpPr>
                  <a:spLocks noChangeArrowheads="1"/>
                </p:cNvSpPr>
                <p:nvPr/>
              </p:nvSpPr>
              <p:spPr bwMode="auto">
                <a:xfrm>
                  <a:off x="3928" y="2554"/>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7" name="Oval 131"/>
                <p:cNvSpPr>
                  <a:spLocks noChangeArrowheads="1"/>
                </p:cNvSpPr>
                <p:nvPr/>
              </p:nvSpPr>
              <p:spPr bwMode="auto">
                <a:xfrm>
                  <a:off x="4122" y="2749"/>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8" name="Oval 132"/>
                <p:cNvSpPr>
                  <a:spLocks noChangeArrowheads="1"/>
                </p:cNvSpPr>
                <p:nvPr/>
              </p:nvSpPr>
              <p:spPr bwMode="auto">
                <a:xfrm>
                  <a:off x="4475" y="2511"/>
                  <a:ext cx="145"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99" name="Oval 133"/>
                <p:cNvSpPr>
                  <a:spLocks noChangeArrowheads="1"/>
                </p:cNvSpPr>
                <p:nvPr/>
              </p:nvSpPr>
              <p:spPr bwMode="auto">
                <a:xfrm>
                  <a:off x="4122" y="3042"/>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0" name="Oval 134"/>
                <p:cNvSpPr>
                  <a:spLocks noChangeArrowheads="1"/>
                </p:cNvSpPr>
                <p:nvPr/>
              </p:nvSpPr>
              <p:spPr bwMode="auto">
                <a:xfrm>
                  <a:off x="3886" y="1617"/>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1" name="Oval 135"/>
                <p:cNvSpPr>
                  <a:spLocks noChangeArrowheads="1"/>
                </p:cNvSpPr>
                <p:nvPr/>
              </p:nvSpPr>
              <p:spPr bwMode="auto">
                <a:xfrm>
                  <a:off x="4649" y="2541"/>
                  <a:ext cx="145"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2" name="Oval 136"/>
                <p:cNvSpPr>
                  <a:spLocks noChangeArrowheads="1"/>
                </p:cNvSpPr>
                <p:nvPr/>
              </p:nvSpPr>
              <p:spPr bwMode="auto">
                <a:xfrm>
                  <a:off x="4129" y="1861"/>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3" name="Oval 137"/>
                <p:cNvSpPr>
                  <a:spLocks noChangeArrowheads="1"/>
                </p:cNvSpPr>
                <p:nvPr/>
              </p:nvSpPr>
              <p:spPr bwMode="auto">
                <a:xfrm>
                  <a:off x="3935" y="1763"/>
                  <a:ext cx="145"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4" name="Oval 138"/>
                <p:cNvSpPr>
                  <a:spLocks noChangeArrowheads="1"/>
                </p:cNvSpPr>
                <p:nvPr/>
              </p:nvSpPr>
              <p:spPr bwMode="auto">
                <a:xfrm>
                  <a:off x="3838" y="1374"/>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5" name="Oval 139"/>
                <p:cNvSpPr>
                  <a:spLocks noChangeArrowheads="1"/>
                </p:cNvSpPr>
                <p:nvPr/>
              </p:nvSpPr>
              <p:spPr bwMode="auto">
                <a:xfrm>
                  <a:off x="3297" y="1482"/>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6" name="Oval 140"/>
                <p:cNvSpPr>
                  <a:spLocks noChangeArrowheads="1"/>
                </p:cNvSpPr>
                <p:nvPr/>
              </p:nvSpPr>
              <p:spPr bwMode="auto">
                <a:xfrm>
                  <a:off x="3297" y="1190"/>
                  <a:ext cx="145"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7" name="Oval 141"/>
                <p:cNvSpPr>
                  <a:spLocks noChangeArrowheads="1"/>
                </p:cNvSpPr>
                <p:nvPr/>
              </p:nvSpPr>
              <p:spPr bwMode="auto">
                <a:xfrm>
                  <a:off x="3588" y="1287"/>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8" name="Oval 142"/>
                <p:cNvSpPr>
                  <a:spLocks noChangeArrowheads="1"/>
                </p:cNvSpPr>
                <p:nvPr/>
              </p:nvSpPr>
              <p:spPr bwMode="auto">
                <a:xfrm>
                  <a:off x="3249" y="2018"/>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09" name="Oval 143"/>
                <p:cNvSpPr>
                  <a:spLocks noChangeArrowheads="1"/>
                </p:cNvSpPr>
                <p:nvPr/>
              </p:nvSpPr>
              <p:spPr bwMode="auto">
                <a:xfrm>
                  <a:off x="4080" y="1471"/>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0" name="Oval 144"/>
                <p:cNvSpPr>
                  <a:spLocks noChangeArrowheads="1"/>
                </p:cNvSpPr>
                <p:nvPr/>
              </p:nvSpPr>
              <p:spPr bwMode="auto">
                <a:xfrm>
                  <a:off x="3442" y="2067"/>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1" name="Oval 145"/>
                <p:cNvSpPr>
                  <a:spLocks noChangeArrowheads="1"/>
                </p:cNvSpPr>
                <p:nvPr/>
              </p:nvSpPr>
              <p:spPr bwMode="auto">
                <a:xfrm>
                  <a:off x="3249" y="2311"/>
                  <a:ext cx="145"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2" name="Oval 146"/>
                <p:cNvSpPr>
                  <a:spLocks noChangeArrowheads="1"/>
                </p:cNvSpPr>
                <p:nvPr/>
              </p:nvSpPr>
              <p:spPr bwMode="auto">
                <a:xfrm>
                  <a:off x="4323" y="1422"/>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3" name="Oval 147"/>
                <p:cNvSpPr>
                  <a:spLocks noChangeArrowheads="1"/>
                </p:cNvSpPr>
                <p:nvPr/>
              </p:nvSpPr>
              <p:spPr bwMode="auto">
                <a:xfrm>
                  <a:off x="4275" y="2007"/>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4" name="Oval 148"/>
                <p:cNvSpPr>
                  <a:spLocks noChangeArrowheads="1"/>
                </p:cNvSpPr>
                <p:nvPr/>
              </p:nvSpPr>
              <p:spPr bwMode="auto">
                <a:xfrm>
                  <a:off x="4177" y="1666"/>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5" name="Oval 149"/>
                <p:cNvSpPr>
                  <a:spLocks noChangeArrowheads="1"/>
                </p:cNvSpPr>
                <p:nvPr/>
              </p:nvSpPr>
              <p:spPr bwMode="auto">
                <a:xfrm>
                  <a:off x="4129" y="1179"/>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6" name="Oval 150"/>
                <p:cNvSpPr>
                  <a:spLocks noChangeArrowheads="1"/>
                </p:cNvSpPr>
                <p:nvPr/>
              </p:nvSpPr>
              <p:spPr bwMode="auto">
                <a:xfrm>
                  <a:off x="3588" y="1092"/>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7" name="Oval 151"/>
                <p:cNvSpPr>
                  <a:spLocks noChangeArrowheads="1"/>
                </p:cNvSpPr>
                <p:nvPr/>
              </p:nvSpPr>
              <p:spPr bwMode="auto">
                <a:xfrm>
                  <a:off x="4365" y="2944"/>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8" name="Oval 152"/>
                <p:cNvSpPr>
                  <a:spLocks noChangeArrowheads="1"/>
                </p:cNvSpPr>
                <p:nvPr/>
              </p:nvSpPr>
              <p:spPr bwMode="auto">
                <a:xfrm>
                  <a:off x="4316" y="2651"/>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19" name="Oval 153"/>
                <p:cNvSpPr>
                  <a:spLocks noChangeArrowheads="1"/>
                </p:cNvSpPr>
                <p:nvPr/>
              </p:nvSpPr>
              <p:spPr bwMode="auto">
                <a:xfrm>
                  <a:off x="4559" y="2895"/>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0" name="Oval 154"/>
                <p:cNvSpPr>
                  <a:spLocks noChangeArrowheads="1"/>
                </p:cNvSpPr>
                <p:nvPr/>
              </p:nvSpPr>
              <p:spPr bwMode="auto">
                <a:xfrm>
                  <a:off x="3540" y="3237"/>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1" name="Oval 155"/>
                <p:cNvSpPr>
                  <a:spLocks noChangeArrowheads="1"/>
                </p:cNvSpPr>
                <p:nvPr/>
              </p:nvSpPr>
              <p:spPr bwMode="auto">
                <a:xfrm>
                  <a:off x="3831" y="3042"/>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2" name="Oval 156"/>
                <p:cNvSpPr>
                  <a:spLocks noChangeArrowheads="1"/>
                </p:cNvSpPr>
                <p:nvPr/>
              </p:nvSpPr>
              <p:spPr bwMode="auto">
                <a:xfrm>
                  <a:off x="3977" y="2116"/>
                  <a:ext cx="145"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3" name="Oval 157"/>
                <p:cNvSpPr>
                  <a:spLocks noChangeArrowheads="1"/>
                </p:cNvSpPr>
                <p:nvPr/>
              </p:nvSpPr>
              <p:spPr bwMode="auto">
                <a:xfrm>
                  <a:off x="4420" y="1763"/>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4" name="Oval 158"/>
                <p:cNvSpPr>
                  <a:spLocks noChangeArrowheads="1"/>
                </p:cNvSpPr>
                <p:nvPr/>
              </p:nvSpPr>
              <p:spPr bwMode="auto">
                <a:xfrm>
                  <a:off x="3886" y="1081"/>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5" name="Oval 159"/>
                <p:cNvSpPr>
                  <a:spLocks noChangeArrowheads="1"/>
                </p:cNvSpPr>
                <p:nvPr/>
              </p:nvSpPr>
              <p:spPr bwMode="auto">
                <a:xfrm>
                  <a:off x="3686" y="2506"/>
                  <a:ext cx="145"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6" name="Oval 160"/>
                <p:cNvSpPr>
                  <a:spLocks noChangeArrowheads="1"/>
                </p:cNvSpPr>
                <p:nvPr/>
              </p:nvSpPr>
              <p:spPr bwMode="auto">
                <a:xfrm>
                  <a:off x="4615" y="1276"/>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7" name="Oval 161"/>
                <p:cNvSpPr>
                  <a:spLocks noChangeArrowheads="1"/>
                </p:cNvSpPr>
                <p:nvPr/>
              </p:nvSpPr>
              <p:spPr bwMode="auto">
                <a:xfrm>
                  <a:off x="4517" y="1519"/>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8" name="Oval 162"/>
                <p:cNvSpPr>
                  <a:spLocks noChangeArrowheads="1"/>
                </p:cNvSpPr>
                <p:nvPr/>
              </p:nvSpPr>
              <p:spPr bwMode="auto">
                <a:xfrm>
                  <a:off x="4705" y="2700"/>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29" name="Oval 163"/>
                <p:cNvSpPr>
                  <a:spLocks noChangeArrowheads="1"/>
                </p:cNvSpPr>
                <p:nvPr/>
              </p:nvSpPr>
              <p:spPr bwMode="auto">
                <a:xfrm>
                  <a:off x="4323" y="1130"/>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0" name="Oval 164"/>
                <p:cNvSpPr>
                  <a:spLocks noChangeArrowheads="1"/>
                </p:cNvSpPr>
                <p:nvPr/>
              </p:nvSpPr>
              <p:spPr bwMode="auto">
                <a:xfrm>
                  <a:off x="3977" y="2895"/>
                  <a:ext cx="145"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1" name="Oval 165"/>
                <p:cNvSpPr>
                  <a:spLocks noChangeArrowheads="1"/>
                </p:cNvSpPr>
                <p:nvPr/>
              </p:nvSpPr>
              <p:spPr bwMode="auto">
                <a:xfrm>
                  <a:off x="4325" y="3114"/>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2" name="Oval 166"/>
                <p:cNvSpPr>
                  <a:spLocks noChangeArrowheads="1"/>
                </p:cNvSpPr>
                <p:nvPr/>
              </p:nvSpPr>
              <p:spPr bwMode="auto">
                <a:xfrm>
                  <a:off x="3540" y="3042"/>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3" name="Oval 167"/>
                <p:cNvSpPr>
                  <a:spLocks noChangeArrowheads="1"/>
                </p:cNvSpPr>
                <p:nvPr/>
              </p:nvSpPr>
              <p:spPr bwMode="auto">
                <a:xfrm>
                  <a:off x="3733" y="3139"/>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4" name="Oval 168"/>
                <p:cNvSpPr>
                  <a:spLocks noChangeArrowheads="1"/>
                </p:cNvSpPr>
                <p:nvPr/>
              </p:nvSpPr>
              <p:spPr bwMode="auto">
                <a:xfrm>
                  <a:off x="4025" y="2408"/>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5" name="Oval 169"/>
                <p:cNvSpPr>
                  <a:spLocks noChangeArrowheads="1"/>
                </p:cNvSpPr>
                <p:nvPr/>
              </p:nvSpPr>
              <p:spPr bwMode="auto">
                <a:xfrm>
                  <a:off x="4599" y="2073"/>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6" name="Oval 170"/>
                <p:cNvSpPr>
                  <a:spLocks noChangeArrowheads="1"/>
                </p:cNvSpPr>
                <p:nvPr/>
              </p:nvSpPr>
              <p:spPr bwMode="auto">
                <a:xfrm>
                  <a:off x="4422" y="1967"/>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7" name="Oval 171"/>
                <p:cNvSpPr>
                  <a:spLocks noChangeArrowheads="1"/>
                </p:cNvSpPr>
                <p:nvPr/>
              </p:nvSpPr>
              <p:spPr bwMode="auto">
                <a:xfrm>
                  <a:off x="4462" y="2749"/>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8" name="Oval 172"/>
                <p:cNvSpPr>
                  <a:spLocks noChangeArrowheads="1"/>
                </p:cNvSpPr>
                <p:nvPr/>
              </p:nvSpPr>
              <p:spPr bwMode="auto">
                <a:xfrm>
                  <a:off x="4073" y="2554"/>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39" name="Oval 173"/>
                <p:cNvSpPr>
                  <a:spLocks noChangeArrowheads="1"/>
                </p:cNvSpPr>
                <p:nvPr/>
              </p:nvSpPr>
              <p:spPr bwMode="auto">
                <a:xfrm>
                  <a:off x="3984" y="1910"/>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0" name="Oval 174"/>
                <p:cNvSpPr>
                  <a:spLocks noChangeArrowheads="1"/>
                </p:cNvSpPr>
                <p:nvPr/>
              </p:nvSpPr>
              <p:spPr bwMode="auto">
                <a:xfrm>
                  <a:off x="4323" y="1617"/>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1" name="Oval 175"/>
                <p:cNvSpPr>
                  <a:spLocks noChangeArrowheads="1"/>
                </p:cNvSpPr>
                <p:nvPr/>
              </p:nvSpPr>
              <p:spPr bwMode="auto">
                <a:xfrm>
                  <a:off x="4632" y="1746"/>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2" name="Oval 176"/>
                <p:cNvSpPr>
                  <a:spLocks noChangeArrowheads="1"/>
                </p:cNvSpPr>
                <p:nvPr/>
              </p:nvSpPr>
              <p:spPr bwMode="auto">
                <a:xfrm>
                  <a:off x="3394" y="1335"/>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3" name="Oval 177"/>
                <p:cNvSpPr>
                  <a:spLocks noChangeArrowheads="1"/>
                </p:cNvSpPr>
                <p:nvPr/>
              </p:nvSpPr>
              <p:spPr bwMode="auto">
                <a:xfrm>
                  <a:off x="3394" y="1043"/>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4" name="Oval 178"/>
                <p:cNvSpPr>
                  <a:spLocks noChangeArrowheads="1"/>
                </p:cNvSpPr>
                <p:nvPr/>
              </p:nvSpPr>
              <p:spPr bwMode="auto">
                <a:xfrm>
                  <a:off x="3442" y="2261"/>
                  <a:ext cx="146" cy="14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5" name="Oval 179"/>
                <p:cNvSpPr>
                  <a:spLocks noChangeArrowheads="1"/>
                </p:cNvSpPr>
                <p:nvPr/>
              </p:nvSpPr>
              <p:spPr bwMode="auto">
                <a:xfrm>
                  <a:off x="3249" y="3139"/>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6" name="Oval 180"/>
                <p:cNvSpPr>
                  <a:spLocks noChangeArrowheads="1"/>
                </p:cNvSpPr>
                <p:nvPr/>
              </p:nvSpPr>
              <p:spPr bwMode="auto">
                <a:xfrm>
                  <a:off x="3394" y="2749"/>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7" name="Oval 181"/>
                <p:cNvSpPr>
                  <a:spLocks noChangeArrowheads="1"/>
                </p:cNvSpPr>
                <p:nvPr/>
              </p:nvSpPr>
              <p:spPr bwMode="auto">
                <a:xfrm>
                  <a:off x="3588" y="2067"/>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8" name="Oval 182"/>
                <p:cNvSpPr>
                  <a:spLocks noChangeArrowheads="1"/>
                </p:cNvSpPr>
                <p:nvPr/>
              </p:nvSpPr>
              <p:spPr bwMode="auto">
                <a:xfrm>
                  <a:off x="3740" y="1179"/>
                  <a:ext cx="146" cy="145"/>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49" name="Oval 183"/>
                <p:cNvSpPr>
                  <a:spLocks noChangeArrowheads="1"/>
                </p:cNvSpPr>
                <p:nvPr/>
              </p:nvSpPr>
              <p:spPr bwMode="auto">
                <a:xfrm>
                  <a:off x="3984" y="1276"/>
                  <a:ext cx="145"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150" name="Oval 184"/>
                <p:cNvSpPr>
                  <a:spLocks noChangeArrowheads="1"/>
                </p:cNvSpPr>
                <p:nvPr/>
              </p:nvSpPr>
              <p:spPr bwMode="auto">
                <a:xfrm>
                  <a:off x="3949" y="3196"/>
                  <a:ext cx="146" cy="146"/>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grpSp>
        </p:grpSp>
        <p:sp>
          <p:nvSpPr>
            <p:cNvPr id="15" name="Text Box 186"/>
            <p:cNvSpPr txBox="1">
              <a:spLocks noChangeArrowheads="1"/>
            </p:cNvSpPr>
            <p:nvPr/>
          </p:nvSpPr>
          <p:spPr bwMode="auto">
            <a:xfrm>
              <a:off x="4001984" y="5305329"/>
              <a:ext cx="744651" cy="382979"/>
            </a:xfrm>
            <a:prstGeom prst="rect">
              <a:avLst/>
            </a:prstGeom>
            <a:noFill/>
            <a:ln w="12700" cap="sq">
              <a:noFill/>
              <a:miter lim="800000"/>
              <a:headEnd type="none" w="sm" len="sm"/>
              <a:tailEnd type="none" w="lg" len="lg"/>
            </a:ln>
            <a:effectLst/>
          </p:spPr>
          <p:txBody>
            <a:bodyPr wrap="none">
              <a:spAutoFit/>
            </a:bodyPr>
            <a:lstStyle/>
            <a:p>
              <a:r>
                <a:rPr lang="en-US" sz="2400" b="1" i="1" dirty="0">
                  <a:solidFill>
                    <a:srgbClr val="560A5C"/>
                  </a:solidFill>
                  <a:effectLst/>
                  <a:latin typeface="Times New Roman" pitchFamily="18" charset="0"/>
                </a:rPr>
                <a:t>Feed</a:t>
              </a:r>
              <a:endParaRPr lang="en-US" sz="2400" dirty="0">
                <a:solidFill>
                  <a:srgbClr val="560A5C"/>
                </a:solidFill>
                <a:effectLst/>
                <a:latin typeface="Bernard MT Condensed" pitchFamily="18" charset="0"/>
              </a:endParaRPr>
            </a:p>
          </p:txBody>
        </p:sp>
        <p:grpSp>
          <p:nvGrpSpPr>
            <p:cNvPr id="16" name="Group 187"/>
            <p:cNvGrpSpPr>
              <a:grpSpLocks/>
            </p:cNvGrpSpPr>
            <p:nvPr/>
          </p:nvGrpSpPr>
          <p:grpSpPr bwMode="auto">
            <a:xfrm>
              <a:off x="5696450" y="3241427"/>
              <a:ext cx="566267" cy="2372532"/>
              <a:chOff x="2811" y="1774"/>
              <a:chExt cx="391" cy="1801"/>
            </a:xfrm>
          </p:grpSpPr>
          <p:sp>
            <p:nvSpPr>
              <p:cNvPr id="70" name="Line 189"/>
              <p:cNvSpPr>
                <a:spLocks noChangeShapeType="1"/>
              </p:cNvSpPr>
              <p:nvPr/>
            </p:nvSpPr>
            <p:spPr bwMode="auto">
              <a:xfrm>
                <a:off x="2811" y="3187"/>
                <a:ext cx="391" cy="1"/>
              </a:xfrm>
              <a:prstGeom prst="line">
                <a:avLst/>
              </a:prstGeom>
              <a:noFill/>
              <a:ln w="92075">
                <a:solidFill>
                  <a:srgbClr val="800080"/>
                </a:solidFill>
                <a:round/>
                <a:headEnd type="none" w="sm" len="sm"/>
                <a:tailEnd type="triangle" w="med" len="med"/>
              </a:ln>
              <a:effectLst/>
            </p:spPr>
            <p:txBody>
              <a:bodyPr wrap="none" anchor="ctr"/>
              <a:lstStyle/>
              <a:p>
                <a:endParaRPr lang="en-GB"/>
              </a:p>
            </p:txBody>
          </p:sp>
          <p:sp>
            <p:nvSpPr>
              <p:cNvPr id="71" name="Line 190"/>
              <p:cNvSpPr>
                <a:spLocks noChangeShapeType="1"/>
              </p:cNvSpPr>
              <p:nvPr/>
            </p:nvSpPr>
            <p:spPr bwMode="auto">
              <a:xfrm>
                <a:off x="2811" y="1774"/>
                <a:ext cx="391" cy="1"/>
              </a:xfrm>
              <a:prstGeom prst="line">
                <a:avLst/>
              </a:prstGeom>
              <a:noFill/>
              <a:ln w="92075">
                <a:solidFill>
                  <a:srgbClr val="800080"/>
                </a:solidFill>
                <a:round/>
                <a:headEnd type="none" w="sm" len="sm"/>
                <a:tailEnd type="triangle" w="med" len="med"/>
              </a:ln>
              <a:effectLst/>
            </p:spPr>
            <p:txBody>
              <a:bodyPr wrap="none" anchor="ctr"/>
              <a:lstStyle/>
              <a:p>
                <a:endParaRPr lang="en-GB"/>
              </a:p>
            </p:txBody>
          </p:sp>
          <p:sp>
            <p:nvSpPr>
              <p:cNvPr id="72" name="Line 191"/>
              <p:cNvSpPr>
                <a:spLocks noChangeShapeType="1"/>
              </p:cNvSpPr>
              <p:nvPr/>
            </p:nvSpPr>
            <p:spPr bwMode="auto">
              <a:xfrm>
                <a:off x="2811" y="2116"/>
                <a:ext cx="391" cy="1"/>
              </a:xfrm>
              <a:prstGeom prst="line">
                <a:avLst/>
              </a:prstGeom>
              <a:noFill/>
              <a:ln w="92075">
                <a:solidFill>
                  <a:srgbClr val="800080"/>
                </a:solidFill>
                <a:round/>
                <a:headEnd type="none" w="sm" len="sm"/>
                <a:tailEnd type="triangle" w="med" len="med"/>
              </a:ln>
              <a:effectLst/>
            </p:spPr>
            <p:txBody>
              <a:bodyPr wrap="none" anchor="ctr"/>
              <a:lstStyle/>
              <a:p>
                <a:endParaRPr lang="en-GB"/>
              </a:p>
            </p:txBody>
          </p:sp>
          <p:sp>
            <p:nvSpPr>
              <p:cNvPr id="73" name="Line 192"/>
              <p:cNvSpPr>
                <a:spLocks noChangeShapeType="1"/>
              </p:cNvSpPr>
              <p:nvPr/>
            </p:nvSpPr>
            <p:spPr bwMode="auto">
              <a:xfrm>
                <a:off x="2811" y="2456"/>
                <a:ext cx="391" cy="1"/>
              </a:xfrm>
              <a:prstGeom prst="line">
                <a:avLst/>
              </a:prstGeom>
              <a:noFill/>
              <a:ln w="92075">
                <a:solidFill>
                  <a:srgbClr val="800080"/>
                </a:solidFill>
                <a:round/>
                <a:headEnd type="none" w="sm" len="sm"/>
                <a:tailEnd type="triangle" w="med" len="med"/>
              </a:ln>
              <a:effectLst/>
            </p:spPr>
            <p:txBody>
              <a:bodyPr wrap="none" anchor="ctr"/>
              <a:lstStyle/>
              <a:p>
                <a:endParaRPr lang="en-GB"/>
              </a:p>
            </p:txBody>
          </p:sp>
          <p:sp>
            <p:nvSpPr>
              <p:cNvPr id="74" name="Line 193"/>
              <p:cNvSpPr>
                <a:spLocks noChangeShapeType="1"/>
              </p:cNvSpPr>
              <p:nvPr/>
            </p:nvSpPr>
            <p:spPr bwMode="auto">
              <a:xfrm>
                <a:off x="2811" y="2846"/>
                <a:ext cx="391" cy="1"/>
              </a:xfrm>
              <a:prstGeom prst="line">
                <a:avLst/>
              </a:prstGeom>
              <a:noFill/>
              <a:ln w="92075">
                <a:solidFill>
                  <a:srgbClr val="800080"/>
                </a:solidFill>
                <a:round/>
                <a:headEnd type="none" w="sm" len="sm"/>
                <a:tailEnd type="triangle" w="med" len="med"/>
              </a:ln>
              <a:effectLst/>
            </p:spPr>
            <p:txBody>
              <a:bodyPr wrap="none" anchor="ctr"/>
              <a:lstStyle/>
              <a:p>
                <a:endParaRPr lang="en-GB"/>
              </a:p>
            </p:txBody>
          </p:sp>
          <p:graphicFrame>
            <p:nvGraphicFramePr>
              <p:cNvPr id="75" name="Object 194"/>
              <p:cNvGraphicFramePr>
                <a:graphicFrameLocks noChangeAspect="1"/>
              </p:cNvGraphicFramePr>
              <p:nvPr/>
            </p:nvGraphicFramePr>
            <p:xfrm>
              <a:off x="2901" y="3439"/>
              <a:ext cx="208" cy="136"/>
            </p:xfrm>
            <a:graphic>
              <a:graphicData uri="http://schemas.openxmlformats.org/presentationml/2006/ole">
                <mc:AlternateContent xmlns:mc="http://schemas.openxmlformats.org/markup-compatibility/2006">
                  <mc:Choice xmlns:v="urn:schemas-microsoft-com:vml" Requires="v">
                    <p:oleObj spid="_x0000_s2071" name="Equation" r:id="rId4" imgW="330120" imgH="215640" progId="Equation.3">
                      <p:embed/>
                    </p:oleObj>
                  </mc:Choice>
                  <mc:Fallback>
                    <p:oleObj name="Equation" r:id="rId4" imgW="330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1" y="3439"/>
                            <a:ext cx="208"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184"/>
            <p:cNvGrpSpPr/>
            <p:nvPr/>
          </p:nvGrpSpPr>
          <p:grpSpPr>
            <a:xfrm>
              <a:off x="4197505" y="2885117"/>
              <a:ext cx="1416029" cy="2487779"/>
              <a:chOff x="3694111" y="2123601"/>
              <a:chExt cx="1966313" cy="3661371"/>
            </a:xfrm>
          </p:grpSpPr>
          <p:sp>
            <p:nvSpPr>
              <p:cNvPr id="22" name="Oval 9"/>
              <p:cNvSpPr>
                <a:spLocks noChangeArrowheads="1"/>
              </p:cNvSpPr>
              <p:nvPr/>
            </p:nvSpPr>
            <p:spPr bwMode="auto">
              <a:xfrm>
                <a:off x="4835529" y="5106996"/>
                <a:ext cx="441888" cy="473189"/>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23" name="Oval 10"/>
              <p:cNvSpPr>
                <a:spLocks noChangeArrowheads="1"/>
              </p:cNvSpPr>
              <p:nvPr/>
            </p:nvSpPr>
            <p:spPr bwMode="auto">
              <a:xfrm>
                <a:off x="5143504" y="4643446"/>
                <a:ext cx="441888" cy="473189"/>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24" name="Oval 11"/>
              <p:cNvSpPr>
                <a:spLocks noChangeArrowheads="1"/>
              </p:cNvSpPr>
              <p:nvPr/>
            </p:nvSpPr>
            <p:spPr bwMode="auto">
              <a:xfrm>
                <a:off x="5143504" y="3794071"/>
                <a:ext cx="441888" cy="471663"/>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25" name="Oval 12"/>
              <p:cNvSpPr>
                <a:spLocks noChangeArrowheads="1"/>
              </p:cNvSpPr>
              <p:nvPr/>
            </p:nvSpPr>
            <p:spPr bwMode="auto">
              <a:xfrm>
                <a:off x="4835529" y="3327408"/>
                <a:ext cx="441888" cy="473189"/>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26" name="Oval 13"/>
              <p:cNvSpPr>
                <a:spLocks noChangeArrowheads="1"/>
              </p:cNvSpPr>
              <p:nvPr/>
            </p:nvSpPr>
            <p:spPr bwMode="auto">
              <a:xfrm>
                <a:off x="4002086" y="3525856"/>
                <a:ext cx="440458" cy="473189"/>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27" name="Oval 15"/>
              <p:cNvSpPr>
                <a:spLocks noChangeArrowheads="1"/>
              </p:cNvSpPr>
              <p:nvPr/>
            </p:nvSpPr>
            <p:spPr bwMode="auto">
              <a:xfrm>
                <a:off x="4618036" y="3989406"/>
                <a:ext cx="441889" cy="473189"/>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28" name="Oval 16"/>
              <p:cNvSpPr>
                <a:spLocks noChangeArrowheads="1"/>
              </p:cNvSpPr>
              <p:nvPr/>
            </p:nvSpPr>
            <p:spPr bwMode="auto">
              <a:xfrm>
                <a:off x="5143504" y="2554296"/>
                <a:ext cx="441888" cy="473189"/>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29" name="Oval 20"/>
              <p:cNvSpPr>
                <a:spLocks noChangeArrowheads="1"/>
              </p:cNvSpPr>
              <p:nvPr/>
            </p:nvSpPr>
            <p:spPr bwMode="auto">
              <a:xfrm>
                <a:off x="4156075" y="2597108"/>
                <a:ext cx="441888" cy="471662"/>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30" name="Oval 21"/>
              <p:cNvSpPr>
                <a:spLocks noChangeArrowheads="1"/>
              </p:cNvSpPr>
              <p:nvPr/>
            </p:nvSpPr>
            <p:spPr bwMode="auto">
              <a:xfrm>
                <a:off x="4156075" y="4452956"/>
                <a:ext cx="441888" cy="473189"/>
              </a:xfrm>
              <a:prstGeom prst="ellipse">
                <a:avLst/>
              </a:prstGeom>
              <a:solidFill>
                <a:srgbClr val="FF6600"/>
              </a:solidFill>
              <a:ln w="12700" cap="sq">
                <a:solidFill>
                  <a:srgbClr val="FF6600"/>
                </a:solidFill>
                <a:round/>
                <a:headEnd type="none" w="sm" len="sm"/>
                <a:tailEnd type="none" w="sm" len="sm"/>
              </a:ln>
              <a:effectLst/>
            </p:spPr>
            <p:txBody>
              <a:bodyPr wrap="none" anchor="ctr"/>
              <a:lstStyle/>
              <a:p>
                <a:endParaRPr lang="en-GB"/>
              </a:p>
            </p:txBody>
          </p:sp>
          <p:sp>
            <p:nvSpPr>
              <p:cNvPr id="31" name="Oval 23"/>
              <p:cNvSpPr>
                <a:spLocks noChangeArrowheads="1"/>
              </p:cNvSpPr>
              <p:nvPr/>
            </p:nvSpPr>
            <p:spPr bwMode="auto">
              <a:xfrm>
                <a:off x="5143503" y="4323926"/>
                <a:ext cx="208789" cy="224384"/>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32" name="Oval 24"/>
              <p:cNvSpPr>
                <a:spLocks noChangeArrowheads="1"/>
              </p:cNvSpPr>
              <p:nvPr/>
            </p:nvSpPr>
            <p:spPr bwMode="auto">
              <a:xfrm>
                <a:off x="5375279" y="5330340"/>
                <a:ext cx="207358"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33" name="Oval 25"/>
              <p:cNvSpPr>
                <a:spLocks noChangeArrowheads="1"/>
              </p:cNvSpPr>
              <p:nvPr/>
            </p:nvSpPr>
            <p:spPr bwMode="auto">
              <a:xfrm>
                <a:off x="4824588" y="4565721"/>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34" name="Oval 26"/>
              <p:cNvSpPr>
                <a:spLocks noChangeArrowheads="1"/>
              </p:cNvSpPr>
              <p:nvPr/>
            </p:nvSpPr>
            <p:spPr bwMode="auto">
              <a:xfrm>
                <a:off x="4387850" y="5217638"/>
                <a:ext cx="207358"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35" name="Oval 27"/>
              <p:cNvSpPr>
                <a:spLocks noChangeArrowheads="1"/>
              </p:cNvSpPr>
              <p:nvPr/>
            </p:nvSpPr>
            <p:spPr bwMode="auto">
              <a:xfrm>
                <a:off x="4078286" y="4289011"/>
                <a:ext cx="208789" cy="224383"/>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36" name="Oval 29"/>
              <p:cNvSpPr>
                <a:spLocks noChangeArrowheads="1"/>
              </p:cNvSpPr>
              <p:nvPr/>
            </p:nvSpPr>
            <p:spPr bwMode="auto">
              <a:xfrm>
                <a:off x="4540249" y="4908076"/>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37" name="Oval 30"/>
              <p:cNvSpPr>
                <a:spLocks noChangeArrowheads="1"/>
              </p:cNvSpPr>
              <p:nvPr/>
            </p:nvSpPr>
            <p:spPr bwMode="auto">
              <a:xfrm>
                <a:off x="3694111" y="3825401"/>
                <a:ext cx="20735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38" name="Oval 31"/>
              <p:cNvSpPr>
                <a:spLocks noChangeArrowheads="1"/>
              </p:cNvSpPr>
              <p:nvPr/>
            </p:nvSpPr>
            <p:spPr bwMode="auto">
              <a:xfrm>
                <a:off x="4695824" y="3515838"/>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39" name="Oval 32"/>
              <p:cNvSpPr>
                <a:spLocks noChangeArrowheads="1"/>
              </p:cNvSpPr>
              <p:nvPr/>
            </p:nvSpPr>
            <p:spPr bwMode="auto">
              <a:xfrm>
                <a:off x="4835529" y="4866728"/>
                <a:ext cx="207358" cy="221331"/>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0" name="Oval 33"/>
              <p:cNvSpPr>
                <a:spLocks noChangeArrowheads="1"/>
              </p:cNvSpPr>
              <p:nvPr/>
            </p:nvSpPr>
            <p:spPr bwMode="auto">
              <a:xfrm>
                <a:off x="4913315" y="4092090"/>
                <a:ext cx="20735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1" name="Oval 34"/>
              <p:cNvSpPr>
                <a:spLocks noChangeArrowheads="1"/>
              </p:cNvSpPr>
              <p:nvPr/>
            </p:nvSpPr>
            <p:spPr bwMode="auto">
              <a:xfrm>
                <a:off x="4387850" y="3979449"/>
                <a:ext cx="207358" cy="224384"/>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2" name="Oval 35"/>
              <p:cNvSpPr>
                <a:spLocks noChangeArrowheads="1"/>
              </p:cNvSpPr>
              <p:nvPr/>
            </p:nvSpPr>
            <p:spPr bwMode="auto">
              <a:xfrm>
                <a:off x="3694111" y="4212690"/>
                <a:ext cx="207359" cy="221330"/>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3" name="Oval 36"/>
              <p:cNvSpPr>
                <a:spLocks noChangeArrowheads="1"/>
              </p:cNvSpPr>
              <p:nvPr/>
            </p:nvSpPr>
            <p:spPr bwMode="auto">
              <a:xfrm>
                <a:off x="3846511" y="4522251"/>
                <a:ext cx="208789" cy="221331"/>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4" name="Oval 38"/>
              <p:cNvSpPr>
                <a:spLocks noChangeArrowheads="1"/>
              </p:cNvSpPr>
              <p:nvPr/>
            </p:nvSpPr>
            <p:spPr bwMode="auto">
              <a:xfrm>
                <a:off x="5375279" y="3472965"/>
                <a:ext cx="207358"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5" name="Oval 39"/>
              <p:cNvSpPr>
                <a:spLocks noChangeArrowheads="1"/>
              </p:cNvSpPr>
              <p:nvPr/>
            </p:nvSpPr>
            <p:spPr bwMode="auto">
              <a:xfrm>
                <a:off x="4002086" y="3979449"/>
                <a:ext cx="208789" cy="224384"/>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6" name="Oval 40"/>
              <p:cNvSpPr>
                <a:spLocks noChangeArrowheads="1"/>
              </p:cNvSpPr>
              <p:nvPr/>
            </p:nvSpPr>
            <p:spPr bwMode="auto">
              <a:xfrm>
                <a:off x="5453065" y="4323926"/>
                <a:ext cx="207359" cy="224384"/>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7" name="Oval 41"/>
              <p:cNvSpPr>
                <a:spLocks noChangeArrowheads="1"/>
              </p:cNvSpPr>
              <p:nvPr/>
            </p:nvSpPr>
            <p:spPr bwMode="auto">
              <a:xfrm>
                <a:off x="4156074" y="3282536"/>
                <a:ext cx="208789" cy="224383"/>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8" name="Oval 42"/>
              <p:cNvSpPr>
                <a:spLocks noChangeArrowheads="1"/>
              </p:cNvSpPr>
              <p:nvPr/>
            </p:nvSpPr>
            <p:spPr bwMode="auto">
              <a:xfrm>
                <a:off x="5221290" y="3087142"/>
                <a:ext cx="208789" cy="221330"/>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49" name="Oval 43"/>
              <p:cNvSpPr>
                <a:spLocks noChangeArrowheads="1"/>
              </p:cNvSpPr>
              <p:nvPr/>
            </p:nvSpPr>
            <p:spPr bwMode="auto">
              <a:xfrm>
                <a:off x="4991104" y="2931628"/>
                <a:ext cx="207358"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0" name="Oval 44"/>
              <p:cNvSpPr>
                <a:spLocks noChangeArrowheads="1"/>
              </p:cNvSpPr>
              <p:nvPr/>
            </p:nvSpPr>
            <p:spPr bwMode="auto">
              <a:xfrm>
                <a:off x="3771900" y="3282536"/>
                <a:ext cx="207358" cy="224383"/>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1" name="Oval 45"/>
              <p:cNvSpPr>
                <a:spLocks noChangeArrowheads="1"/>
              </p:cNvSpPr>
              <p:nvPr/>
            </p:nvSpPr>
            <p:spPr bwMode="auto">
              <a:xfrm>
                <a:off x="3771900" y="2818986"/>
                <a:ext cx="207358" cy="224383"/>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2" name="Oval 46"/>
              <p:cNvSpPr>
                <a:spLocks noChangeArrowheads="1"/>
              </p:cNvSpPr>
              <p:nvPr/>
            </p:nvSpPr>
            <p:spPr bwMode="auto">
              <a:xfrm>
                <a:off x="4695824" y="2742665"/>
                <a:ext cx="208789" cy="221330"/>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3" name="Oval 47"/>
              <p:cNvSpPr>
                <a:spLocks noChangeArrowheads="1"/>
              </p:cNvSpPr>
              <p:nvPr/>
            </p:nvSpPr>
            <p:spPr bwMode="auto">
              <a:xfrm>
                <a:off x="4002086" y="2277588"/>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4" name="Oval 48"/>
              <p:cNvSpPr>
                <a:spLocks noChangeArrowheads="1"/>
              </p:cNvSpPr>
              <p:nvPr/>
            </p:nvSpPr>
            <p:spPr bwMode="auto">
              <a:xfrm>
                <a:off x="4618036" y="2355376"/>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5" name="Oval 49"/>
              <p:cNvSpPr>
                <a:spLocks noChangeArrowheads="1"/>
              </p:cNvSpPr>
              <p:nvPr/>
            </p:nvSpPr>
            <p:spPr bwMode="auto">
              <a:xfrm>
                <a:off x="4002086" y="3052226"/>
                <a:ext cx="208789" cy="221331"/>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6" name="Oval 58"/>
              <p:cNvSpPr>
                <a:spLocks noChangeArrowheads="1"/>
              </p:cNvSpPr>
              <p:nvPr/>
            </p:nvSpPr>
            <p:spPr bwMode="auto">
              <a:xfrm>
                <a:off x="3924299" y="5449474"/>
                <a:ext cx="208789" cy="224384"/>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7" name="Oval 63"/>
              <p:cNvSpPr>
                <a:spLocks noChangeArrowheads="1"/>
              </p:cNvSpPr>
              <p:nvPr/>
            </p:nvSpPr>
            <p:spPr bwMode="auto">
              <a:xfrm>
                <a:off x="3846511" y="4830288"/>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8" name="Oval 70"/>
              <p:cNvSpPr>
                <a:spLocks noChangeArrowheads="1"/>
              </p:cNvSpPr>
              <p:nvPr/>
            </p:nvSpPr>
            <p:spPr bwMode="auto">
              <a:xfrm>
                <a:off x="4310061" y="2123601"/>
                <a:ext cx="20735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59" name="Oval 81"/>
              <p:cNvSpPr>
                <a:spLocks noChangeArrowheads="1"/>
              </p:cNvSpPr>
              <p:nvPr/>
            </p:nvSpPr>
            <p:spPr bwMode="auto">
              <a:xfrm>
                <a:off x="3924299" y="2587151"/>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0" name="Oval 82"/>
              <p:cNvSpPr>
                <a:spLocks noChangeArrowheads="1"/>
              </p:cNvSpPr>
              <p:nvPr/>
            </p:nvSpPr>
            <p:spPr bwMode="auto">
              <a:xfrm>
                <a:off x="4913315" y="2468078"/>
                <a:ext cx="20735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1" name="Oval 90"/>
              <p:cNvSpPr>
                <a:spLocks noChangeArrowheads="1"/>
              </p:cNvSpPr>
              <p:nvPr/>
            </p:nvSpPr>
            <p:spPr bwMode="auto">
              <a:xfrm>
                <a:off x="5143503" y="5562115"/>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2" name="Oval 91"/>
              <p:cNvSpPr>
                <a:spLocks noChangeArrowheads="1"/>
              </p:cNvSpPr>
              <p:nvPr/>
            </p:nvSpPr>
            <p:spPr bwMode="auto">
              <a:xfrm>
                <a:off x="4233861" y="5449474"/>
                <a:ext cx="207359" cy="224384"/>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3" name="Oval 92"/>
              <p:cNvSpPr>
                <a:spLocks noChangeArrowheads="1"/>
              </p:cNvSpPr>
              <p:nvPr/>
            </p:nvSpPr>
            <p:spPr bwMode="auto">
              <a:xfrm>
                <a:off x="4618036" y="5139911"/>
                <a:ext cx="208789" cy="224383"/>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4" name="Oval 95"/>
              <p:cNvSpPr>
                <a:spLocks noChangeArrowheads="1"/>
              </p:cNvSpPr>
              <p:nvPr/>
            </p:nvSpPr>
            <p:spPr bwMode="auto">
              <a:xfrm>
                <a:off x="4645021" y="3803771"/>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5" name="Oval 96"/>
              <p:cNvSpPr>
                <a:spLocks noChangeArrowheads="1"/>
              </p:cNvSpPr>
              <p:nvPr/>
            </p:nvSpPr>
            <p:spPr bwMode="auto">
              <a:xfrm>
                <a:off x="4540249" y="3052226"/>
                <a:ext cx="208789" cy="221331"/>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6" name="Oval 97"/>
              <p:cNvSpPr>
                <a:spLocks noChangeArrowheads="1"/>
              </p:cNvSpPr>
              <p:nvPr/>
            </p:nvSpPr>
            <p:spPr bwMode="auto">
              <a:xfrm>
                <a:off x="4464049" y="3282536"/>
                <a:ext cx="208789" cy="224383"/>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7" name="Oval 104"/>
              <p:cNvSpPr>
                <a:spLocks noChangeArrowheads="1"/>
              </p:cNvSpPr>
              <p:nvPr/>
            </p:nvSpPr>
            <p:spPr bwMode="auto">
              <a:xfrm>
                <a:off x="4310061" y="4212690"/>
                <a:ext cx="207359" cy="221330"/>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8" name="Oval 105"/>
              <p:cNvSpPr>
                <a:spLocks noChangeArrowheads="1"/>
              </p:cNvSpPr>
              <p:nvPr/>
            </p:nvSpPr>
            <p:spPr bwMode="auto">
              <a:xfrm>
                <a:off x="4156074" y="4985863"/>
                <a:ext cx="208789" cy="222857"/>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69" name="Oval 106"/>
              <p:cNvSpPr>
                <a:spLocks noChangeArrowheads="1"/>
              </p:cNvSpPr>
              <p:nvPr/>
            </p:nvSpPr>
            <p:spPr bwMode="auto">
              <a:xfrm>
                <a:off x="4540249" y="5449474"/>
                <a:ext cx="208789" cy="224384"/>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grpSp>
        <p:sp>
          <p:nvSpPr>
            <p:cNvPr id="18" name="Rectangle 6"/>
            <p:cNvSpPr>
              <a:spLocks noChangeArrowheads="1"/>
            </p:cNvSpPr>
            <p:nvPr/>
          </p:nvSpPr>
          <p:spPr bwMode="auto">
            <a:xfrm>
              <a:off x="6785824" y="5431578"/>
              <a:ext cx="1718253" cy="355573"/>
            </a:xfrm>
            <a:prstGeom prst="rect">
              <a:avLst/>
            </a:prstGeom>
            <a:noFill/>
            <a:ln w="9525">
              <a:noFill/>
              <a:miter lim="800000"/>
              <a:headEnd/>
              <a:tailEnd/>
            </a:ln>
          </p:spPr>
          <p:txBody>
            <a:bodyPr anchor="b"/>
            <a:lstStyle/>
            <a:p>
              <a:r>
                <a:rPr lang="en-US" sz="2400" b="1" i="1" dirty="0">
                  <a:solidFill>
                    <a:srgbClr val="560A5C"/>
                  </a:solidFill>
                  <a:effectLst/>
                  <a:latin typeface="Times New Roman" pitchFamily="18" charset="0"/>
                  <a:cs typeface="Times New Roman" pitchFamily="18" charset="0"/>
                </a:rPr>
                <a:t>Permeate</a:t>
              </a:r>
              <a:endParaRPr lang="en-US" sz="2400" dirty="0">
                <a:solidFill>
                  <a:srgbClr val="560A5C"/>
                </a:solidFill>
                <a:effectLst/>
                <a:latin typeface="Times New Roman" pitchFamily="18" charset="0"/>
                <a:cs typeface="Times New Roman" pitchFamily="18" charset="0"/>
              </a:endParaRPr>
            </a:p>
          </p:txBody>
        </p:sp>
        <p:sp>
          <p:nvSpPr>
            <p:cNvPr id="19" name="Rectangle 7"/>
            <p:cNvSpPr>
              <a:spLocks noChangeArrowheads="1"/>
            </p:cNvSpPr>
            <p:nvPr/>
          </p:nvSpPr>
          <p:spPr bwMode="auto">
            <a:xfrm>
              <a:off x="4458186" y="5848224"/>
              <a:ext cx="2020325" cy="474077"/>
            </a:xfrm>
            <a:prstGeom prst="rect">
              <a:avLst/>
            </a:prstGeom>
            <a:noFill/>
            <a:ln w="9525">
              <a:noFill/>
              <a:miter lim="800000"/>
              <a:headEnd/>
              <a:tailEnd/>
            </a:ln>
          </p:spPr>
          <p:txBody>
            <a:bodyPr anchor="b"/>
            <a:lstStyle/>
            <a:p>
              <a:pPr algn="ctr"/>
              <a:r>
                <a:rPr lang="en-US" sz="1600" b="1" i="1" dirty="0">
                  <a:solidFill>
                    <a:schemeClr val="bg1"/>
                  </a:solidFill>
                  <a:effectLst/>
                  <a:latin typeface="Times New Roman" pitchFamily="18" charset="0"/>
                  <a:cs typeface="Times New Roman" pitchFamily="18" charset="0"/>
                </a:rPr>
                <a:t>Particle or Solute Molecule</a:t>
              </a:r>
              <a:endParaRPr lang="en-US" sz="1600" dirty="0">
                <a:solidFill>
                  <a:schemeClr val="bg1"/>
                </a:solidFill>
                <a:effectLst/>
                <a:latin typeface="Times New Roman" pitchFamily="18" charset="0"/>
                <a:cs typeface="Times New Roman" pitchFamily="18" charset="0"/>
              </a:endParaRPr>
            </a:p>
          </p:txBody>
        </p:sp>
        <p:sp>
          <p:nvSpPr>
            <p:cNvPr id="20" name="Oval 82"/>
            <p:cNvSpPr>
              <a:spLocks noChangeArrowheads="1"/>
            </p:cNvSpPr>
            <p:nvPr/>
          </p:nvSpPr>
          <p:spPr bwMode="auto">
            <a:xfrm>
              <a:off x="5500935" y="3359215"/>
              <a:ext cx="149328" cy="151424"/>
            </a:xfrm>
            <a:prstGeom prst="ellipse">
              <a:avLst/>
            </a:prstGeom>
            <a:gradFill rotWithShape="0">
              <a:gsLst>
                <a:gs pos="0">
                  <a:srgbClr val="00CCFF"/>
                </a:gs>
                <a:gs pos="100000">
                  <a:srgbClr val="00CCFF">
                    <a:gamma/>
                    <a:shade val="46275"/>
                    <a:invGamma/>
                  </a:srgbClr>
                </a:gs>
              </a:gsLst>
              <a:path path="rect">
                <a:fillToRect r="100000" b="100000"/>
              </a:path>
            </a:gradFill>
            <a:ln w="12700" cap="sq">
              <a:solidFill>
                <a:schemeClr val="tx1"/>
              </a:solidFill>
              <a:round/>
              <a:headEnd type="none" w="sm" len="sm"/>
              <a:tailEnd type="none" w="sm" len="sm"/>
            </a:ln>
            <a:effectLst/>
          </p:spPr>
          <p:txBody>
            <a:bodyPr wrap="none" anchor="ctr"/>
            <a:lstStyle/>
            <a:p>
              <a:endParaRPr lang="en-GB"/>
            </a:p>
          </p:txBody>
        </p:sp>
        <p:sp>
          <p:nvSpPr>
            <p:cNvPr id="21" name="Notched Right Arrow 20"/>
            <p:cNvSpPr/>
            <p:nvPr/>
          </p:nvSpPr>
          <p:spPr bwMode="auto">
            <a:xfrm rot="16200000">
              <a:off x="3853746" y="4295590"/>
              <a:ext cx="948194" cy="260687"/>
            </a:xfrm>
            <a:prstGeom prst="notchedRight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Arial" charset="0"/>
              </a:endParaRPr>
            </a:p>
          </p:txBody>
        </p:sp>
      </p:grpSp>
      <p:sp>
        <p:nvSpPr>
          <p:cNvPr id="151" name="Rectangle 150"/>
          <p:cNvSpPr/>
          <p:nvPr/>
        </p:nvSpPr>
        <p:spPr>
          <a:xfrm>
            <a:off x="9340491" y="1018048"/>
            <a:ext cx="2646807" cy="1569660"/>
          </a:xfrm>
          <a:prstGeom prst="rect">
            <a:avLst/>
          </a:prstGeom>
        </p:spPr>
        <p:txBody>
          <a:bodyPr wrap="square">
            <a:spAutoFit/>
          </a:bodyPr>
          <a:lstStyle/>
          <a:p>
            <a:pPr algn="just">
              <a:buClr>
                <a:srgbClr val="FF0000"/>
              </a:buClr>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Spiral-wound </a:t>
            </a:r>
            <a:r>
              <a:rPr lang="en-GB" sz="2400" dirty="0">
                <a:latin typeface="Times New Roman" panose="02020603050405020304" pitchFamily="18" charset="0"/>
                <a:cs typeface="Times New Roman" panose="02020603050405020304" pitchFamily="18" charset="0"/>
              </a:rPr>
              <a:t>RO modules are less susceptible to membrane </a:t>
            </a:r>
            <a:r>
              <a:rPr lang="en-GB" sz="2400" dirty="0" smtClean="0">
                <a:latin typeface="Times New Roman" panose="02020603050405020304" pitchFamily="18" charset="0"/>
                <a:cs typeface="Times New Roman" panose="02020603050405020304" pitchFamily="18" charset="0"/>
              </a:rPr>
              <a:t>fouling</a:t>
            </a:r>
            <a:endParaRPr lang="en-GB" sz="2400" dirty="0">
              <a:latin typeface="Times New Roman" panose="02020603050405020304" pitchFamily="18" charset="0"/>
              <a:cs typeface="Times New Roman" panose="02020603050405020304" pitchFamily="18" charset="0"/>
            </a:endParaRPr>
          </a:p>
        </p:txBody>
      </p:sp>
      <p:pic>
        <p:nvPicPr>
          <p:cNvPr id="152" name="Picture 2" descr="RO"/>
          <p:cNvPicPr>
            <a:picLocks noChangeAspect="1" noChangeArrowheads="1"/>
          </p:cNvPicPr>
          <p:nvPr/>
        </p:nvPicPr>
        <p:blipFill>
          <a:blip r:embed="rId6" cstate="print"/>
          <a:srcRect/>
          <a:stretch>
            <a:fillRect/>
          </a:stretch>
        </p:blipFill>
        <p:spPr bwMode="auto">
          <a:xfrm>
            <a:off x="5849065" y="786343"/>
            <a:ext cx="3406743" cy="2458030"/>
          </a:xfrm>
          <a:prstGeom prst="rect">
            <a:avLst/>
          </a:prstGeom>
          <a:noFill/>
          <a:ln w="9525">
            <a:noFill/>
            <a:miter lim="800000"/>
            <a:headEnd/>
            <a:tailEnd/>
          </a:ln>
        </p:spPr>
      </p:pic>
      <p:sp>
        <p:nvSpPr>
          <p:cNvPr id="153" name="Rectangle 152"/>
          <p:cNvSpPr/>
          <p:nvPr/>
        </p:nvSpPr>
        <p:spPr>
          <a:xfrm>
            <a:off x="1665311" y="6332834"/>
            <a:ext cx="9420980" cy="338554"/>
          </a:xfrm>
          <a:prstGeom prst="rect">
            <a:avLst/>
          </a:prstGeom>
        </p:spPr>
        <p:txBody>
          <a:bodyPr wrap="square">
            <a:spAutoFit/>
          </a:bodyPr>
          <a:lstStyle/>
          <a:p>
            <a:pPr>
              <a:buClr>
                <a:schemeClr val="accent6"/>
              </a:buClr>
            </a:pPr>
            <a:r>
              <a:rPr lang="en-GB" sz="1600" dirty="0">
                <a:solidFill>
                  <a:srgbClr val="0070C0"/>
                </a:solidFill>
                <a:latin typeface="Times New Roman" panose="02020603050405020304" pitchFamily="18" charset="0"/>
                <a:cs typeface="Times New Roman" panose="02020603050405020304" pitchFamily="18" charset="0"/>
              </a:rPr>
              <a:t>Al-</a:t>
            </a:r>
            <a:r>
              <a:rPr lang="en-GB" sz="1600" dirty="0" err="1">
                <a:solidFill>
                  <a:srgbClr val="0070C0"/>
                </a:solidFill>
                <a:latin typeface="Times New Roman" panose="02020603050405020304" pitchFamily="18" charset="0"/>
                <a:cs typeface="Times New Roman" panose="02020603050405020304" pitchFamily="18" charset="0"/>
              </a:rPr>
              <a:t>Obaidi</a:t>
            </a:r>
            <a:r>
              <a:rPr lang="en-GB" sz="1600" dirty="0">
                <a:solidFill>
                  <a:srgbClr val="0070C0"/>
                </a:solidFill>
                <a:latin typeface="Times New Roman" panose="02020603050405020304" pitchFamily="18" charset="0"/>
                <a:cs typeface="Times New Roman" panose="02020603050405020304" pitchFamily="18" charset="0"/>
              </a:rPr>
              <a:t> M.A. and </a:t>
            </a:r>
            <a:r>
              <a:rPr lang="en-GB" sz="1600" dirty="0" err="1">
                <a:solidFill>
                  <a:srgbClr val="0070C0"/>
                </a:solidFill>
                <a:latin typeface="Times New Roman" panose="02020603050405020304" pitchFamily="18" charset="0"/>
                <a:cs typeface="Times New Roman" panose="02020603050405020304" pitchFamily="18" charset="0"/>
              </a:rPr>
              <a:t>Mujtaba</a:t>
            </a:r>
            <a:r>
              <a:rPr lang="en-GB" sz="1600" dirty="0">
                <a:solidFill>
                  <a:srgbClr val="0070C0"/>
                </a:solidFill>
                <a:latin typeface="Times New Roman" panose="02020603050405020304" pitchFamily="18" charset="0"/>
                <a:cs typeface="Times New Roman" panose="02020603050405020304" pitchFamily="18" charset="0"/>
              </a:rPr>
              <a:t> I.M., 2016. Computers and Chemical Engineering, 90, 278–299</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154" name="Rectangle 153"/>
          <p:cNvSpPr/>
          <p:nvPr/>
        </p:nvSpPr>
        <p:spPr>
          <a:xfrm>
            <a:off x="304800" y="3487217"/>
            <a:ext cx="5805055" cy="2308324"/>
          </a:xfrm>
          <a:prstGeom prst="rect">
            <a:avLst/>
          </a:prstGeom>
        </p:spPr>
        <p:txBody>
          <a:bodyPr wrap="square">
            <a:spAutoFit/>
          </a:bodyPr>
          <a:lstStyle/>
          <a:p>
            <a:pPr lvl="0" algn="just">
              <a:buClr>
                <a:srgbClr val="FF0000"/>
              </a:buClr>
              <a:buFont typeface="Wingdings" panose="05000000000000000000" pitchFamily="2" charset="2"/>
              <a:buChar char="Ø"/>
            </a:pPr>
            <a:r>
              <a:rPr lang="en-GB" sz="2400" dirty="0" smtClean="0">
                <a:solidFill>
                  <a:prstClr val="black"/>
                </a:solidFill>
                <a:latin typeface="Times New Roman" panose="02020603050405020304" pitchFamily="18" charset="0"/>
                <a:cs typeface="Times New Roman" panose="02020603050405020304" pitchFamily="18" charset="0"/>
              </a:rPr>
              <a:t>Removes undesirable </a:t>
            </a:r>
            <a:r>
              <a:rPr lang="en-GB" sz="2400" dirty="0">
                <a:solidFill>
                  <a:prstClr val="black"/>
                </a:solidFill>
                <a:latin typeface="Times New Roman" panose="02020603050405020304" pitchFamily="18" charset="0"/>
                <a:cs typeface="Times New Roman" panose="02020603050405020304" pitchFamily="18" charset="0"/>
              </a:rPr>
              <a:t>species </a:t>
            </a:r>
            <a:r>
              <a:rPr lang="en-GB" sz="2400" dirty="0" smtClean="0">
                <a:solidFill>
                  <a:prstClr val="black"/>
                </a:solidFill>
                <a:latin typeface="Times New Roman" panose="02020603050405020304" pitchFamily="18" charset="0"/>
                <a:cs typeface="Times New Roman" panose="02020603050405020304" pitchFamily="18" charset="0"/>
              </a:rPr>
              <a:t>i.e. salts</a:t>
            </a:r>
            <a:r>
              <a:rPr lang="en-GB" sz="2400" dirty="0">
                <a:solidFill>
                  <a:prstClr val="black"/>
                </a:solidFill>
                <a:latin typeface="Times New Roman" panose="02020603050405020304" pitchFamily="18" charset="0"/>
                <a:cs typeface="Times New Roman" panose="02020603050405020304" pitchFamily="18" charset="0"/>
              </a:rPr>
              <a:t>, pollutants, etc</a:t>
            </a:r>
            <a:r>
              <a:rPr lang="en-GB" sz="2400" dirty="0" smtClean="0">
                <a:solidFill>
                  <a:prstClr val="black"/>
                </a:solidFill>
                <a:latin typeface="Times New Roman" panose="02020603050405020304" pitchFamily="18" charset="0"/>
                <a:cs typeface="Times New Roman" panose="02020603050405020304" pitchFamily="18" charset="0"/>
              </a:rPr>
              <a:t>. </a:t>
            </a:r>
            <a:r>
              <a:rPr lang="en-GB" sz="2400" dirty="0">
                <a:solidFill>
                  <a:prstClr val="black"/>
                </a:solidFill>
                <a:latin typeface="Times New Roman" panose="02020603050405020304" pitchFamily="18" charset="0"/>
                <a:cs typeface="Times New Roman" panose="02020603050405020304" pitchFamily="18" charset="0"/>
              </a:rPr>
              <a:t>from </a:t>
            </a:r>
            <a:r>
              <a:rPr lang="en-GB" sz="2400" dirty="0" smtClean="0">
                <a:solidFill>
                  <a:prstClr val="black"/>
                </a:solidFill>
                <a:latin typeface="Times New Roman" panose="02020603050405020304" pitchFamily="18" charset="0"/>
                <a:cs typeface="Times New Roman" panose="02020603050405020304" pitchFamily="18" charset="0"/>
              </a:rPr>
              <a:t>seawater</a:t>
            </a:r>
            <a:r>
              <a:rPr lang="en-GB" sz="2400" dirty="0">
                <a:solidFill>
                  <a:prstClr val="black"/>
                </a:solidFill>
                <a:latin typeface="Times New Roman" panose="02020603050405020304" pitchFamily="18" charset="0"/>
                <a:cs typeface="Times New Roman" panose="02020603050405020304" pitchFamily="18" charset="0"/>
              </a:rPr>
              <a:t>, wastewater, etc</a:t>
            </a:r>
            <a:r>
              <a:rPr lang="en-GB" sz="2400" dirty="0" smtClean="0">
                <a:solidFill>
                  <a:prstClr val="black"/>
                </a:solidFill>
                <a:latin typeface="Times New Roman" panose="02020603050405020304" pitchFamily="18" charset="0"/>
                <a:cs typeface="Times New Roman" panose="02020603050405020304" pitchFamily="18" charset="0"/>
              </a:rPr>
              <a:t>. </a:t>
            </a:r>
            <a:r>
              <a:rPr lang="en-GB" sz="2400" dirty="0">
                <a:solidFill>
                  <a:prstClr val="black"/>
                </a:solidFill>
                <a:latin typeface="Times New Roman" panose="02020603050405020304" pitchFamily="18" charset="0"/>
                <a:cs typeface="Times New Roman" panose="02020603050405020304" pitchFamily="18" charset="0"/>
              </a:rPr>
              <a:t>by pumping the solution at higher pressure than the osmotic pressure </a:t>
            </a:r>
            <a:r>
              <a:rPr lang="en-GB" sz="2400" dirty="0" smtClean="0">
                <a:solidFill>
                  <a:prstClr val="black"/>
                </a:solidFill>
                <a:latin typeface="Times New Roman" panose="02020603050405020304" pitchFamily="18" charset="0"/>
                <a:cs typeface="Times New Roman" panose="02020603050405020304" pitchFamily="18" charset="0"/>
              </a:rPr>
              <a:t>which facilitates </a:t>
            </a:r>
            <a:r>
              <a:rPr lang="en-GB" sz="2400" dirty="0">
                <a:solidFill>
                  <a:prstClr val="black"/>
                </a:solidFill>
                <a:latin typeface="Times New Roman" panose="02020603050405020304" pitchFamily="18" charset="0"/>
                <a:cs typeface="Times New Roman" panose="02020603050405020304" pitchFamily="18" charset="0"/>
              </a:rPr>
              <a:t>solvent </a:t>
            </a:r>
            <a:r>
              <a:rPr lang="en-GB" sz="2400" dirty="0" smtClean="0">
                <a:solidFill>
                  <a:prstClr val="black"/>
                </a:solidFill>
                <a:latin typeface="Times New Roman" panose="02020603050405020304" pitchFamily="18" charset="0"/>
                <a:cs typeface="Times New Roman" panose="02020603050405020304" pitchFamily="18" charset="0"/>
              </a:rPr>
              <a:t> </a:t>
            </a:r>
            <a:r>
              <a:rPr lang="en-GB" sz="2400" dirty="0">
                <a:solidFill>
                  <a:prstClr val="black"/>
                </a:solidFill>
                <a:latin typeface="Times New Roman" panose="02020603050405020304" pitchFamily="18" charset="0"/>
                <a:cs typeface="Times New Roman" panose="02020603050405020304" pitchFamily="18" charset="0"/>
              </a:rPr>
              <a:t>flow from the concentrated side to the diluted side</a:t>
            </a:r>
            <a:endParaRPr lang="en-GB" sz="2400" dirty="0">
              <a:solidFill>
                <a:prstClr val="black"/>
              </a:solidFill>
              <a:latin typeface="Times New Roman" panose="02020603050405020304" pitchFamily="18" charset="0"/>
              <a:cs typeface="Times New Roman" panose="02020603050405020304" pitchFamily="18" charset="0"/>
            </a:endParaRPr>
          </a:p>
        </p:txBody>
      </p:sp>
      <p:cxnSp>
        <p:nvCxnSpPr>
          <p:cNvPr id="156" name="Straight Arrow Connector 155"/>
          <p:cNvCxnSpPr/>
          <p:nvPr/>
        </p:nvCxnSpPr>
        <p:spPr>
          <a:xfrm flipV="1">
            <a:off x="3207327" y="1385455"/>
            <a:ext cx="2805546" cy="762000"/>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28739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pic>
        <p:nvPicPr>
          <p:cNvPr id="6" name="Picture 5" descr="Untitled"/>
          <p:cNvPicPr/>
          <p:nvPr/>
        </p:nvPicPr>
        <p:blipFill>
          <a:blip r:embed="rId2">
            <a:extLst>
              <a:ext uri="{28A0092B-C50C-407E-A947-70E740481C1C}">
                <a14:useLocalDpi xmlns:a14="http://schemas.microsoft.com/office/drawing/2010/main" val="0"/>
              </a:ext>
            </a:extLst>
          </a:blip>
          <a:srcRect t="14386"/>
          <a:stretch>
            <a:fillRect/>
          </a:stretch>
        </p:blipFill>
        <p:spPr bwMode="auto">
          <a:xfrm>
            <a:off x="1322551" y="1700336"/>
            <a:ext cx="9557407" cy="4286683"/>
          </a:xfrm>
          <a:prstGeom prst="rect">
            <a:avLst/>
          </a:prstGeom>
          <a:noFill/>
          <a:ln>
            <a:noFill/>
          </a:ln>
        </p:spPr>
      </p:pic>
      <p:sp>
        <p:nvSpPr>
          <p:cNvPr id="7" name="TextBox 6"/>
          <p:cNvSpPr txBox="1"/>
          <p:nvPr/>
        </p:nvSpPr>
        <p:spPr>
          <a:xfrm>
            <a:off x="1040524" y="5987019"/>
            <a:ext cx="101214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Fig. 1</a:t>
            </a:r>
            <a:r>
              <a:rPr kumimoji="0" lang="en-GB" sz="1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Schematic diagram of the spiral-wound module in two dimensions</a:t>
            </a:r>
          </a:p>
        </p:txBody>
      </p:sp>
      <p:sp>
        <p:nvSpPr>
          <p:cNvPr id="2" name="Rectangle 1">
            <a:extLst>
              <a:ext uri="{FF2B5EF4-FFF2-40B4-BE49-F238E27FC236}">
                <a16:creationId xmlns:a16="http://schemas.microsoft.com/office/drawing/2014/main" xmlns="" id="{8B2CFDE1-D267-4780-9733-8B06815D093F}"/>
              </a:ext>
            </a:extLst>
          </p:cNvPr>
          <p:cNvSpPr/>
          <p:nvPr/>
        </p:nvSpPr>
        <p:spPr>
          <a:xfrm>
            <a:off x="692256" y="344324"/>
            <a:ext cx="11039961" cy="677108"/>
          </a:xfrm>
          <a:prstGeom prst="rect">
            <a:avLst/>
          </a:prstGeom>
        </p:spPr>
        <p:txBody>
          <a:bodyPr wrap="square">
            <a:spAutoFit/>
          </a:bodyPr>
          <a:lstStyle/>
          <a:p>
            <a:pPr lvl="0" algn="just">
              <a:buClr>
                <a:srgbClr val="FF0000"/>
              </a:buClr>
              <a:buFont typeface="Wingdings" panose="05000000000000000000" pitchFamily="2" charset="2"/>
              <a:buChar char="Ø"/>
            </a:pP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a:solidFill>
                  <a:srgbClr val="0070C0"/>
                </a:solidFill>
                <a:latin typeface="Times New Roman" panose="02020603050405020304" pitchFamily="18" charset="0"/>
                <a:cs typeface="Times New Roman" panose="02020603050405020304" pitchFamily="18" charset="0"/>
              </a:rPr>
              <a:t>S</a:t>
            </a:r>
            <a:r>
              <a:rPr lang="en-GB" sz="2400" b="1" dirty="0" smtClean="0">
                <a:solidFill>
                  <a:srgbClr val="0070C0"/>
                </a:solidFill>
                <a:latin typeface="Times New Roman" panose="02020603050405020304" pitchFamily="18" charset="0"/>
                <a:cs typeface="Times New Roman" panose="02020603050405020304" pitchFamily="18" charset="0"/>
              </a:rPr>
              <a:t>piral-wound module</a:t>
            </a:r>
            <a:endParaRPr lang="en-GB" sz="2400" b="1" dirty="0">
              <a:solidFill>
                <a:srgbClr val="0070C0"/>
              </a:solidFill>
              <a:latin typeface="Times New Roman" panose="02020603050405020304" pitchFamily="18" charset="0"/>
              <a:cs typeface="Times New Roman" panose="02020603050405020304" pitchFamily="18" charset="0"/>
            </a:endParaRPr>
          </a:p>
          <a:p>
            <a:pPr lvl="0" algn="just">
              <a:buClr>
                <a:srgbClr val="FF0000"/>
              </a:buClr>
            </a:pPr>
            <a:endParaRPr lang="en-GB" sz="1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53338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15</a:t>
            </a:fld>
            <a:endParaRPr lang="en-US">
              <a:solidFill>
                <a:srgbClr val="04617B">
                  <a:shade val="90000"/>
                </a:srgbClr>
              </a:solidFill>
            </a:endParaRPr>
          </a:p>
        </p:txBody>
      </p:sp>
      <p:sp>
        <p:nvSpPr>
          <p:cNvPr id="5" name="Title 1">
            <a:extLst>
              <a:ext uri="{FF2B5EF4-FFF2-40B4-BE49-F238E27FC236}">
                <a16:creationId xmlns:a16="http://schemas.microsoft.com/office/drawing/2014/main" xmlns="" id="{6DD1F8C0-1700-42C7-927B-27B4711182AC}"/>
              </a:ext>
            </a:extLst>
          </p:cNvPr>
          <p:cNvSpPr txBox="1">
            <a:spLocks/>
          </p:cNvSpPr>
          <p:nvPr/>
        </p:nvSpPr>
        <p:spPr>
          <a:xfrm>
            <a:off x="772511" y="260249"/>
            <a:ext cx="9579467" cy="80913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n-US" sz="2400" dirty="0">
                <a:solidFill>
                  <a:srgbClr val="FF0000"/>
                </a:solidFill>
                <a:latin typeface="Times New Roman" panose="02020603050405020304" pitchFamily="18" charset="0"/>
                <a:cs typeface="Times New Roman" panose="02020603050405020304" pitchFamily="18" charset="0"/>
              </a:rPr>
              <a:t>a)  </a:t>
            </a:r>
            <a:r>
              <a:rPr lang="en-US" sz="2400" dirty="0">
                <a:solidFill>
                  <a:srgbClr val="0070C0"/>
                </a:solidFill>
                <a:latin typeface="Times New Roman" panose="02020603050405020304" pitchFamily="18" charset="0"/>
                <a:cs typeface="Times New Roman" panose="02020603050405020304" pitchFamily="18" charset="0"/>
              </a:rPr>
              <a:t>The Feasibility of the RO Process for Wastewater</a:t>
            </a:r>
            <a:endParaRPr lang="en-GB" sz="2400" dirty="0">
              <a:solidFill>
                <a:srgbClr val="0070C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DBF5FAE-D4EF-41F6-9F56-50D5D2487820}"/>
              </a:ext>
            </a:extLst>
          </p:cNvPr>
          <p:cNvSpPr/>
          <p:nvPr/>
        </p:nvSpPr>
        <p:spPr>
          <a:xfrm>
            <a:off x="772511" y="1069383"/>
            <a:ext cx="10809890" cy="5262979"/>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Experimental results of Chai et al. [7] showed that the copper rejection is 96.4%</a:t>
            </a:r>
          </a:p>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Bódalo-Santoyo et al. [8] confirmed the sulphate rejection between 96 and 99.5%</a:t>
            </a:r>
          </a:p>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The ammonium was retained in a lower range of 74 to 84% depends on the membrane type [8]</a:t>
            </a:r>
          </a:p>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The rejection of ammonium, cyanide, and sulphate in the range of 92.7-93.5%, 88-90% and 93.8-93.9%  [9]</a:t>
            </a:r>
          </a:p>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Copper and cadmium  removal were 98 and 99% respectively [10]</a:t>
            </a:r>
          </a:p>
        </p:txBody>
      </p:sp>
    </p:spTree>
    <p:extLst>
      <p:ext uri="{BB962C8B-B14F-4D97-AF65-F5344CB8AC3E}">
        <p14:creationId xmlns:p14="http://schemas.microsoft.com/office/powerpoint/2010/main" val="139098157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16</a:t>
            </a:fld>
            <a:endParaRPr lang="en-US">
              <a:solidFill>
                <a:srgbClr val="04617B">
                  <a:shade val="90000"/>
                </a:srgbClr>
              </a:solidFill>
            </a:endParaRPr>
          </a:p>
        </p:txBody>
      </p:sp>
      <p:sp>
        <p:nvSpPr>
          <p:cNvPr id="8" name="Title 1">
            <a:extLst>
              <a:ext uri="{FF2B5EF4-FFF2-40B4-BE49-F238E27FC236}">
                <a16:creationId xmlns:a16="http://schemas.microsoft.com/office/drawing/2014/main" xmlns="" id="{AE1F5CDB-20DC-4285-88C5-7D36CB704DB0}"/>
              </a:ext>
            </a:extLst>
          </p:cNvPr>
          <p:cNvSpPr txBox="1">
            <a:spLocks/>
          </p:cNvSpPr>
          <p:nvPr/>
        </p:nvSpPr>
        <p:spPr>
          <a:xfrm>
            <a:off x="772511" y="260249"/>
            <a:ext cx="9579467" cy="80913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n-US" sz="2400" dirty="0">
                <a:solidFill>
                  <a:srgbClr val="FF0000"/>
                </a:solidFill>
                <a:latin typeface="Times New Roman" panose="02020603050405020304" pitchFamily="18" charset="0"/>
                <a:cs typeface="Times New Roman" panose="02020603050405020304" pitchFamily="18" charset="0"/>
              </a:rPr>
              <a:t>a)  </a:t>
            </a:r>
            <a:r>
              <a:rPr lang="en-US" sz="2400" dirty="0">
                <a:solidFill>
                  <a:srgbClr val="0070C0"/>
                </a:solidFill>
                <a:latin typeface="Times New Roman" panose="02020603050405020304" pitchFamily="18" charset="0"/>
                <a:ea typeface="+mn-ea"/>
                <a:cs typeface="Times New Roman" panose="02020603050405020304" pitchFamily="18" charset="0"/>
              </a:rPr>
              <a:t>The Feasibility of the RO Process for Wastewater</a:t>
            </a:r>
            <a:endParaRPr lang="en-GB" sz="2400" dirty="0">
              <a:solidFill>
                <a:srgbClr val="0070C0"/>
              </a:solidFill>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xmlns="" id="{65332A1A-6C86-410E-97A1-D0A3FF30E925}"/>
              </a:ext>
            </a:extLst>
          </p:cNvPr>
          <p:cNvSpPr/>
          <p:nvPr/>
        </p:nvSpPr>
        <p:spPr>
          <a:xfrm>
            <a:off x="772510" y="1270861"/>
            <a:ext cx="10809890" cy="452431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Aniline removal between 79% and 91.8% depending on the membrane type [11]</a:t>
            </a:r>
          </a:p>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Chromium removal from electroplating industry’s effluents is about 99% [12]</a:t>
            </a:r>
          </a:p>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The experiments  of Sagne et al. [13] showed that caproic acid and 2.3-butanediol were completely removed and 80% of butyric acid</a:t>
            </a:r>
          </a:p>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The experiment of Madaeni and Koocheki [14] showed rejection of 91, 93, 95 and 98-99% for nitrite, nitrate, sulfite and phosphate ions respectively</a:t>
            </a:r>
          </a:p>
        </p:txBody>
      </p:sp>
    </p:spTree>
    <p:extLst>
      <p:ext uri="{BB962C8B-B14F-4D97-AF65-F5344CB8AC3E}">
        <p14:creationId xmlns:p14="http://schemas.microsoft.com/office/powerpoint/2010/main" val="287864667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530" y="573438"/>
            <a:ext cx="9569670" cy="588935"/>
          </a:xfrm>
        </p:spPr>
        <p:txBody>
          <a:bodyPr>
            <a:normAutofit fontScale="40000" lnSpcReduction="20000"/>
          </a:bodyPr>
          <a:lstStyle/>
          <a:p>
            <a:pPr marL="0" indent="0">
              <a:lnSpc>
                <a:spcPct val="120000"/>
              </a:lnSpc>
              <a:buNone/>
            </a:pPr>
            <a:r>
              <a:rPr lang="en-US" sz="5900" b="1" dirty="0">
                <a:solidFill>
                  <a:srgbClr val="FF0000"/>
                </a:solidFill>
                <a:latin typeface="Times New Roman" panose="02020603050405020304" pitchFamily="18" charset="0"/>
                <a:cs typeface="Times New Roman" panose="02020603050405020304" pitchFamily="18" charset="0"/>
              </a:rPr>
              <a:t>b)  </a:t>
            </a:r>
            <a:r>
              <a:rPr lang="en-US" sz="5900" b="1" dirty="0">
                <a:solidFill>
                  <a:srgbClr val="0070C0"/>
                </a:solidFill>
                <a:latin typeface="Times New Roman" panose="02020603050405020304" pitchFamily="18" charset="0"/>
                <a:cs typeface="Times New Roman" panose="02020603050405020304" pitchFamily="18" charset="0"/>
              </a:rPr>
              <a:t>The RO Process M</a:t>
            </a:r>
            <a:r>
              <a:rPr lang="en-US" sz="7000" b="1" dirty="0">
                <a:solidFill>
                  <a:srgbClr val="0070C0"/>
                </a:solidFill>
                <a:latin typeface="Times New Roman" panose="02020603050405020304" pitchFamily="18" charset="0"/>
                <a:cs typeface="Times New Roman" panose="02020603050405020304" pitchFamily="18" charset="0"/>
              </a:rPr>
              <a:t>odelling</a:t>
            </a:r>
          </a:p>
          <a:p>
            <a:pPr>
              <a:lnSpc>
                <a:spcPct val="250000"/>
              </a:lnSpc>
            </a:pPr>
            <a:endParaRPr lang="en-GB"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17</a:t>
            </a:fld>
            <a:endParaRPr lang="en-US" dirty="0">
              <a:solidFill>
                <a:srgbClr val="04617B">
                  <a:shade val="90000"/>
                </a:srgbClr>
              </a:solidFill>
            </a:endParaRPr>
          </a:p>
        </p:txBody>
      </p:sp>
      <p:sp>
        <p:nvSpPr>
          <p:cNvPr id="9" name="Rectangle 8">
            <a:extLst>
              <a:ext uri="{FF2B5EF4-FFF2-40B4-BE49-F238E27FC236}">
                <a16:creationId xmlns:a16="http://schemas.microsoft.com/office/drawing/2014/main" xmlns="" id="{72CB9EC2-A1B6-42AB-984F-CAF4BF7A8152}"/>
              </a:ext>
            </a:extLst>
          </p:cNvPr>
          <p:cNvSpPr/>
          <p:nvPr/>
        </p:nvSpPr>
        <p:spPr>
          <a:xfrm>
            <a:off x="772510" y="1270861"/>
            <a:ext cx="10809890" cy="452431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A number of models for researching the membrane performance of a spiral wound module with different features and applications based on some assumptions.</a:t>
            </a:r>
          </a:p>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The majority of these models did not take into account the impact of operating parameters variation along the membrane dimensions</a:t>
            </a:r>
          </a:p>
          <a:p>
            <a:pPr marL="342900" indent="-342900" algn="just">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Distributed models is based on a thorough understanding of the flow pattern inside the module for enhancing the process design</a:t>
            </a:r>
          </a:p>
        </p:txBody>
      </p:sp>
    </p:spTree>
    <p:extLst>
      <p:ext uri="{BB962C8B-B14F-4D97-AF65-F5344CB8AC3E}">
        <p14:creationId xmlns:p14="http://schemas.microsoft.com/office/powerpoint/2010/main" val="21244897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18</a:t>
            </a:fld>
            <a:endParaRPr lang="en-US">
              <a:solidFill>
                <a:srgbClr val="04617B">
                  <a:shade val="90000"/>
                </a:srgbClr>
              </a:solidFill>
            </a:endParaRPr>
          </a:p>
        </p:txBody>
      </p:sp>
      <p:sp>
        <p:nvSpPr>
          <p:cNvPr id="10" name="Content Placeholder 2">
            <a:extLst>
              <a:ext uri="{FF2B5EF4-FFF2-40B4-BE49-F238E27FC236}">
                <a16:creationId xmlns:a16="http://schemas.microsoft.com/office/drawing/2014/main" xmlns="" id="{0807CAF7-CE9D-4496-B3D6-0C81E67F8A2D}"/>
              </a:ext>
            </a:extLst>
          </p:cNvPr>
          <p:cNvSpPr>
            <a:spLocks noGrp="1"/>
          </p:cNvSpPr>
          <p:nvPr>
            <p:ph idx="1"/>
          </p:nvPr>
        </p:nvSpPr>
        <p:spPr>
          <a:xfrm>
            <a:off x="309967" y="193729"/>
            <a:ext cx="9569670" cy="503695"/>
          </a:xfrm>
        </p:spPr>
        <p:txBody>
          <a:bodyPr>
            <a:normAutofit fontScale="40000" lnSpcReduction="20000"/>
          </a:bodyPr>
          <a:lstStyle/>
          <a:p>
            <a:pPr>
              <a:lnSpc>
                <a:spcPct val="120000"/>
              </a:lnSpc>
              <a:buClr>
                <a:srgbClr val="FF0000"/>
              </a:buClr>
              <a:buFont typeface="Wingdings" panose="05000000000000000000" pitchFamily="2" charset="2"/>
              <a:buChar char="Ø"/>
            </a:pPr>
            <a:r>
              <a:rPr lang="en-US" sz="5900" b="1" dirty="0">
                <a:solidFill>
                  <a:srgbClr val="0070C0"/>
                </a:solidFill>
                <a:latin typeface="Times New Roman" panose="02020603050405020304" pitchFamily="18" charset="0"/>
                <a:cs typeface="Times New Roman" panose="02020603050405020304" pitchFamily="18" charset="0"/>
              </a:rPr>
              <a:t> Distributed Modelling of the Spiral Wound RO Process</a:t>
            </a:r>
          </a:p>
          <a:p>
            <a:pPr marL="0" indent="0">
              <a:lnSpc>
                <a:spcPct val="120000"/>
              </a:lnSpc>
              <a:buNone/>
            </a:pPr>
            <a:endParaRPr lang="en-GB" sz="2800" dirty="0"/>
          </a:p>
        </p:txBody>
      </p:sp>
      <p:graphicFrame>
        <p:nvGraphicFramePr>
          <p:cNvPr id="3" name="Table 2">
            <a:extLst>
              <a:ext uri="{FF2B5EF4-FFF2-40B4-BE49-F238E27FC236}">
                <a16:creationId xmlns:a16="http://schemas.microsoft.com/office/drawing/2014/main" xmlns="" id="{3C9E80E4-9352-4BA0-8226-7EA1477EA9DA}"/>
              </a:ext>
            </a:extLst>
          </p:cNvPr>
          <p:cNvGraphicFramePr>
            <a:graphicFrameLocks noGrp="1"/>
          </p:cNvGraphicFramePr>
          <p:nvPr>
            <p:extLst>
              <p:ext uri="{D42A27DB-BD31-4B8C-83A1-F6EECF244321}">
                <p14:modId xmlns:p14="http://schemas.microsoft.com/office/powerpoint/2010/main" val="3888126019"/>
              </p:ext>
            </p:extLst>
          </p:nvPr>
        </p:nvGraphicFramePr>
        <p:xfrm>
          <a:off x="309966" y="1050105"/>
          <a:ext cx="11632989" cy="5796321"/>
        </p:xfrm>
        <a:graphic>
          <a:graphicData uri="http://schemas.openxmlformats.org/drawingml/2006/table">
            <a:tbl>
              <a:tblPr firstRow="1" firstCol="1" bandRow="1">
                <a:tableStyleId>{5C22544A-7EE6-4342-B048-85BDC9FD1C3A}</a:tableStyleId>
              </a:tblPr>
              <a:tblGrid>
                <a:gridCol w="1598810">
                  <a:extLst>
                    <a:ext uri="{9D8B030D-6E8A-4147-A177-3AD203B41FA5}">
                      <a16:colId xmlns:a16="http://schemas.microsoft.com/office/drawing/2014/main" xmlns="" val="2141902412"/>
                    </a:ext>
                  </a:extLst>
                </a:gridCol>
                <a:gridCol w="2362988">
                  <a:extLst>
                    <a:ext uri="{9D8B030D-6E8A-4147-A177-3AD203B41FA5}">
                      <a16:colId xmlns:a16="http://schemas.microsoft.com/office/drawing/2014/main" xmlns="" val="1188304370"/>
                    </a:ext>
                  </a:extLst>
                </a:gridCol>
                <a:gridCol w="3144972">
                  <a:extLst>
                    <a:ext uri="{9D8B030D-6E8A-4147-A177-3AD203B41FA5}">
                      <a16:colId xmlns:a16="http://schemas.microsoft.com/office/drawing/2014/main" xmlns="" val="3841110925"/>
                    </a:ext>
                  </a:extLst>
                </a:gridCol>
                <a:gridCol w="2740681">
                  <a:extLst>
                    <a:ext uri="{9D8B030D-6E8A-4147-A177-3AD203B41FA5}">
                      <a16:colId xmlns:a16="http://schemas.microsoft.com/office/drawing/2014/main" xmlns="" val="1776906331"/>
                    </a:ext>
                  </a:extLst>
                </a:gridCol>
                <a:gridCol w="1785538">
                  <a:extLst>
                    <a:ext uri="{9D8B030D-6E8A-4147-A177-3AD203B41FA5}">
                      <a16:colId xmlns:a16="http://schemas.microsoft.com/office/drawing/2014/main" xmlns="" val="2493193990"/>
                    </a:ext>
                  </a:extLst>
                </a:gridCol>
              </a:tblGrid>
              <a:tr h="169873">
                <a:tc>
                  <a:txBody>
                    <a:bodyPr/>
                    <a:lstStyle/>
                    <a:p>
                      <a:pPr marL="0" marR="0" algn="ctr">
                        <a:lnSpc>
                          <a:spcPct val="115000"/>
                        </a:lnSpc>
                        <a:spcBef>
                          <a:spcPts val="0"/>
                        </a:spcBef>
                        <a:spcAft>
                          <a:spcPts val="0"/>
                        </a:spcAft>
                      </a:pPr>
                      <a:r>
                        <a:rPr lang="en-US" sz="1000">
                          <a:effectLst/>
                        </a:rPr>
                        <a:t>Author and year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0" marR="0" algn="ctr">
                        <a:lnSpc>
                          <a:spcPct val="115000"/>
                        </a:lnSpc>
                        <a:spcBef>
                          <a:spcPts val="0"/>
                        </a:spcBef>
                        <a:spcAft>
                          <a:spcPts val="0"/>
                        </a:spcAft>
                      </a:pPr>
                      <a:r>
                        <a:rPr lang="en-US" sz="1000" dirty="0">
                          <a:effectLst/>
                        </a:rPr>
                        <a:t>Assumptions</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0" marR="0" algn="ctr">
                        <a:lnSpc>
                          <a:spcPct val="115000"/>
                        </a:lnSpc>
                        <a:spcBef>
                          <a:spcPts val="0"/>
                        </a:spcBef>
                        <a:spcAft>
                          <a:spcPts val="0"/>
                        </a:spcAft>
                      </a:pPr>
                      <a:r>
                        <a:rPr lang="en-US" sz="1000">
                          <a:effectLst/>
                        </a:rPr>
                        <a:t>The Specific Features and advantages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0" marR="0" algn="ctr">
                        <a:lnSpc>
                          <a:spcPct val="115000"/>
                        </a:lnSpc>
                        <a:spcBef>
                          <a:spcPts val="0"/>
                        </a:spcBef>
                        <a:spcAft>
                          <a:spcPts val="0"/>
                        </a:spcAft>
                      </a:pPr>
                      <a:r>
                        <a:rPr lang="en-US" sz="1000">
                          <a:effectLst/>
                        </a:rPr>
                        <a:t>Shortcoming</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0" marR="0" algn="ctr">
                        <a:lnSpc>
                          <a:spcPct val="115000"/>
                        </a:lnSpc>
                        <a:spcBef>
                          <a:spcPts val="0"/>
                        </a:spcBef>
                        <a:spcAft>
                          <a:spcPts val="0"/>
                        </a:spcAft>
                      </a:pPr>
                      <a:r>
                        <a:rPr lang="en-US" sz="1000">
                          <a:effectLst/>
                        </a:rPr>
                        <a:t>Field of application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extLst>
                  <a:ext uri="{0D108BD9-81ED-4DB2-BD59-A6C34878D82A}">
                    <a16:rowId xmlns:a16="http://schemas.microsoft.com/office/drawing/2014/main" xmlns="" val="3873208098"/>
                  </a:ext>
                </a:extLst>
              </a:tr>
              <a:tr h="514480">
                <a:tc>
                  <a:txBody>
                    <a:bodyPr/>
                    <a:lstStyle/>
                    <a:p>
                      <a:pPr marL="0" marR="0">
                        <a:lnSpc>
                          <a:spcPct val="115000"/>
                        </a:lnSpc>
                        <a:spcBef>
                          <a:spcPts val="0"/>
                        </a:spcBef>
                        <a:spcAft>
                          <a:spcPts val="0"/>
                        </a:spcAft>
                      </a:pPr>
                      <a:r>
                        <a:rPr lang="en-US" sz="1000">
                          <a:effectLst/>
                        </a:rPr>
                        <a:t>Avlonitis et al. (1991, 1993 and 2007)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dirty="0">
                          <a:effectLst/>
                        </a:rPr>
                        <a:t>Constant physical properties and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dirty="0">
                          <a:effectLst/>
                        </a:rPr>
                        <a:t>Based on the solution-diffusion theory</a:t>
                      </a:r>
                    </a:p>
                    <a:p>
                      <a:pPr marL="342900" marR="0" lvl="0" indent="-342900" algn="just">
                        <a:lnSpc>
                          <a:spcPct val="115000"/>
                        </a:lnSpc>
                        <a:spcBef>
                          <a:spcPts val="0"/>
                        </a:spcBef>
                        <a:spcAft>
                          <a:spcPts val="0"/>
                        </a:spcAft>
                        <a:buFont typeface="Symbol" panose="05050102010706020507" pitchFamily="18" charset="2"/>
                        <a:buChar char=""/>
                      </a:pPr>
                      <a:r>
                        <a:rPr lang="en-GB" sz="1000" dirty="0">
                          <a:effectLst/>
                        </a:rPr>
                        <a:t>Analytical steady state spatial model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Neglected the diffusive mass transport along the axial and spiral dimensions in both channels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Seawater desalination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3402655446"/>
                  </a:ext>
                </a:extLst>
              </a:tr>
              <a:tr h="679493">
                <a:tc>
                  <a:txBody>
                    <a:bodyPr/>
                    <a:lstStyle/>
                    <a:p>
                      <a:pPr marL="0" marR="0">
                        <a:lnSpc>
                          <a:spcPct val="115000"/>
                        </a:lnSpc>
                        <a:spcBef>
                          <a:spcPts val="0"/>
                        </a:spcBef>
                        <a:spcAft>
                          <a:spcPts val="0"/>
                        </a:spcAft>
                      </a:pPr>
                      <a:r>
                        <a:rPr lang="en-GB" sz="1000">
                          <a:effectLst/>
                        </a:rPr>
                        <a:t>Boudinar et al. (1992)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000">
                          <a:effectLst/>
                        </a:rPr>
                        <a:t>The pressure loss in the two channels being a function of brine and permeate friction parameters (Darcy’s law for porous media)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dirty="0">
                          <a:effectLst/>
                        </a:rPr>
                        <a:t>Based on the solution-diffusion model</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Constant fluid density</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Seawater desalination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3429211577"/>
                  </a:ext>
                </a:extLst>
              </a:tr>
              <a:tr h="514480">
                <a:tc>
                  <a:txBody>
                    <a:bodyPr/>
                    <a:lstStyle/>
                    <a:p>
                      <a:pPr marL="0" marR="0">
                        <a:lnSpc>
                          <a:spcPct val="115000"/>
                        </a:lnSpc>
                        <a:spcBef>
                          <a:spcPts val="0"/>
                        </a:spcBef>
                        <a:spcAft>
                          <a:spcPts val="0"/>
                        </a:spcAft>
                      </a:pPr>
                      <a:r>
                        <a:rPr lang="en-GB" sz="1000" dirty="0">
                          <a:effectLst/>
                        </a:rPr>
                        <a:t>Senthilmurugan et al. </a:t>
                      </a:r>
                      <a:r>
                        <a:rPr lang="en-GB" sz="1000" dirty="0" smtClean="0">
                          <a:effectLst/>
                        </a:rPr>
                        <a:t>(2005) </a:t>
                      </a:r>
                      <a:r>
                        <a:rPr lang="en-GB" sz="1000" dirty="0">
                          <a:effectLst/>
                        </a:rPr>
                        <a:t>and Mane et al. </a:t>
                      </a:r>
                      <a:r>
                        <a:rPr lang="en-GB" sz="1000" dirty="0" smtClean="0">
                          <a:effectLst/>
                        </a:rPr>
                        <a:t>(2009)</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Turbulent flow</a:t>
                      </a:r>
                    </a:p>
                    <a:p>
                      <a:pPr marL="27686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Based on the irreversible thermodynamics model</a:t>
                      </a:r>
                    </a:p>
                    <a:p>
                      <a:pPr marL="342900" marR="0" lvl="0" indent="-342900" algn="just">
                        <a:lnSpc>
                          <a:spcPct val="115000"/>
                        </a:lnSpc>
                        <a:spcBef>
                          <a:spcPts val="0"/>
                        </a:spcBef>
                        <a:spcAft>
                          <a:spcPts val="0"/>
                        </a:spcAft>
                        <a:buFont typeface="Symbol" panose="05050102010706020507" pitchFamily="18" charset="2"/>
                        <a:buChar char=""/>
                      </a:pPr>
                      <a:r>
                        <a:rPr lang="en-US" sz="1000">
                          <a:effectLst/>
                        </a:rPr>
                        <a:t>Considering the pressure drop in both channels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291465" marR="0" algn="just">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Seawater desalination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1533108364"/>
                  </a:ext>
                </a:extLst>
              </a:tr>
              <a:tr h="339746">
                <a:tc>
                  <a:txBody>
                    <a:bodyPr/>
                    <a:lstStyle/>
                    <a:p>
                      <a:pPr marL="0" marR="0">
                        <a:lnSpc>
                          <a:spcPct val="115000"/>
                        </a:lnSpc>
                        <a:spcBef>
                          <a:spcPts val="0"/>
                        </a:spcBef>
                        <a:spcAft>
                          <a:spcPts val="0"/>
                        </a:spcAft>
                      </a:pPr>
                      <a:r>
                        <a:rPr lang="en-GB" sz="1000">
                          <a:effectLst/>
                        </a:rPr>
                        <a:t>Geraldes et al. (2005)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tabLst>
                          <a:tab pos="5400675" algn="l"/>
                        </a:tabLst>
                      </a:pPr>
                      <a:r>
                        <a:rPr lang="en-US" sz="1000">
                          <a:effectLst/>
                        </a:rPr>
                        <a:t>NO pressure drop in the permeate channel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Based on the solution-diffusion model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tabLst>
                          <a:tab pos="5400675" algn="l"/>
                        </a:tabLst>
                      </a:pPr>
                      <a:r>
                        <a:rPr lang="en-US" sz="1000">
                          <a:effectLst/>
                        </a:rPr>
                        <a:t>Neglected the diffusion flow in the feed side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Seawater desalination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2373857746"/>
                  </a:ext>
                </a:extLst>
              </a:tr>
              <a:tr h="339746">
                <a:tc>
                  <a:txBody>
                    <a:bodyPr/>
                    <a:lstStyle/>
                    <a:p>
                      <a:pPr marL="0" marR="0">
                        <a:lnSpc>
                          <a:spcPct val="115000"/>
                        </a:lnSpc>
                        <a:spcBef>
                          <a:spcPts val="0"/>
                        </a:spcBef>
                        <a:spcAft>
                          <a:spcPts val="0"/>
                        </a:spcAft>
                      </a:pPr>
                      <a:r>
                        <a:rPr lang="en-US" sz="1000">
                          <a:effectLst/>
                        </a:rPr>
                        <a:t>Sagne et al. (2009)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Neglected the impact of concentration polarization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GB" sz="1000">
                          <a:effectLst/>
                        </a:rPr>
                        <a:t>Unsteady state one dimensional model based on the solution-diffusion model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GB" sz="1000">
                          <a:effectLst/>
                        </a:rPr>
                        <a:t>Neglected </a:t>
                      </a:r>
                      <a:r>
                        <a:rPr lang="en-US" sz="1000">
                          <a:effectLst/>
                        </a:rPr>
                        <a:t>the flux of solute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Seawater desalination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473938372"/>
                  </a:ext>
                </a:extLst>
              </a:tr>
              <a:tr h="509619">
                <a:tc>
                  <a:txBody>
                    <a:bodyPr/>
                    <a:lstStyle/>
                    <a:p>
                      <a:pPr marL="0" marR="0">
                        <a:lnSpc>
                          <a:spcPct val="115000"/>
                        </a:lnSpc>
                        <a:spcBef>
                          <a:spcPts val="0"/>
                        </a:spcBef>
                        <a:spcAft>
                          <a:spcPts val="0"/>
                        </a:spcAft>
                      </a:pPr>
                      <a:r>
                        <a:rPr lang="en-US" sz="1000" dirty="0">
                          <a:effectLst/>
                        </a:rPr>
                        <a:t>Oh et al. </a:t>
                      </a:r>
                      <a:r>
                        <a:rPr lang="en-US" sz="1000" dirty="0" smtClean="0">
                          <a:effectLst/>
                        </a:rPr>
                        <a:t>(2009)</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Constant mass transfer coefficient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Based on the solution-diffusion model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Constant water flux</a:t>
                      </a:r>
                    </a:p>
                    <a:p>
                      <a:pPr marL="342900" marR="0" lvl="0" indent="-342900" algn="just">
                        <a:lnSpc>
                          <a:spcPct val="115000"/>
                        </a:lnSpc>
                        <a:spcBef>
                          <a:spcPts val="0"/>
                        </a:spcBef>
                        <a:spcAft>
                          <a:spcPts val="0"/>
                        </a:spcAft>
                        <a:buFont typeface="Symbol" panose="05050102010706020507" pitchFamily="18" charset="2"/>
                        <a:buChar char=""/>
                      </a:pPr>
                      <a:r>
                        <a:rPr lang="en-GB" sz="1000">
                          <a:effectLst/>
                        </a:rPr>
                        <a:t>Ignored the pressure drop in the permeate channel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Seawater desalination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3967452821"/>
                  </a:ext>
                </a:extLst>
              </a:tr>
              <a:tr h="509619">
                <a:tc>
                  <a:txBody>
                    <a:bodyPr/>
                    <a:lstStyle/>
                    <a:p>
                      <a:pPr marL="0" marR="0">
                        <a:lnSpc>
                          <a:spcPct val="115000"/>
                        </a:lnSpc>
                        <a:spcBef>
                          <a:spcPts val="0"/>
                        </a:spcBef>
                        <a:spcAft>
                          <a:spcPts val="0"/>
                        </a:spcAft>
                      </a:pPr>
                      <a:r>
                        <a:rPr lang="en-US" sz="1000" dirty="0">
                          <a:effectLst/>
                        </a:rPr>
                        <a:t>Kaghazchi et al. </a:t>
                      </a:r>
                      <a:r>
                        <a:rPr lang="en-US" sz="1000" dirty="0" smtClean="0">
                          <a:effectLst/>
                        </a:rPr>
                        <a:t>(2010)</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276860" marR="0" algn="just">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Based on the solution-diffusion model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The bulk flow rate was calculated as an average value of inlet and outlet feed flow rates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Seawater desalination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1064840296"/>
                  </a:ext>
                </a:extLst>
              </a:tr>
              <a:tr h="385861">
                <a:tc>
                  <a:txBody>
                    <a:bodyPr/>
                    <a:lstStyle/>
                    <a:p>
                      <a:pPr marL="0" marR="0">
                        <a:lnSpc>
                          <a:spcPct val="115000"/>
                        </a:lnSpc>
                        <a:spcBef>
                          <a:spcPts val="0"/>
                        </a:spcBef>
                        <a:spcAft>
                          <a:spcPts val="0"/>
                        </a:spcAft>
                      </a:pPr>
                      <a:r>
                        <a:rPr lang="en-US" sz="1000" dirty="0">
                          <a:effectLst/>
                        </a:rPr>
                        <a:t>Sundaramoorthy et al. </a:t>
                      </a:r>
                      <a:r>
                        <a:rPr lang="en-US" sz="1000" dirty="0" smtClean="0">
                          <a:effectLst/>
                        </a:rPr>
                        <a:t>(2011) [15]</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Constant values for both the pressure at the permeate channel.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Based on the solution-diffusion model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Constant permeate concentration at the permeate channel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Wastewater treatment</a:t>
                      </a:r>
                    </a:p>
                    <a:p>
                      <a:pPr marL="291465" marR="0" algn="just">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3333802615"/>
                  </a:ext>
                </a:extLst>
              </a:tr>
              <a:tr h="385861">
                <a:tc>
                  <a:txBody>
                    <a:bodyPr/>
                    <a:lstStyle/>
                    <a:p>
                      <a:pPr marL="0" marR="0">
                        <a:lnSpc>
                          <a:spcPct val="115000"/>
                        </a:lnSpc>
                        <a:spcBef>
                          <a:spcPts val="0"/>
                        </a:spcBef>
                        <a:spcAft>
                          <a:spcPts val="0"/>
                        </a:spcAft>
                      </a:pPr>
                      <a:r>
                        <a:rPr lang="en-US" sz="1000" dirty="0">
                          <a:effectLst/>
                        </a:rPr>
                        <a:t>Fujioka et al. </a:t>
                      </a:r>
                      <a:r>
                        <a:rPr lang="en-US" sz="1000" dirty="0" smtClean="0">
                          <a:effectLst/>
                        </a:rPr>
                        <a:t>(2014)</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276860" marR="0" algn="just">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Based on the irreversible thermodynamics model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Zero permeate pressure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Wastewater treatment</a:t>
                      </a:r>
                    </a:p>
                    <a:p>
                      <a:pPr marL="291465" marR="0" algn="just">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3874759656"/>
                  </a:ext>
                </a:extLst>
              </a:tr>
              <a:tr h="679493">
                <a:tc>
                  <a:txBody>
                    <a:bodyPr/>
                    <a:lstStyle/>
                    <a:p>
                      <a:pPr marL="0" marR="0" algn="just">
                        <a:lnSpc>
                          <a:spcPct val="115000"/>
                        </a:lnSpc>
                        <a:spcBef>
                          <a:spcPts val="0"/>
                        </a:spcBef>
                        <a:spcAft>
                          <a:spcPts val="0"/>
                        </a:spcAft>
                      </a:pPr>
                      <a:r>
                        <a:rPr lang="en-US" sz="1000" dirty="0">
                          <a:effectLst/>
                        </a:rPr>
                        <a:t>Al-Obaidi et al. </a:t>
                      </a:r>
                      <a:r>
                        <a:rPr lang="en-US" sz="1000" dirty="0" smtClean="0">
                          <a:effectLst/>
                        </a:rPr>
                        <a:t>(2016) [16]</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Darcy’s law is valid where the friction parameter was used to characterize the pressure drop in the feed channel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Based on the irreversible thermodynamics model</a:t>
                      </a:r>
                    </a:p>
                    <a:p>
                      <a:pPr marL="342900" marR="0" lvl="0" indent="-342900" algn="just">
                        <a:lnSpc>
                          <a:spcPct val="115000"/>
                        </a:lnSpc>
                        <a:spcBef>
                          <a:spcPts val="0"/>
                        </a:spcBef>
                        <a:spcAft>
                          <a:spcPts val="0"/>
                        </a:spcAft>
                        <a:buFont typeface="Symbol" panose="05050102010706020507" pitchFamily="18" charset="2"/>
                        <a:buChar char=""/>
                      </a:pPr>
                      <a:r>
                        <a:rPr lang="en-US" sz="1000">
                          <a:effectLst/>
                        </a:rPr>
                        <a:t>One dimensional model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The average value of permeate concentration was calculated from the inlet and outlet calculated concentrations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dirty="0">
                          <a:effectLst/>
                        </a:rPr>
                        <a:t>Wastewater treatment</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1681895135"/>
                  </a:ext>
                </a:extLst>
              </a:tr>
              <a:tr h="643099">
                <a:tc>
                  <a:txBody>
                    <a:bodyPr/>
                    <a:lstStyle/>
                    <a:p>
                      <a:pPr marL="0" marR="0">
                        <a:lnSpc>
                          <a:spcPct val="115000"/>
                        </a:lnSpc>
                        <a:spcBef>
                          <a:spcPts val="0"/>
                        </a:spcBef>
                        <a:spcAft>
                          <a:spcPts val="0"/>
                        </a:spcAft>
                      </a:pPr>
                      <a:r>
                        <a:rPr lang="en-US" sz="1000" dirty="0">
                          <a:effectLst/>
                        </a:rPr>
                        <a:t>Al-Obaidi et al. </a:t>
                      </a:r>
                      <a:r>
                        <a:rPr lang="en-US" sz="1000" dirty="0" smtClean="0">
                          <a:effectLst/>
                        </a:rPr>
                        <a:t>(2017) [11]</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nchor="ctr"/>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dirty="0">
                          <a:effectLst/>
                        </a:rPr>
                        <a:t>Darcy’s law is </a:t>
                      </a:r>
                      <a:r>
                        <a:rPr lang="en-US" sz="1000" dirty="0" smtClean="0">
                          <a:effectLst/>
                        </a:rPr>
                        <a:t>valid,</a:t>
                      </a:r>
                      <a:r>
                        <a:rPr lang="en-US" sz="1000" baseline="0" dirty="0" smtClean="0">
                          <a:effectLst/>
                        </a:rPr>
                        <a:t> </a:t>
                      </a:r>
                      <a:r>
                        <a:rPr lang="en-US" sz="1000" dirty="0" smtClean="0">
                          <a:effectLst/>
                        </a:rPr>
                        <a:t>the </a:t>
                      </a:r>
                      <a:r>
                        <a:rPr lang="en-US" sz="1000" dirty="0">
                          <a:effectLst/>
                        </a:rPr>
                        <a:t>friction parameter </a:t>
                      </a:r>
                      <a:r>
                        <a:rPr lang="en-US" sz="1000" dirty="0" smtClean="0">
                          <a:effectLst/>
                        </a:rPr>
                        <a:t>used </a:t>
                      </a:r>
                      <a:r>
                        <a:rPr lang="en-US" sz="1000" dirty="0">
                          <a:effectLst/>
                        </a:rPr>
                        <a:t>to characterize the pressure drop in the feed channel</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a:effectLst/>
                        </a:rPr>
                        <a:t>Based on the solution-diffusion model </a:t>
                      </a:r>
                    </a:p>
                    <a:p>
                      <a:pPr marL="342900" marR="0" lvl="0" indent="-342900" algn="just">
                        <a:lnSpc>
                          <a:spcPct val="115000"/>
                        </a:lnSpc>
                        <a:spcBef>
                          <a:spcPts val="0"/>
                        </a:spcBef>
                        <a:spcAft>
                          <a:spcPts val="0"/>
                        </a:spcAft>
                        <a:buFont typeface="Symbol" panose="05050102010706020507" pitchFamily="18" charset="2"/>
                        <a:buChar char=""/>
                      </a:pPr>
                      <a:r>
                        <a:rPr lang="en-US" sz="1000">
                          <a:effectLst/>
                        </a:rPr>
                        <a:t>Two-dimensional model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dirty="0">
                          <a:effectLst/>
                        </a:rPr>
                        <a:t>The main </a:t>
                      </a:r>
                      <a:r>
                        <a:rPr lang="en-US" sz="1000" dirty="0" smtClean="0">
                          <a:effectLst/>
                        </a:rPr>
                        <a:t>of </a:t>
                      </a:r>
                      <a:r>
                        <a:rPr lang="en-US" sz="1000" dirty="0">
                          <a:effectLst/>
                        </a:rPr>
                        <a:t>the permeate concentration for all the increments has been taken as </a:t>
                      </a:r>
                      <a:r>
                        <a:rPr lang="en-US" sz="1000" dirty="0" smtClean="0">
                          <a:effectLst/>
                        </a:rPr>
                        <a:t>total </a:t>
                      </a:r>
                      <a:r>
                        <a:rPr lang="en-US" sz="1000" dirty="0">
                          <a:effectLst/>
                        </a:rPr>
                        <a:t>fresh water concentration</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tc>
                  <a:txBody>
                    <a:bodyPr/>
                    <a:lstStyle/>
                    <a:p>
                      <a:pPr marL="342900" marR="0" lvl="0" indent="-342900" algn="just" rtl="0">
                        <a:lnSpc>
                          <a:spcPct val="115000"/>
                        </a:lnSpc>
                        <a:spcBef>
                          <a:spcPts val="0"/>
                        </a:spcBef>
                        <a:spcAft>
                          <a:spcPts val="0"/>
                        </a:spcAft>
                        <a:buFont typeface="Symbol" panose="05050102010706020507" pitchFamily="18" charset="2"/>
                        <a:buChar char=""/>
                      </a:pPr>
                      <a:r>
                        <a:rPr lang="en-US" sz="1000" dirty="0">
                          <a:effectLst/>
                        </a:rPr>
                        <a:t>Wastewater treatment</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42940" marR="42940" marT="0" marB="0"/>
                </a:tc>
                <a:extLst>
                  <a:ext uri="{0D108BD9-81ED-4DB2-BD59-A6C34878D82A}">
                    <a16:rowId xmlns:a16="http://schemas.microsoft.com/office/drawing/2014/main" xmlns="" val="3953338910"/>
                  </a:ext>
                </a:extLst>
              </a:tr>
            </a:tbl>
          </a:graphicData>
        </a:graphic>
      </p:graphicFrame>
      <p:sp>
        <p:nvSpPr>
          <p:cNvPr id="12" name="Content Placeholder 2">
            <a:extLst>
              <a:ext uri="{FF2B5EF4-FFF2-40B4-BE49-F238E27FC236}">
                <a16:creationId xmlns:a16="http://schemas.microsoft.com/office/drawing/2014/main" xmlns="" id="{6D5AE810-F0DA-468E-B924-0BE5D2B3A024}"/>
              </a:ext>
            </a:extLst>
          </p:cNvPr>
          <p:cNvSpPr txBox="1">
            <a:spLocks/>
          </p:cNvSpPr>
          <p:nvPr/>
        </p:nvSpPr>
        <p:spPr>
          <a:xfrm>
            <a:off x="2567389" y="546410"/>
            <a:ext cx="7093385" cy="511444"/>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20000"/>
              </a:lnSpc>
              <a:buFont typeface="Wingdings 2"/>
              <a:buNone/>
            </a:pPr>
            <a:r>
              <a:rPr lang="en-US" sz="2200" b="1" dirty="0">
                <a:solidFill>
                  <a:srgbClr val="FF0000"/>
                </a:solidFill>
                <a:latin typeface="Times New Roman" panose="02020603050405020304" pitchFamily="18" charset="0"/>
                <a:cs typeface="Times New Roman" panose="02020603050405020304" pitchFamily="18" charset="0"/>
              </a:rPr>
              <a:t>Table 2</a:t>
            </a:r>
            <a:r>
              <a:rPr lang="en-US" sz="2200" dirty="0">
                <a:latin typeface="Times New Roman" panose="02020603050405020304" pitchFamily="18" charset="0"/>
                <a:cs typeface="Times New Roman" panose="02020603050405020304" pitchFamily="18" charset="0"/>
              </a:rPr>
              <a:t>. Distributed developed models of spiral wound RO process</a:t>
            </a:r>
          </a:p>
          <a:p>
            <a:pPr marL="0" indent="0" algn="ctr">
              <a:lnSpc>
                <a:spcPct val="120000"/>
              </a:lnSpc>
              <a:buFont typeface="Wingdings 2"/>
              <a:buNone/>
            </a:pPr>
            <a:endParaRPr lang="en-GB" sz="2800" dirty="0"/>
          </a:p>
        </p:txBody>
      </p:sp>
    </p:spTree>
    <p:extLst>
      <p:ext uri="{BB962C8B-B14F-4D97-AF65-F5344CB8AC3E}">
        <p14:creationId xmlns:p14="http://schemas.microsoft.com/office/powerpoint/2010/main" val="89013044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813" y="1092280"/>
            <a:ext cx="10972800" cy="427218"/>
          </a:xfrm>
        </p:spPr>
        <p:txBody>
          <a:bodyPr>
            <a:no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a:t>
            </a:r>
            <a:r>
              <a:rPr lang="en-US" sz="2400" b="1" dirty="0" smtClean="0">
                <a:solidFill>
                  <a:srgbClr val="0070C0"/>
                </a:solidFill>
                <a:latin typeface="Times New Roman" panose="02020603050405020304" pitchFamily="18" charset="0"/>
                <a:cs typeface="Times New Roman" panose="02020603050405020304" pitchFamily="18" charset="0"/>
              </a:rPr>
              <a:t>Comparison between Al-</a:t>
            </a:r>
            <a:r>
              <a:rPr lang="en-US" sz="2400" b="1" dirty="0" err="1" smtClean="0">
                <a:solidFill>
                  <a:srgbClr val="0070C0"/>
                </a:solidFill>
                <a:latin typeface="Times New Roman" panose="02020603050405020304" pitchFamily="18" charset="0"/>
                <a:cs typeface="Times New Roman" panose="02020603050405020304" pitchFamily="18" charset="0"/>
              </a:rPr>
              <a:t>Obaidis</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et al. </a:t>
            </a:r>
            <a:r>
              <a:rPr lang="en-US" sz="2400" b="1" dirty="0" smtClean="0">
                <a:solidFill>
                  <a:srgbClr val="0070C0"/>
                </a:solidFill>
                <a:latin typeface="Times New Roman" panose="02020603050405020304" pitchFamily="18" charset="0"/>
                <a:cs typeface="Times New Roman" panose="02020603050405020304" pitchFamily="18" charset="0"/>
              </a:rPr>
              <a:t>Developed Models</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19</a:t>
            </a:fld>
            <a:endParaRPr lang="en-US">
              <a:solidFill>
                <a:srgbClr val="04617B">
                  <a:shade val="90000"/>
                </a:srgbClr>
              </a:solidFill>
            </a:endParaRPr>
          </a:p>
        </p:txBody>
      </p:sp>
      <p:sp>
        <p:nvSpPr>
          <p:cNvPr id="7" name="Rectangle 2"/>
          <p:cNvSpPr>
            <a:spLocks noChangeArrowheads="1"/>
          </p:cNvSpPr>
          <p:nvPr/>
        </p:nvSpPr>
        <p:spPr bwMode="auto">
          <a:xfrm>
            <a:off x="609600" y="3968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34953510"/>
              </p:ext>
            </p:extLst>
          </p:nvPr>
        </p:nvGraphicFramePr>
        <p:xfrm>
          <a:off x="1940559" y="2676293"/>
          <a:ext cx="6958113" cy="2754350"/>
        </p:xfrm>
        <a:graphic>
          <a:graphicData uri="http://schemas.openxmlformats.org/drawingml/2006/table">
            <a:tbl>
              <a:tblPr firstRow="1" firstCol="1" bandRow="1">
                <a:tableStyleId>{5C22544A-7EE6-4342-B048-85BDC9FD1C3A}</a:tableStyleId>
              </a:tblPr>
              <a:tblGrid>
                <a:gridCol w="3830663">
                  <a:extLst>
                    <a:ext uri="{9D8B030D-6E8A-4147-A177-3AD203B41FA5}">
                      <a16:colId xmlns:a16="http://schemas.microsoft.com/office/drawing/2014/main" xmlns="" val="2130677067"/>
                    </a:ext>
                  </a:extLst>
                </a:gridCol>
                <a:gridCol w="3127450">
                  <a:extLst>
                    <a:ext uri="{9D8B030D-6E8A-4147-A177-3AD203B41FA5}">
                      <a16:colId xmlns:a16="http://schemas.microsoft.com/office/drawing/2014/main" xmlns="" val="2722123543"/>
                    </a:ext>
                  </a:extLst>
                </a:gridCol>
              </a:tblGrid>
              <a:tr h="550870">
                <a:tc>
                  <a:txBody>
                    <a:bodyPr/>
                    <a:lstStyle/>
                    <a:p>
                      <a:pPr algn="ctr">
                        <a:lnSpc>
                          <a:spcPct val="115000"/>
                        </a:lnSpc>
                        <a:spcAft>
                          <a:spcPts val="1000"/>
                        </a:spcAft>
                      </a:pPr>
                      <a:r>
                        <a:rPr lang="en-GB" sz="1200" dirty="0">
                          <a:effectLst/>
                        </a:rPr>
                        <a:t>Al-Obaidi et al. (2016</a:t>
                      </a:r>
                      <a:r>
                        <a:rPr lang="en-GB" sz="1200" dirty="0" smtClean="0">
                          <a:effectLst/>
                        </a:rPr>
                        <a:t>) [16]</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rPr>
                        <a:t>Al-Obaidi et al. (2017</a:t>
                      </a:r>
                      <a:r>
                        <a:rPr lang="en-GB" sz="1200" dirty="0" smtClean="0">
                          <a:effectLst/>
                        </a:rPr>
                        <a:t>) [17]</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3466086654"/>
                  </a:ext>
                </a:extLst>
              </a:tr>
              <a:tr h="550870">
                <a:tc>
                  <a:txBody>
                    <a:bodyPr/>
                    <a:lstStyle/>
                    <a:p>
                      <a:pPr algn="ctr">
                        <a:lnSpc>
                          <a:spcPct val="115000"/>
                        </a:lnSpc>
                        <a:spcAft>
                          <a:spcPts val="1000"/>
                        </a:spcAft>
                      </a:pPr>
                      <a:r>
                        <a:rPr lang="en-GB" sz="1200">
                          <a:effectLst/>
                        </a:rPr>
                        <a:t>Based on the irreversible thermodynamics model</a:t>
                      </a:r>
                      <a:endParaRPr lang="en-GB"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200">
                          <a:effectLst/>
                        </a:rPr>
                        <a:t>Based on the solution-diffusion model</a:t>
                      </a:r>
                      <a:endParaRPr lang="en-GB"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381301296"/>
                  </a:ext>
                </a:extLst>
              </a:tr>
              <a:tr h="550870">
                <a:tc>
                  <a:txBody>
                    <a:bodyPr/>
                    <a:lstStyle/>
                    <a:p>
                      <a:pPr algn="ctr">
                        <a:lnSpc>
                          <a:spcPct val="115000"/>
                        </a:lnSpc>
                        <a:spcAft>
                          <a:spcPts val="1000"/>
                        </a:spcAft>
                      </a:pPr>
                      <a:r>
                        <a:rPr lang="en-GB" sz="1200" dirty="0">
                          <a:effectLst/>
                        </a:rPr>
                        <a:t>One-dimensional model </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200">
                          <a:effectLst/>
                        </a:rPr>
                        <a:t>Two-dimensional model</a:t>
                      </a:r>
                      <a:endParaRPr lang="en-GB"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384942423"/>
                  </a:ext>
                </a:extLst>
              </a:tr>
              <a:tr h="550870">
                <a:tc>
                  <a:txBody>
                    <a:bodyPr/>
                    <a:lstStyle/>
                    <a:p>
                      <a:pPr algn="ctr">
                        <a:lnSpc>
                          <a:spcPct val="115000"/>
                        </a:lnSpc>
                        <a:spcAft>
                          <a:spcPts val="1000"/>
                        </a:spcAft>
                      </a:pPr>
                      <a:r>
                        <a:rPr lang="en-GB" sz="1200">
                          <a:effectLst/>
                        </a:rPr>
                        <a:t>Isothermal filtration process</a:t>
                      </a:r>
                      <a:endParaRPr lang="en-GB"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200">
                          <a:effectLst/>
                        </a:rPr>
                        <a:t>The temperature variation is considered</a:t>
                      </a:r>
                      <a:endParaRPr lang="en-GB"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54649494"/>
                  </a:ext>
                </a:extLst>
              </a:tr>
              <a:tr h="550870">
                <a:tc>
                  <a:txBody>
                    <a:bodyPr/>
                    <a:lstStyle/>
                    <a:p>
                      <a:pPr algn="ctr">
                        <a:lnSpc>
                          <a:spcPct val="115000"/>
                        </a:lnSpc>
                        <a:spcAft>
                          <a:spcPts val="1000"/>
                        </a:spcAft>
                      </a:pPr>
                      <a:r>
                        <a:rPr lang="en-GB" sz="1200">
                          <a:effectLst/>
                        </a:rPr>
                        <a:t>Three transport parameters</a:t>
                      </a:r>
                      <a:endParaRPr lang="en-GB"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200" dirty="0">
                          <a:effectLst/>
                        </a:rPr>
                        <a:t>Two transport parameters</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3178295699"/>
                  </a:ext>
                </a:extLst>
              </a:tr>
            </a:tbl>
          </a:graphicData>
        </a:graphic>
      </p:graphicFrame>
      <p:sp>
        <p:nvSpPr>
          <p:cNvPr id="4" name="Rectangle 1"/>
          <p:cNvSpPr>
            <a:spLocks noChangeArrowheads="1"/>
          </p:cNvSpPr>
          <p:nvPr/>
        </p:nvSpPr>
        <p:spPr bwMode="auto">
          <a:xfrm>
            <a:off x="2280670" y="2179874"/>
            <a:ext cx="62778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Table. 3</a:t>
            </a:r>
            <a:r>
              <a:rPr kumimoji="0" lang="en-GB"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Comparison between Al-</a:t>
            </a:r>
            <a:r>
              <a:rPr kumimoji="0" lang="en-GB" altLang="en-US"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Obaidis</a:t>
            </a:r>
            <a:r>
              <a:rPr kumimoji="0" lang="en-GB" altLang="en-US"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GB"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developed models</a:t>
            </a:r>
            <a:endParaRPr kumimoji="0" lang="en-GB"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150837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2</a:t>
            </a:fld>
            <a:endParaRPr lang="en-US">
              <a:solidFill>
                <a:srgbClr val="04617B">
                  <a:shade val="90000"/>
                </a:srgbClr>
              </a:solidFill>
            </a:endParaRPr>
          </a:p>
        </p:txBody>
      </p:sp>
      <p:pic>
        <p:nvPicPr>
          <p:cNvPr id="7" name="Picture 2" descr="Image result for bradford on the UK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890" y="744456"/>
            <a:ext cx="3230309" cy="57530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00192" y="1935591"/>
            <a:ext cx="4621265" cy="1384995"/>
          </a:xfrm>
          <a:prstGeom prst="rect">
            <a:avLst/>
          </a:prstGeom>
          <a:noFill/>
        </p:spPr>
        <p:txBody>
          <a:bodyPr wrap="none" rtlCol="0">
            <a:spAutoFit/>
          </a:bodyPr>
          <a:lstStyle/>
          <a:p>
            <a:r>
              <a:rPr lang="en-GB" sz="2800" b="1" dirty="0" smtClean="0">
                <a:latin typeface="Calibri Light" panose="020F0302020204030204" pitchFamily="34" charset="0"/>
                <a:cs typeface="Lucida Sans Unicode" panose="020B0602030504020204" pitchFamily="34" charset="0"/>
              </a:rPr>
              <a:t>Bradford Chemical Engineering</a:t>
            </a:r>
          </a:p>
          <a:p>
            <a:r>
              <a:rPr lang="en-GB" sz="2800" b="1" dirty="0" smtClean="0">
                <a:latin typeface="Calibri Light" panose="020F0302020204030204" pitchFamily="34" charset="0"/>
                <a:cs typeface="Lucida Sans Unicode" panose="020B0602030504020204" pitchFamily="34" charset="0"/>
              </a:rPr>
              <a:t>4</a:t>
            </a:r>
            <a:r>
              <a:rPr lang="en-GB" sz="2800" b="1" baseline="30000" dirty="0" smtClean="0">
                <a:latin typeface="Calibri Light" panose="020F0302020204030204" pitchFamily="34" charset="0"/>
                <a:cs typeface="Lucida Sans Unicode" panose="020B0602030504020204" pitchFamily="34" charset="0"/>
              </a:rPr>
              <a:t>th</a:t>
            </a:r>
            <a:r>
              <a:rPr lang="en-GB" sz="2800" b="1" dirty="0" smtClean="0">
                <a:latin typeface="Calibri Light" panose="020F0302020204030204" pitchFamily="34" charset="0"/>
                <a:cs typeface="Lucida Sans Unicode" panose="020B0602030504020204" pitchFamily="34" charset="0"/>
              </a:rPr>
              <a:t> in the UK</a:t>
            </a:r>
          </a:p>
          <a:p>
            <a:r>
              <a:rPr lang="en-GB" sz="2800" b="1" dirty="0" smtClean="0">
                <a:solidFill>
                  <a:srgbClr val="002060"/>
                </a:solidFill>
                <a:latin typeface="Calibri Light" panose="020F0302020204030204" pitchFamily="34" charset="0"/>
                <a:cs typeface="Lucida Sans Unicode" panose="020B0602030504020204" pitchFamily="34" charset="0"/>
              </a:rPr>
              <a:t>Guardian League Table, 2018</a:t>
            </a:r>
          </a:p>
        </p:txBody>
      </p:sp>
    </p:spTree>
    <p:extLst>
      <p:ext uri="{BB962C8B-B14F-4D97-AF65-F5344CB8AC3E}">
        <p14:creationId xmlns:p14="http://schemas.microsoft.com/office/powerpoint/2010/main" val="315249116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20</a:t>
            </a:fld>
            <a:endParaRPr lang="en-US">
              <a:solidFill>
                <a:srgbClr val="04617B">
                  <a:shade val="90000"/>
                </a:srgbClr>
              </a:solidFill>
            </a:endParaRPr>
          </a:p>
        </p:txBody>
      </p:sp>
      <p:sp>
        <p:nvSpPr>
          <p:cNvPr id="2" name="Rectangle 1">
            <a:extLst>
              <a:ext uri="{FF2B5EF4-FFF2-40B4-BE49-F238E27FC236}">
                <a16:creationId xmlns:a16="http://schemas.microsoft.com/office/drawing/2014/main" xmlns="" id="{BA4C07AF-F294-475D-B3F0-506A38292998}"/>
              </a:ext>
            </a:extLst>
          </p:cNvPr>
          <p:cNvSpPr/>
          <p:nvPr/>
        </p:nvSpPr>
        <p:spPr>
          <a:xfrm>
            <a:off x="625097" y="175572"/>
            <a:ext cx="9417803" cy="830997"/>
          </a:xfrm>
          <a:prstGeom prst="rect">
            <a:avLst/>
          </a:prstGeom>
        </p:spPr>
        <p:txBody>
          <a:bodyPr wrap="square">
            <a:spAutoFit/>
          </a:bodyPr>
          <a:lstStyle/>
          <a:p>
            <a:pPr marL="404813" lvl="2" indent="-342900">
              <a:lnSpc>
                <a:spcPct val="200000"/>
              </a:lnSpc>
              <a:spcBef>
                <a:spcPts val="1200"/>
              </a:spcBef>
              <a:spcAft>
                <a:spcPts val="1200"/>
              </a:spcAft>
              <a:buClr>
                <a:srgbClr val="FF0000"/>
              </a:buClr>
              <a:buFont typeface="Wingdings" panose="05000000000000000000" pitchFamily="2" charset="2"/>
              <a:buChar char="ü"/>
              <a:tabLst>
                <a:tab pos="4508500" algn="r"/>
              </a:tabLst>
            </a:pPr>
            <a:r>
              <a:rPr lang="en-GB" sz="24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GB" sz="2400" b="1" dirty="0" smtClean="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Model </a:t>
            </a:r>
            <a:r>
              <a:rPr lang="en-GB" sz="24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of Al-Obaidi et al. </a:t>
            </a:r>
            <a:r>
              <a:rPr lang="en-GB" sz="2400" b="1" dirty="0" smtClean="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(2016) [16]</a:t>
            </a:r>
            <a:endParaRPr lang="en-US" sz="2400" b="1"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7068187A-9A2F-45F1-8BE7-1B5B2E5A2D0C}"/>
              </a:ext>
            </a:extLst>
          </p:cNvPr>
          <p:cNvSpPr/>
          <p:nvPr/>
        </p:nvSpPr>
        <p:spPr>
          <a:xfrm>
            <a:off x="772510" y="1217485"/>
            <a:ext cx="10809890" cy="3785652"/>
          </a:xfrm>
          <a:prstGeom prst="rect">
            <a:avLst/>
          </a:prstGeom>
        </p:spPr>
        <p:txBody>
          <a:bodyPr wrap="square">
            <a:spAutoFit/>
          </a:bodyPr>
          <a:lstStyle/>
          <a:p>
            <a:pPr marL="342900" indent="-342900" algn="just">
              <a:lnSpc>
                <a:spcPct val="200000"/>
              </a:lnSpc>
              <a:buClr>
                <a:srgbClr val="FF0000"/>
              </a:buClr>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Spiegler and Kedem’s principles were used to elucidate the transport phenomena.</a:t>
            </a:r>
          </a:p>
          <a:p>
            <a:pPr marL="342900" indent="-342900" algn="just">
              <a:lnSpc>
                <a:spcPct val="200000"/>
              </a:lnSpc>
              <a:buClr>
                <a:srgbClr val="FF0000"/>
              </a:buClr>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The Darcy’s law is valid where the friction parameter was used to characterize the pressure drop in the feed and permeate channels.</a:t>
            </a:r>
          </a:p>
          <a:p>
            <a:pPr marL="342900" indent="-342900" algn="just">
              <a:lnSpc>
                <a:spcPct val="200000"/>
              </a:lnSpc>
              <a:buClr>
                <a:srgbClr val="FF0000"/>
              </a:buClr>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Validity of the film model theory to estimate the concentration polarization impact </a:t>
            </a:r>
          </a:p>
          <a:p>
            <a:pPr marL="342900" indent="-342900" algn="just">
              <a:lnSpc>
                <a:spcPct val="200000"/>
              </a:lnSpc>
              <a:buClr>
                <a:srgbClr val="FF0000"/>
              </a:buClr>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Arial" panose="020B0604020202020204" pitchFamily="34" charset="0"/>
              </a:rPr>
              <a:t>Isothermal </a:t>
            </a:r>
            <a:r>
              <a:rPr lang="en-US" sz="2400" dirty="0">
                <a:latin typeface="Times New Roman" panose="02020603050405020304" pitchFamily="18" charset="0"/>
                <a:ea typeface="Calibri" panose="020F0502020204030204" pitchFamily="34" charset="0"/>
                <a:cs typeface="Arial" panose="020B0604020202020204" pitchFamily="34" charset="0"/>
              </a:rPr>
              <a:t>filtration process</a:t>
            </a:r>
          </a:p>
        </p:txBody>
      </p:sp>
      <p:sp>
        <p:nvSpPr>
          <p:cNvPr id="7" name="Title 1">
            <a:extLst>
              <a:ext uri="{FF2B5EF4-FFF2-40B4-BE49-F238E27FC236}">
                <a16:creationId xmlns:a16="http://schemas.microsoft.com/office/drawing/2014/main" xmlns="" id="{5EE13079-0DBE-4B02-9256-CE486CB0386E}"/>
              </a:ext>
            </a:extLst>
          </p:cNvPr>
          <p:cNvSpPr txBox="1">
            <a:spLocks/>
          </p:cNvSpPr>
          <p:nvPr/>
        </p:nvSpPr>
        <p:spPr>
          <a:xfrm>
            <a:off x="963477" y="893654"/>
            <a:ext cx="2523641" cy="42721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buClr>
                <a:srgbClr val="FF0000"/>
              </a:buClr>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Assumptions</a:t>
            </a:r>
            <a:endParaRPr lang="en-GB"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4470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72510" y="348369"/>
            <a:ext cx="10972800" cy="545285"/>
          </a:xfrm>
        </p:spPr>
        <p:txBody>
          <a:bodyPr>
            <a:no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a:t>
            </a:r>
            <a:r>
              <a:rPr lang="en-US" sz="2400" b="1" dirty="0" smtClean="0">
                <a:solidFill>
                  <a:srgbClr val="0070C0"/>
                </a:solidFill>
                <a:latin typeface="Times New Roman" panose="02020603050405020304" pitchFamily="18" charset="0"/>
                <a:cs typeface="Times New Roman" panose="02020603050405020304" pitchFamily="18" charset="0"/>
              </a:rPr>
              <a:t>(2016) [16]</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21</a:t>
            </a:fld>
            <a:endParaRPr lang="en-US">
              <a:solidFill>
                <a:srgbClr val="04617B">
                  <a:shade val="90000"/>
                </a:srgbClr>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98027F36-7CA5-4EFB-8927-77A2B113A903}"/>
                  </a:ext>
                </a:extLst>
              </p:cNvPr>
              <p:cNvSpPr/>
              <p:nvPr/>
            </p:nvSpPr>
            <p:spPr>
              <a:xfrm>
                <a:off x="853965" y="1580933"/>
                <a:ext cx="10809890" cy="5243551"/>
              </a:xfrm>
              <a:prstGeom prst="rect">
                <a:avLst/>
              </a:prstGeom>
            </p:spPr>
            <p:txBody>
              <a:bodyPr wrap="square">
                <a:spAutoFit/>
              </a:bodyPr>
              <a:lstStyle/>
              <a:p>
                <a:pPr algn="just"/>
                <a14:m>
                  <m:oMath xmlns:m="http://schemas.openxmlformats.org/officeDocument/2006/math">
                    <m:sSub>
                      <m:sSubPr>
                        <m:ctrlPr>
                          <a:rPr lang="en-GB" sz="1600" i="1" smtClean="0">
                            <a:latin typeface="Cambria Math"/>
                          </a:rPr>
                        </m:ctrlPr>
                      </m:sSubPr>
                      <m:e>
                        <m:r>
                          <m:rPr>
                            <m:nor/>
                          </m:rPr>
                          <a:rPr lang="en-GB" sz="1600"/>
                          <m:t>J</m:t>
                        </m:r>
                      </m:e>
                      <m:sub>
                        <m:r>
                          <m:rPr>
                            <m:nor/>
                          </m:rPr>
                          <a:rPr lang="en-GB" sz="1600"/>
                          <m:t>w</m:t>
                        </m:r>
                        <m:r>
                          <m:rPr>
                            <m:nor/>
                          </m:rPr>
                          <a:rPr lang="en-GB" sz="1600"/>
                          <m:t>(</m:t>
                        </m:r>
                        <m:r>
                          <m:rPr>
                            <m:nor/>
                          </m:rPr>
                          <a:rPr lang="en-GB" sz="1600"/>
                          <m:t>x</m:t>
                        </m:r>
                        <m:r>
                          <m:rPr>
                            <m:nor/>
                          </m:rPr>
                          <a:rPr lang="en-GB" sz="1600"/>
                          <m:t>)</m:t>
                        </m:r>
                      </m:sub>
                    </m:sSub>
                    <m:r>
                      <m:rPr>
                        <m:nor/>
                      </m:rPr>
                      <a:rPr lang="en-GB" sz="1600"/>
                      <m:t>=</m:t>
                    </m:r>
                    <m:f>
                      <m:fPr>
                        <m:ctrlPr>
                          <a:rPr lang="en-GB" sz="1600" i="1">
                            <a:latin typeface="Cambria Math"/>
                          </a:rPr>
                        </m:ctrlPr>
                      </m:fPr>
                      <m:num>
                        <m:sSub>
                          <m:sSubPr>
                            <m:ctrlPr>
                              <a:rPr lang="en-GB" sz="1600" i="1">
                                <a:latin typeface="Cambria Math"/>
                              </a:rPr>
                            </m:ctrlPr>
                          </m:sSubPr>
                          <m:e>
                            <m:r>
                              <m:rPr>
                                <m:nor/>
                              </m:rPr>
                              <a:rPr lang="en-GB" sz="1600"/>
                              <m:t>L</m:t>
                            </m:r>
                          </m:e>
                          <m:sub>
                            <m:r>
                              <m:rPr>
                                <m:nor/>
                              </m:rPr>
                              <a:rPr lang="en-GB" sz="1600"/>
                              <m:t>p</m:t>
                            </m:r>
                          </m:sub>
                        </m:sSub>
                      </m:num>
                      <m:den>
                        <m:sSub>
                          <m:sSubPr>
                            <m:ctrlPr>
                              <a:rPr lang="en-GB" sz="1600" i="1">
                                <a:latin typeface="Cambria Math"/>
                              </a:rPr>
                            </m:ctrlPr>
                          </m:sSubPr>
                          <m:e>
                            <m:r>
                              <m:rPr>
                                <m:nor/>
                              </m:rPr>
                              <a:rPr lang="en-GB" sz="1600"/>
                              <m:t>∅</m:t>
                            </m:r>
                          </m:e>
                          <m:sub>
                            <m:r>
                              <m:rPr>
                                <m:nor/>
                              </m:rPr>
                              <a:rPr lang="en-GB" sz="1600"/>
                              <m:t>(</m:t>
                            </m:r>
                            <m:r>
                              <m:rPr>
                                <m:nor/>
                              </m:rPr>
                              <a:rPr lang="en-GB" sz="1600"/>
                              <m:t>x</m:t>
                            </m:r>
                            <m:r>
                              <m:rPr>
                                <m:nor/>
                              </m:rPr>
                              <a:rPr lang="en-GB" sz="1600"/>
                              <m:t>)</m:t>
                            </m:r>
                          </m:sub>
                        </m:sSub>
                      </m:den>
                    </m:f>
                    <m:d>
                      <m:dPr>
                        <m:begChr m:val="{"/>
                        <m:endChr m:val="}"/>
                        <m:ctrlPr>
                          <a:rPr lang="en-GB" sz="1600" i="1">
                            <a:latin typeface="Cambria Math"/>
                          </a:rPr>
                        </m:ctrlPr>
                      </m:dPr>
                      <m:e>
                        <m:sSub>
                          <m:sSubPr>
                            <m:ctrlPr>
                              <a:rPr lang="en-GB" sz="1600" i="1">
                                <a:latin typeface="Cambria Math"/>
                              </a:rPr>
                            </m:ctrlPr>
                          </m:sSubPr>
                          <m:e>
                            <m:r>
                              <m:rPr>
                                <m:nor/>
                              </m:rPr>
                              <a:rPr lang="en-GB" sz="1600"/>
                              <m:t>∆</m:t>
                            </m:r>
                            <m:r>
                              <m:rPr>
                                <m:nor/>
                              </m:rPr>
                              <a:rPr lang="en-GB" sz="1600"/>
                              <m:t>P</m:t>
                            </m:r>
                          </m:e>
                          <m:sub>
                            <m:r>
                              <m:rPr>
                                <m:nor/>
                              </m:rPr>
                              <a:rPr lang="en-GB" sz="1600"/>
                              <m:t>b</m:t>
                            </m:r>
                            <m:r>
                              <m:rPr>
                                <m:nor/>
                              </m:rPr>
                              <a:rPr lang="en-GB" sz="1600"/>
                              <m:t>(0)</m:t>
                            </m:r>
                          </m:sub>
                        </m:sSub>
                        <m:r>
                          <m:rPr>
                            <m:nor/>
                          </m:rPr>
                          <a:rPr lang="en-GB" sz="1600" i="1"/>
                          <m:t>−</m:t>
                        </m:r>
                        <m:d>
                          <m:dPr>
                            <m:ctrlPr>
                              <a:rPr lang="en-GB" sz="1600" i="1">
                                <a:latin typeface="Cambria Math"/>
                              </a:rPr>
                            </m:ctrlPr>
                          </m:dPr>
                          <m:e>
                            <m:r>
                              <m:rPr>
                                <m:nor/>
                              </m:rPr>
                              <a:rPr lang="en-GB" sz="1600"/>
                              <m:t>b</m:t>
                            </m:r>
                            <m:r>
                              <m:rPr>
                                <m:nor/>
                              </m:rPr>
                              <a:rPr lang="en-GB" sz="1600"/>
                              <m:t> </m:t>
                            </m:r>
                            <m:r>
                              <m:rPr>
                                <m:nor/>
                              </m:rPr>
                              <a:rPr lang="en-GB" sz="1600"/>
                              <m:t>x</m:t>
                            </m:r>
                            <m:r>
                              <m:rPr>
                                <m:nor/>
                              </m:rPr>
                              <a:rPr lang="en-GB" sz="1600"/>
                              <m:t> </m:t>
                            </m:r>
                            <m:sSub>
                              <m:sSubPr>
                                <m:ctrlPr>
                                  <a:rPr lang="en-GB" sz="1600" i="1">
                                    <a:latin typeface="Cambria Math"/>
                                  </a:rPr>
                                </m:ctrlPr>
                              </m:sSubPr>
                              <m:e>
                                <m:r>
                                  <m:rPr>
                                    <m:nor/>
                                  </m:rPr>
                                  <a:rPr lang="en-GB" sz="1600"/>
                                  <m:t>F</m:t>
                                </m:r>
                              </m:e>
                              <m:sub>
                                <m:r>
                                  <m:rPr>
                                    <m:nor/>
                                  </m:rPr>
                                  <a:rPr lang="en-GB" sz="1600"/>
                                  <m:t>b</m:t>
                                </m:r>
                                <m:d>
                                  <m:dPr>
                                    <m:ctrlPr>
                                      <a:rPr lang="en-GB" sz="1600" i="1">
                                        <a:latin typeface="Cambria Math"/>
                                      </a:rPr>
                                    </m:ctrlPr>
                                  </m:dPr>
                                  <m:e>
                                    <m:r>
                                      <m:rPr>
                                        <m:nor/>
                                      </m:rPr>
                                      <a:rPr lang="en-GB" sz="1600"/>
                                      <m:t>0</m:t>
                                    </m:r>
                                  </m:e>
                                </m:d>
                              </m:sub>
                            </m:sSub>
                          </m:e>
                        </m:d>
                        <m:r>
                          <m:rPr>
                            <m:nor/>
                          </m:rPr>
                          <a:rPr lang="en-GB" sz="1600" i="1"/>
                          <m:t>−</m:t>
                        </m:r>
                        <m:d>
                          <m:dPr>
                            <m:ctrlPr>
                              <a:rPr lang="en-GB" sz="1600" i="1">
                                <a:latin typeface="Cambria Math"/>
                              </a:rPr>
                            </m:ctrlPr>
                          </m:dPr>
                          <m:e>
                            <m:r>
                              <m:rPr>
                                <m:nor/>
                              </m:rPr>
                              <a:rPr lang="en-GB" sz="1600"/>
                              <m:t>b</m:t>
                            </m:r>
                            <m:r>
                              <m:rPr>
                                <m:nor/>
                              </m:rPr>
                              <a:rPr lang="en-GB" sz="1600"/>
                              <m:t> </m:t>
                            </m:r>
                            <m:r>
                              <m:rPr>
                                <m:nor/>
                              </m:rPr>
                              <a:rPr lang="en-GB" sz="1600"/>
                              <m:t>x</m:t>
                            </m:r>
                            <m:r>
                              <m:rPr>
                                <m:nor/>
                              </m:rPr>
                              <a:rPr lang="en-GB" sz="1600"/>
                              <m:t> </m:t>
                            </m:r>
                            <m:sSup>
                              <m:sSupPr>
                                <m:ctrlPr>
                                  <a:rPr lang="en-GB" sz="1600" i="1">
                                    <a:latin typeface="Cambria Math"/>
                                  </a:rPr>
                                </m:ctrlPr>
                              </m:sSupPr>
                              <m:e>
                                <m:d>
                                  <m:dPr>
                                    <m:ctrlPr>
                                      <a:rPr lang="en-GB" sz="1600" i="1">
                                        <a:latin typeface="Cambria Math"/>
                                      </a:rPr>
                                    </m:ctrlPr>
                                  </m:dPr>
                                  <m:e>
                                    <m:f>
                                      <m:fPr>
                                        <m:ctrlPr>
                                          <a:rPr lang="en-GB" sz="1600" i="1">
                                            <a:latin typeface="Cambria Math"/>
                                          </a:rPr>
                                        </m:ctrlPr>
                                      </m:fPr>
                                      <m:num>
                                        <m:r>
                                          <m:rPr>
                                            <m:nor/>
                                          </m:rPr>
                                          <a:rPr lang="en-GB" sz="1600"/>
                                          <m:t>W</m:t>
                                        </m:r>
                                        <m:r>
                                          <m:rPr>
                                            <m:nor/>
                                          </m:rPr>
                                          <a:rPr lang="en-GB" sz="1600"/>
                                          <m:t> </m:t>
                                        </m:r>
                                        <m:sSub>
                                          <m:sSubPr>
                                            <m:ctrlPr>
                                              <a:rPr lang="en-GB" sz="1600" i="1">
                                                <a:latin typeface="Cambria Math"/>
                                              </a:rPr>
                                            </m:ctrlPr>
                                          </m:sSubPr>
                                          <m:e>
                                            <m:r>
                                              <m:rPr>
                                                <m:nor/>
                                              </m:rPr>
                                              <a:rPr lang="en-GB" sz="1600"/>
                                              <m:t>L</m:t>
                                            </m:r>
                                          </m:e>
                                          <m:sub>
                                            <m:r>
                                              <m:rPr>
                                                <m:nor/>
                                              </m:rPr>
                                              <a:rPr lang="en-GB" sz="1600"/>
                                              <m:t>p</m:t>
                                            </m:r>
                                          </m:sub>
                                        </m:sSub>
                                      </m:num>
                                      <m:den>
                                        <m:r>
                                          <m:rPr>
                                            <m:nor/>
                                          </m:rPr>
                                          <a:rPr lang="en-GB" sz="1600"/>
                                          <m:t>b</m:t>
                                        </m:r>
                                        <m:r>
                                          <m:rPr>
                                            <m:nor/>
                                          </m:rPr>
                                          <a:rPr lang="en-GB" sz="1600"/>
                                          <m:t> </m:t>
                                        </m:r>
                                        <m:sSub>
                                          <m:sSubPr>
                                            <m:ctrlPr>
                                              <a:rPr lang="en-GB" sz="1600" i="1">
                                                <a:latin typeface="Cambria Math"/>
                                              </a:rPr>
                                            </m:ctrlPr>
                                          </m:sSubPr>
                                          <m:e>
                                            <m:r>
                                              <m:rPr>
                                                <m:nor/>
                                              </m:rPr>
                                              <a:rPr lang="en-GB" sz="1600"/>
                                              <m:t>∅</m:t>
                                            </m:r>
                                          </m:e>
                                          <m:sub>
                                            <m:d>
                                              <m:dPr>
                                                <m:ctrlPr>
                                                  <a:rPr lang="en-GB" sz="1600" i="1">
                                                    <a:latin typeface="Cambria Math"/>
                                                  </a:rPr>
                                                </m:ctrlPr>
                                              </m:dPr>
                                              <m:e>
                                                <m:r>
                                                  <m:rPr>
                                                    <m:nor/>
                                                  </m:rPr>
                                                  <a:rPr lang="en-GB" sz="1600"/>
                                                  <m:t>x</m:t>
                                                </m:r>
                                              </m:e>
                                            </m:d>
                                          </m:sub>
                                        </m:sSub>
                                      </m:den>
                                    </m:f>
                                  </m:e>
                                </m:d>
                              </m:e>
                              <m:sup>
                                <m:r>
                                  <m:rPr>
                                    <m:nor/>
                                  </m:rPr>
                                  <a:rPr lang="en-GB" sz="1600"/>
                                  <m:t>0.5</m:t>
                                </m:r>
                              </m:sup>
                            </m:sSup>
                            <m:d>
                              <m:dPr>
                                <m:ctrlPr>
                                  <a:rPr lang="en-GB" sz="1600" i="1">
                                    <a:latin typeface="Cambria Math"/>
                                  </a:rPr>
                                </m:ctrlPr>
                              </m:dPr>
                              <m:e>
                                <m:sSub>
                                  <m:sSubPr>
                                    <m:ctrlPr>
                                      <a:rPr lang="en-GB" sz="1600" i="1">
                                        <a:latin typeface="Cambria Math"/>
                                      </a:rPr>
                                    </m:ctrlPr>
                                  </m:sSubPr>
                                  <m:e>
                                    <m:r>
                                      <m:rPr>
                                        <m:nor/>
                                      </m:rPr>
                                      <a:rPr lang="en-GB" sz="1600"/>
                                      <m:t>∆</m:t>
                                    </m:r>
                                    <m:r>
                                      <m:rPr>
                                        <m:nor/>
                                      </m:rPr>
                                      <a:rPr lang="en-GB" sz="1600"/>
                                      <m:t>P</m:t>
                                    </m:r>
                                  </m:e>
                                  <m:sub>
                                    <m:r>
                                      <m:rPr>
                                        <m:nor/>
                                      </m:rPr>
                                      <a:rPr lang="en-GB" sz="1600"/>
                                      <m:t>b</m:t>
                                    </m:r>
                                    <m:d>
                                      <m:dPr>
                                        <m:ctrlPr>
                                          <a:rPr lang="en-GB" sz="1600" i="1">
                                            <a:latin typeface="Cambria Math"/>
                                          </a:rPr>
                                        </m:ctrlPr>
                                      </m:dPr>
                                      <m:e>
                                        <m:r>
                                          <m:rPr>
                                            <m:nor/>
                                          </m:rPr>
                                          <a:rPr lang="en-GB" sz="1600"/>
                                          <m:t>x</m:t>
                                        </m:r>
                                      </m:e>
                                    </m:d>
                                  </m:sub>
                                </m:sSub>
                                <m:r>
                                  <m:rPr>
                                    <m:nor/>
                                  </m:rPr>
                                  <a:rPr lang="en-GB" sz="1600" i="1"/>
                                  <m:t>−</m:t>
                                </m:r>
                                <m:sSub>
                                  <m:sSubPr>
                                    <m:ctrlPr>
                                      <a:rPr lang="en-GB" sz="1600" i="1">
                                        <a:latin typeface="Cambria Math"/>
                                      </a:rPr>
                                    </m:ctrlPr>
                                  </m:sSubPr>
                                  <m:e>
                                    <m:r>
                                      <m:rPr>
                                        <m:nor/>
                                      </m:rPr>
                                      <a:rPr lang="en-GB" sz="1600"/>
                                      <m:t>∆</m:t>
                                    </m:r>
                                    <m:r>
                                      <m:rPr>
                                        <m:nor/>
                                      </m:rPr>
                                      <a:rPr lang="en-GB" sz="1600"/>
                                      <m:t>P</m:t>
                                    </m:r>
                                  </m:e>
                                  <m:sub>
                                    <m:r>
                                      <m:rPr>
                                        <m:nor/>
                                      </m:rPr>
                                      <a:rPr lang="en-GB" sz="1600"/>
                                      <m:t>b</m:t>
                                    </m:r>
                                    <m:d>
                                      <m:dPr>
                                        <m:ctrlPr>
                                          <a:rPr lang="en-GB" sz="1600" i="1">
                                            <a:latin typeface="Cambria Math"/>
                                          </a:rPr>
                                        </m:ctrlPr>
                                      </m:dPr>
                                      <m:e>
                                        <m:r>
                                          <m:rPr>
                                            <m:nor/>
                                          </m:rPr>
                                          <a:rPr lang="en-GB" sz="1600"/>
                                          <m:t>0</m:t>
                                        </m:r>
                                      </m:e>
                                    </m:d>
                                  </m:sub>
                                </m:sSub>
                              </m:e>
                            </m:d>
                          </m:e>
                        </m:d>
                        <m:r>
                          <m:rPr>
                            <m:nor/>
                          </m:rPr>
                          <a:rPr lang="en-GB" sz="1600" i="1"/>
                          <m:t>−</m:t>
                        </m:r>
                        <m:d>
                          <m:dPr>
                            <m:begChr m:val="["/>
                            <m:endChr m:val="]"/>
                            <m:ctrlPr>
                              <a:rPr lang="en-GB" sz="1600" i="1">
                                <a:latin typeface="Cambria Math"/>
                              </a:rPr>
                            </m:ctrlPr>
                          </m:dPr>
                          <m:e>
                            <m:r>
                              <m:rPr>
                                <m:nor/>
                              </m:rPr>
                              <a:rPr lang="en-GB" sz="1600"/>
                              <m:t>b</m:t>
                            </m:r>
                            <m:r>
                              <m:rPr>
                                <m:nor/>
                              </m:rPr>
                              <a:rPr lang="en-GB" sz="1600"/>
                              <m:t> </m:t>
                            </m:r>
                            <m:r>
                              <m:rPr>
                                <m:nor/>
                              </m:rPr>
                              <a:rPr lang="en-GB" sz="1600"/>
                              <m:t>x</m:t>
                            </m:r>
                            <m:sSup>
                              <m:sSupPr>
                                <m:ctrlPr>
                                  <a:rPr lang="en-GB" sz="1600" i="1">
                                    <a:latin typeface="Cambria Math"/>
                                  </a:rPr>
                                </m:ctrlPr>
                              </m:sSupPr>
                              <m:e>
                                <m:d>
                                  <m:dPr>
                                    <m:ctrlPr>
                                      <a:rPr lang="en-GB" sz="1600" i="1">
                                        <a:latin typeface="Cambria Math"/>
                                      </a:rPr>
                                    </m:ctrlPr>
                                  </m:dPr>
                                  <m:e>
                                    <m:r>
                                      <m:rPr>
                                        <m:nor/>
                                      </m:rPr>
                                      <a:rPr lang="en-GB" sz="1600"/>
                                      <m:t>2</m:t>
                                    </m:r>
                                    <m:d>
                                      <m:dPr>
                                        <m:ctrlPr>
                                          <a:rPr lang="en-GB" sz="1600" i="1">
                                            <a:latin typeface="Cambria Math"/>
                                          </a:rPr>
                                        </m:ctrlPr>
                                      </m:dPr>
                                      <m:e>
                                        <m:sSub>
                                          <m:sSubPr>
                                            <m:ctrlPr>
                                              <a:rPr lang="en-GB" sz="1600" i="1">
                                                <a:latin typeface="Cambria Math"/>
                                              </a:rPr>
                                            </m:ctrlPr>
                                          </m:sSubPr>
                                          <m:e>
                                            <m:r>
                                              <m:rPr>
                                                <m:nor/>
                                              </m:rPr>
                                              <a:rPr lang="en-GB" sz="1600"/>
                                              <m:t>F</m:t>
                                            </m:r>
                                          </m:e>
                                          <m:sub>
                                            <m:r>
                                              <m:rPr>
                                                <m:nor/>
                                              </m:rPr>
                                              <a:rPr lang="en-GB" sz="1600"/>
                                              <m:t>b</m:t>
                                            </m:r>
                                            <m:d>
                                              <m:dPr>
                                                <m:ctrlPr>
                                                  <a:rPr lang="en-GB" sz="1600" i="1">
                                                    <a:latin typeface="Cambria Math"/>
                                                  </a:rPr>
                                                </m:ctrlPr>
                                              </m:dPr>
                                              <m:e>
                                                <m:r>
                                                  <m:rPr>
                                                    <m:nor/>
                                                  </m:rPr>
                                                  <a:rPr lang="en-GB" sz="1600"/>
                                                  <m:t>0</m:t>
                                                </m:r>
                                              </m:e>
                                            </m:d>
                                          </m:sub>
                                        </m:sSub>
                                        <m:r>
                                          <m:rPr>
                                            <m:nor/>
                                          </m:rPr>
                                          <a:rPr lang="en-GB" sz="1600" i="1"/>
                                          <m:t>−</m:t>
                                        </m:r>
                                        <m:sSub>
                                          <m:sSubPr>
                                            <m:ctrlPr>
                                              <a:rPr lang="en-GB" sz="1600" i="1">
                                                <a:latin typeface="Cambria Math"/>
                                              </a:rPr>
                                            </m:ctrlPr>
                                          </m:sSubPr>
                                          <m:e>
                                            <m:r>
                                              <m:rPr>
                                                <m:nor/>
                                              </m:rPr>
                                              <a:rPr lang="en-GB" sz="1600"/>
                                              <m:t>F</m:t>
                                            </m:r>
                                          </m:e>
                                          <m:sub>
                                            <m:eqArr>
                                              <m:eqArrPr>
                                                <m:ctrlPr>
                                                  <a:rPr lang="en-GB" sz="1600" i="1">
                                                    <a:latin typeface="Cambria Math"/>
                                                  </a:rPr>
                                                </m:ctrlPr>
                                              </m:eqArrPr>
                                              <m:e>
                                                <m:r>
                                                  <m:rPr>
                                                    <m:nor/>
                                                  </m:rPr>
                                                  <a:rPr lang="en-GB" sz="1600"/>
                                                  <m:t>b</m:t>
                                                </m:r>
                                                <m:d>
                                                  <m:dPr>
                                                    <m:ctrlPr>
                                                      <a:rPr lang="en-GB" sz="1600" i="1">
                                                        <a:latin typeface="Cambria Math"/>
                                                      </a:rPr>
                                                    </m:ctrlPr>
                                                  </m:dPr>
                                                  <m:e>
                                                    <m:r>
                                                      <m:rPr>
                                                        <m:nor/>
                                                      </m:rPr>
                                                      <a:rPr lang="en-GB" sz="1600"/>
                                                      <m:t>x</m:t>
                                                    </m:r>
                                                  </m:e>
                                                </m:d>
                                              </m:e>
                                              <m:e>
                                                <m:r>
                                                  <a:rPr lang="en-GB" sz="1600" i="1">
                                                    <a:latin typeface="Cambria Math" panose="02040503050406030204" pitchFamily="18" charset="0"/>
                                                  </a:rPr>
                                                  <m:t> </m:t>
                                                </m:r>
                                              </m:e>
                                            </m:eqArr>
                                          </m:sub>
                                        </m:sSub>
                                      </m:e>
                                    </m:d>
                                    <m:d>
                                      <m:dPr>
                                        <m:ctrlPr>
                                          <a:rPr lang="en-GB" sz="1600" i="1">
                                            <a:latin typeface="Cambria Math"/>
                                          </a:rPr>
                                        </m:ctrlPr>
                                      </m:dPr>
                                      <m:e>
                                        <m:sSub>
                                          <m:sSubPr>
                                            <m:ctrlPr>
                                              <a:rPr lang="en-GB" sz="1600" i="1">
                                                <a:latin typeface="Cambria Math"/>
                                              </a:rPr>
                                            </m:ctrlPr>
                                          </m:sSubPr>
                                          <m:e>
                                            <m:r>
                                              <m:rPr>
                                                <m:nor/>
                                              </m:rPr>
                                              <a:rPr lang="en-GB" sz="1600"/>
                                              <m:t>F</m:t>
                                            </m:r>
                                          </m:e>
                                          <m:sub>
                                            <m:r>
                                              <m:rPr>
                                                <m:nor/>
                                              </m:rPr>
                                              <a:rPr lang="en-GB" sz="1600"/>
                                              <m:t>b</m:t>
                                            </m:r>
                                            <m:d>
                                              <m:dPr>
                                                <m:ctrlPr>
                                                  <a:rPr lang="en-GB" sz="1600" i="1">
                                                    <a:latin typeface="Cambria Math"/>
                                                  </a:rPr>
                                                </m:ctrlPr>
                                              </m:dPr>
                                              <m:e>
                                                <m:r>
                                                  <m:rPr>
                                                    <m:nor/>
                                                  </m:rPr>
                                                  <a:rPr lang="en-GB" sz="1600"/>
                                                  <m:t>x</m:t>
                                                </m:r>
                                              </m:e>
                                            </m:d>
                                          </m:sub>
                                        </m:sSub>
                                        <m:r>
                                          <m:rPr>
                                            <m:nor/>
                                          </m:rPr>
                                          <a:rPr lang="en-GB" sz="1600" i="1"/>
                                          <m:t>−</m:t>
                                        </m:r>
                                        <m:sSub>
                                          <m:sSubPr>
                                            <m:ctrlPr>
                                              <a:rPr lang="en-GB" sz="1600" i="1">
                                                <a:latin typeface="Cambria Math"/>
                                              </a:rPr>
                                            </m:ctrlPr>
                                          </m:sSubPr>
                                          <m:e>
                                            <m:r>
                                              <m:rPr>
                                                <m:nor/>
                                              </m:rPr>
                                              <a:rPr lang="en-GB" sz="1600"/>
                                              <m:t>F</m:t>
                                            </m:r>
                                          </m:e>
                                          <m:sub>
                                            <m:r>
                                              <m:rPr>
                                                <m:nor/>
                                              </m:rPr>
                                              <a:rPr lang="en-GB" sz="1600"/>
                                              <m:t>b</m:t>
                                            </m:r>
                                            <m:d>
                                              <m:dPr>
                                                <m:ctrlPr>
                                                  <a:rPr lang="en-GB" sz="1600" i="1">
                                                    <a:latin typeface="Cambria Math"/>
                                                  </a:rPr>
                                                </m:ctrlPr>
                                              </m:dPr>
                                              <m:e>
                                                <m:r>
                                                  <m:rPr>
                                                    <m:nor/>
                                                  </m:rPr>
                                                  <a:rPr lang="en-GB" sz="1600"/>
                                                  <m:t>0</m:t>
                                                </m:r>
                                              </m:e>
                                            </m:d>
                                          </m:sub>
                                        </m:sSub>
                                      </m:e>
                                    </m:d>
                                  </m:e>
                                </m:d>
                              </m:e>
                              <m:sup>
                                <m:r>
                                  <m:rPr>
                                    <m:nor/>
                                  </m:rPr>
                                  <a:rPr lang="en-GB" sz="1600"/>
                                  <m:t>0.5</m:t>
                                </m:r>
                              </m:sup>
                            </m:sSup>
                          </m:e>
                        </m:d>
                        <m:r>
                          <m:rPr>
                            <m:nor/>
                          </m:rPr>
                          <a:rPr lang="en-GB" sz="1600"/>
                          <m:t>+</m:t>
                        </m:r>
                        <m:d>
                          <m:dPr>
                            <m:begChr m:val="["/>
                            <m:endChr m:val="]"/>
                            <m:ctrlPr>
                              <a:rPr lang="en-GB" sz="1600" i="1">
                                <a:latin typeface="Cambria Math"/>
                              </a:rPr>
                            </m:ctrlPr>
                          </m:dPr>
                          <m:e>
                            <m:r>
                              <m:rPr>
                                <m:nor/>
                              </m:rPr>
                              <a:rPr lang="en-GB" sz="1600"/>
                              <m:t>b</m:t>
                            </m:r>
                            <m:r>
                              <m:rPr>
                                <m:nor/>
                              </m:rPr>
                              <a:rPr lang="en-GB" sz="1600"/>
                              <m:t> </m:t>
                            </m:r>
                            <m:r>
                              <m:rPr>
                                <m:nor/>
                              </m:rPr>
                              <a:rPr lang="en-GB" sz="1600"/>
                              <m:t>x</m:t>
                            </m:r>
                            <m:r>
                              <m:rPr>
                                <m:nor/>
                              </m:rPr>
                              <a:rPr lang="en-GB" sz="1600"/>
                              <m:t> </m:t>
                            </m:r>
                            <m:d>
                              <m:dPr>
                                <m:ctrlPr>
                                  <a:rPr lang="en-GB" sz="1600" i="1">
                                    <a:latin typeface="Cambria Math"/>
                                  </a:rPr>
                                </m:ctrlPr>
                              </m:dPr>
                              <m:e>
                                <m:sSub>
                                  <m:sSubPr>
                                    <m:ctrlPr>
                                      <a:rPr lang="en-GB" sz="1600" i="1">
                                        <a:latin typeface="Cambria Math"/>
                                      </a:rPr>
                                    </m:ctrlPr>
                                  </m:sSubPr>
                                  <m:e>
                                    <m:r>
                                      <m:rPr>
                                        <m:nor/>
                                      </m:rPr>
                                      <a:rPr lang="en-GB" sz="1600"/>
                                      <m:t>F</m:t>
                                    </m:r>
                                  </m:e>
                                  <m:sub>
                                    <m:r>
                                      <m:rPr>
                                        <m:nor/>
                                      </m:rPr>
                                      <a:rPr lang="en-GB" sz="1600"/>
                                      <m:t>b</m:t>
                                    </m:r>
                                    <m:r>
                                      <m:rPr>
                                        <m:nor/>
                                      </m:rPr>
                                      <a:rPr lang="en-GB" sz="1600"/>
                                      <m:t>(0)</m:t>
                                    </m:r>
                                  </m:sub>
                                </m:sSub>
                                <m:r>
                                  <m:rPr>
                                    <m:nor/>
                                  </m:rPr>
                                  <a:rPr lang="en-GB" sz="1600" i="1"/>
                                  <m:t>−</m:t>
                                </m:r>
                                <m:sSub>
                                  <m:sSubPr>
                                    <m:ctrlPr>
                                      <a:rPr lang="en-GB" sz="1600" i="1">
                                        <a:latin typeface="Cambria Math"/>
                                      </a:rPr>
                                    </m:ctrlPr>
                                  </m:sSubPr>
                                  <m:e>
                                    <m:r>
                                      <m:rPr>
                                        <m:nor/>
                                      </m:rPr>
                                      <a:rPr lang="en-GB" sz="1600"/>
                                      <m:t>F</m:t>
                                    </m:r>
                                  </m:e>
                                  <m:sub>
                                    <m:eqArr>
                                      <m:eqArrPr>
                                        <m:ctrlPr>
                                          <a:rPr lang="en-GB" sz="1600" i="1">
                                            <a:latin typeface="Cambria Math"/>
                                          </a:rPr>
                                        </m:ctrlPr>
                                      </m:eqArrPr>
                                      <m:e>
                                        <m:r>
                                          <m:rPr>
                                            <m:nor/>
                                          </m:rPr>
                                          <a:rPr lang="en-GB" sz="1600"/>
                                          <m:t>b</m:t>
                                        </m:r>
                                        <m:d>
                                          <m:dPr>
                                            <m:ctrlPr>
                                              <a:rPr lang="en-GB" sz="1600" i="1">
                                                <a:latin typeface="Cambria Math"/>
                                              </a:rPr>
                                            </m:ctrlPr>
                                          </m:dPr>
                                          <m:e>
                                            <m:r>
                                              <m:rPr>
                                                <m:nor/>
                                              </m:rPr>
                                              <a:rPr lang="en-GB" sz="1600"/>
                                              <m:t>x</m:t>
                                            </m:r>
                                          </m:e>
                                        </m:d>
                                      </m:e>
                                      <m:e>
                                        <m:r>
                                          <a:rPr lang="en-GB" sz="1600" i="1">
                                            <a:latin typeface="Cambria Math" panose="02040503050406030204" pitchFamily="18" charset="0"/>
                                          </a:rPr>
                                          <m:t> </m:t>
                                        </m:r>
                                      </m:e>
                                    </m:eqArr>
                                  </m:sub>
                                </m:sSub>
                              </m:e>
                            </m:d>
                          </m:e>
                        </m:d>
                      </m:e>
                    </m:d>
                  </m:oMath>
                </a14:m>
                <a:r>
                  <a:rPr lang="en-US" sz="1600" dirty="0" smtClean="0">
                    <a:latin typeface="Times New Roman" panose="02020603050405020304" pitchFamily="18" charset="0"/>
                    <a:ea typeface="Calibri" panose="020F0502020204030204" pitchFamily="34" charset="0"/>
                    <a:cs typeface="Arial" panose="020B0604020202020204" pitchFamily="34" charset="0"/>
                  </a:rPr>
                  <a:t>                                                                                                                                          water flux</a:t>
                </a:r>
              </a:p>
              <a:p>
                <a:pPr algn="just"/>
                <a14:m>
                  <m:oMath xmlns:m="http://schemas.openxmlformats.org/officeDocument/2006/math">
                    <m:sSub>
                      <m:sSubPr>
                        <m:ctrlPr>
                          <a:rPr lang="en-GB" sz="1600" i="1">
                            <a:latin typeface="Cambria Math"/>
                          </a:rPr>
                        </m:ctrlPr>
                      </m:sSubPr>
                      <m:e>
                        <m:r>
                          <m:rPr>
                            <m:nor/>
                          </m:rPr>
                          <a:rPr lang="en-GB" sz="1600"/>
                          <m:t>∅</m:t>
                        </m:r>
                      </m:e>
                      <m:sub>
                        <m:r>
                          <m:rPr>
                            <m:nor/>
                          </m:rPr>
                          <a:rPr lang="en-GB" sz="1600"/>
                          <m:t>(</m:t>
                        </m:r>
                        <m:r>
                          <m:rPr>
                            <m:nor/>
                          </m:rPr>
                          <a:rPr lang="en-GB" sz="1600"/>
                          <m:t>x</m:t>
                        </m:r>
                        <m:r>
                          <m:rPr>
                            <m:nor/>
                          </m:rPr>
                          <a:rPr lang="en-GB" sz="1600"/>
                          <m:t>)</m:t>
                        </m:r>
                      </m:sub>
                    </m:sSub>
                    <m:r>
                      <m:rPr>
                        <m:nor/>
                      </m:rPr>
                      <a:rPr lang="en-GB" sz="1600"/>
                      <m:t>=1+</m:t>
                    </m:r>
                    <m:f>
                      <m:fPr>
                        <m:ctrlPr>
                          <a:rPr lang="en-GB" sz="1600" i="1">
                            <a:latin typeface="Cambria Math"/>
                          </a:rPr>
                        </m:ctrlPr>
                      </m:fPr>
                      <m:num>
                        <m:r>
                          <m:rPr>
                            <m:nor/>
                          </m:rPr>
                          <a:rPr lang="en-GB" sz="1600"/>
                          <m:t>σ</m:t>
                        </m:r>
                        <m:r>
                          <m:rPr>
                            <m:nor/>
                          </m:rPr>
                          <a:rPr lang="en-GB" sz="1600"/>
                          <m:t> </m:t>
                        </m:r>
                        <m:sSub>
                          <m:sSubPr>
                            <m:ctrlPr>
                              <a:rPr lang="en-GB" sz="1600" i="1">
                                <a:latin typeface="Cambria Math"/>
                              </a:rPr>
                            </m:ctrlPr>
                          </m:sSubPr>
                          <m:e>
                            <m:r>
                              <m:rPr>
                                <m:nor/>
                              </m:rPr>
                              <a:rPr lang="en-GB" sz="1600"/>
                              <m:t>C</m:t>
                            </m:r>
                          </m:e>
                          <m:sub>
                            <m:r>
                              <m:rPr>
                                <m:nor/>
                              </m:rPr>
                              <a:rPr lang="en-GB" sz="1600"/>
                              <m:t>p</m:t>
                            </m:r>
                            <m:r>
                              <m:rPr>
                                <m:nor/>
                              </m:rPr>
                              <a:rPr lang="en-GB" sz="1600"/>
                              <m:t>(</m:t>
                            </m:r>
                            <m:r>
                              <m:rPr>
                                <m:nor/>
                              </m:rPr>
                              <a:rPr lang="en-GB" sz="1600"/>
                              <m:t>av</m:t>
                            </m:r>
                            <m:r>
                              <m:rPr>
                                <m:nor/>
                              </m:rPr>
                              <a:rPr lang="en-GB" sz="1600"/>
                              <m:t>)</m:t>
                            </m:r>
                          </m:sub>
                        </m:sSub>
                        <m:sSub>
                          <m:sSubPr>
                            <m:ctrlPr>
                              <a:rPr lang="en-GB" sz="1600" i="1">
                                <a:latin typeface="Cambria Math"/>
                              </a:rPr>
                            </m:ctrlPr>
                          </m:sSubPr>
                          <m:e>
                            <m:r>
                              <m:rPr>
                                <m:nor/>
                              </m:rPr>
                              <a:rPr lang="en-GB" sz="1600"/>
                              <m:t>L</m:t>
                            </m:r>
                          </m:e>
                          <m:sub>
                            <m:r>
                              <m:rPr>
                                <m:nor/>
                              </m:rPr>
                              <a:rPr lang="en-GB" sz="1600"/>
                              <m:t>p</m:t>
                            </m:r>
                          </m:sub>
                        </m:sSub>
                      </m:num>
                      <m:den>
                        <m:r>
                          <m:rPr>
                            <m:nor/>
                          </m:rPr>
                          <a:rPr lang="en-GB" sz="1600"/>
                          <m:t>ω</m:t>
                        </m:r>
                      </m:den>
                    </m:f>
                    <m:r>
                      <m:rPr>
                        <m:nor/>
                      </m:rPr>
                      <a:rPr lang="en-GB" sz="1600" i="1"/>
                      <m:t>−</m:t>
                    </m:r>
                    <m:r>
                      <m:rPr>
                        <m:nor/>
                      </m:rPr>
                      <a:rPr lang="en-GB" sz="1600"/>
                      <m:t> </m:t>
                    </m:r>
                    <m:f>
                      <m:fPr>
                        <m:ctrlPr>
                          <a:rPr lang="en-GB" sz="1600" i="1">
                            <a:latin typeface="Cambria Math"/>
                          </a:rPr>
                        </m:ctrlPr>
                      </m:fPr>
                      <m:num>
                        <m:sSubSup>
                          <m:sSubSupPr>
                            <m:ctrlPr>
                              <a:rPr lang="en-GB" sz="1600" i="1">
                                <a:latin typeface="Cambria Math"/>
                              </a:rPr>
                            </m:ctrlPr>
                          </m:sSubSupPr>
                          <m:e>
                            <m:r>
                              <m:rPr>
                                <m:nor/>
                              </m:rPr>
                              <a:rPr lang="en-GB" sz="1600"/>
                              <m:t>C</m:t>
                            </m:r>
                          </m:e>
                          <m:sub>
                            <m:r>
                              <m:rPr>
                                <m:nor/>
                              </m:rPr>
                              <a:rPr lang="en-GB" sz="1600"/>
                              <m:t>b</m:t>
                            </m:r>
                            <m:r>
                              <m:rPr>
                                <m:nor/>
                              </m:rPr>
                              <a:rPr lang="en-GB" sz="1600"/>
                              <m:t>(</m:t>
                            </m:r>
                            <m:r>
                              <m:rPr>
                                <m:nor/>
                              </m:rPr>
                              <a:rPr lang="en-GB" sz="1600"/>
                              <m:t>x</m:t>
                            </m:r>
                            <m:r>
                              <m:rPr>
                                <m:nor/>
                              </m:rPr>
                              <a:rPr lang="en-GB" sz="1600"/>
                              <m:t>)</m:t>
                            </m:r>
                          </m:sub>
                          <m:sup>
                            <m:r>
                              <m:rPr>
                                <m:nor/>
                              </m:rPr>
                              <a:rPr lang="en-GB" sz="1600"/>
                              <m:t>~</m:t>
                            </m:r>
                          </m:sup>
                        </m:sSubSup>
                        <m:d>
                          <m:dPr>
                            <m:ctrlPr>
                              <a:rPr lang="en-GB" sz="1600" i="1">
                                <a:latin typeface="Cambria Math"/>
                              </a:rPr>
                            </m:ctrlPr>
                          </m:dPr>
                          <m:e>
                            <m:r>
                              <m:rPr>
                                <m:nor/>
                              </m:rPr>
                              <a:rPr lang="en-GB" sz="1600"/>
                              <m:t>1</m:t>
                            </m:r>
                            <m:r>
                              <m:rPr>
                                <m:nor/>
                              </m:rPr>
                              <a:rPr lang="en-GB" sz="1600" i="1"/>
                              <m:t>−</m:t>
                            </m:r>
                            <m:r>
                              <m:rPr>
                                <m:nor/>
                              </m:rPr>
                              <a:rPr lang="en-GB" sz="1600"/>
                              <m:t>σ</m:t>
                            </m:r>
                          </m:e>
                        </m:d>
                        <m:r>
                          <m:rPr>
                            <m:nor/>
                          </m:rPr>
                          <a:rPr lang="en-GB" sz="1600"/>
                          <m:t> </m:t>
                        </m:r>
                        <m:r>
                          <m:rPr>
                            <m:nor/>
                          </m:rPr>
                          <a:rPr lang="en-GB" sz="1600"/>
                          <m:t>σ</m:t>
                        </m:r>
                        <m:r>
                          <m:rPr>
                            <m:nor/>
                          </m:rPr>
                          <a:rPr lang="en-GB" sz="1600"/>
                          <m:t> </m:t>
                        </m:r>
                        <m:sSub>
                          <m:sSubPr>
                            <m:ctrlPr>
                              <a:rPr lang="en-GB" sz="1600" i="1">
                                <a:latin typeface="Cambria Math"/>
                              </a:rPr>
                            </m:ctrlPr>
                          </m:sSubPr>
                          <m:e>
                            <m:r>
                              <m:rPr>
                                <m:nor/>
                              </m:rPr>
                              <a:rPr lang="en-GB" sz="1600"/>
                              <m:t>L</m:t>
                            </m:r>
                          </m:e>
                          <m:sub>
                            <m:r>
                              <m:rPr>
                                <m:nor/>
                              </m:rPr>
                              <a:rPr lang="en-GB" sz="1600"/>
                              <m:t>p</m:t>
                            </m:r>
                          </m:sub>
                        </m:sSub>
                      </m:num>
                      <m:den>
                        <m:r>
                          <m:rPr>
                            <m:nor/>
                          </m:rPr>
                          <a:rPr lang="en-GB" sz="1600"/>
                          <m:t>ω</m:t>
                        </m:r>
                      </m:den>
                    </m:f>
                  </m:oMath>
                </a14:m>
                <a:r>
                  <a:rPr lang="en-US" sz="1600" dirty="0" smtClean="0">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sSubSup>
                      <m:sSubSupPr>
                        <m:ctrlPr>
                          <a:rPr lang="en-GB" sz="1600" i="1">
                            <a:latin typeface="Cambria Math"/>
                          </a:rPr>
                        </m:ctrlPr>
                      </m:sSubSupPr>
                      <m:e>
                        <m:r>
                          <m:rPr>
                            <m:nor/>
                          </m:rPr>
                          <a:rPr lang="en-GB" sz="1600"/>
                          <m:t>C</m:t>
                        </m:r>
                      </m:e>
                      <m:sub>
                        <m:r>
                          <m:rPr>
                            <m:nor/>
                          </m:rPr>
                          <a:rPr lang="en-GB" sz="1600"/>
                          <m:t>b</m:t>
                        </m:r>
                        <m:r>
                          <m:rPr>
                            <m:nor/>
                          </m:rPr>
                          <a:rPr lang="en-GB" sz="1600"/>
                          <m:t>(</m:t>
                        </m:r>
                        <m:r>
                          <m:rPr>
                            <m:nor/>
                          </m:rPr>
                          <a:rPr lang="en-GB" sz="1600"/>
                          <m:t>x</m:t>
                        </m:r>
                        <m:r>
                          <m:rPr>
                            <m:nor/>
                          </m:rPr>
                          <a:rPr lang="en-GB" sz="1600"/>
                          <m:t>)</m:t>
                        </m:r>
                      </m:sub>
                      <m:sup>
                        <m:r>
                          <m:rPr>
                            <m:nor/>
                          </m:rPr>
                          <a:rPr lang="en-GB" sz="1600"/>
                          <m:t>~</m:t>
                        </m:r>
                      </m:sup>
                    </m:sSubSup>
                    <m:r>
                      <m:rPr>
                        <m:nor/>
                      </m:rPr>
                      <a:rPr lang="en-GB" sz="1600"/>
                      <m:t>=</m:t>
                    </m:r>
                    <m:f>
                      <m:fPr>
                        <m:ctrlPr>
                          <a:rPr lang="en-GB" sz="1600" i="1">
                            <a:latin typeface="Cambria Math"/>
                          </a:rPr>
                        </m:ctrlPr>
                      </m:fPr>
                      <m:num>
                        <m:sSub>
                          <m:sSubPr>
                            <m:ctrlPr>
                              <a:rPr lang="en-GB" sz="1600" i="1">
                                <a:latin typeface="Cambria Math"/>
                              </a:rPr>
                            </m:ctrlPr>
                          </m:sSubPr>
                          <m:e>
                            <m:r>
                              <m:rPr>
                                <m:nor/>
                              </m:rPr>
                              <a:rPr lang="en-GB" sz="1600"/>
                              <m:t>C</m:t>
                            </m:r>
                          </m:e>
                          <m:sub>
                            <m:r>
                              <m:rPr>
                                <m:nor/>
                              </m:rPr>
                              <a:rPr lang="en-GB" sz="1600"/>
                              <m:t>b</m:t>
                            </m:r>
                            <m:r>
                              <m:rPr>
                                <m:nor/>
                              </m:rPr>
                              <a:rPr lang="en-GB" sz="1600"/>
                              <m:t>(</m:t>
                            </m:r>
                            <m:r>
                              <m:rPr>
                                <m:nor/>
                              </m:rPr>
                              <a:rPr lang="en-GB" sz="1600"/>
                              <m:t>x</m:t>
                            </m:r>
                            <m:r>
                              <m:rPr>
                                <m:nor/>
                              </m:rPr>
                              <a:rPr lang="en-GB" sz="1600"/>
                              <m:t>)</m:t>
                            </m:r>
                          </m:sub>
                        </m:sSub>
                        <m:r>
                          <m:rPr>
                            <m:nor/>
                          </m:rPr>
                          <a:rPr lang="en-GB" sz="1600" i="1"/>
                          <m:t>−</m:t>
                        </m:r>
                        <m:sSub>
                          <m:sSubPr>
                            <m:ctrlPr>
                              <a:rPr lang="en-GB" sz="1600" i="1">
                                <a:latin typeface="Cambria Math"/>
                              </a:rPr>
                            </m:ctrlPr>
                          </m:sSubPr>
                          <m:e>
                            <m:r>
                              <m:rPr>
                                <m:nor/>
                              </m:rPr>
                              <a:rPr lang="en-GB" sz="1600"/>
                              <m:t> </m:t>
                            </m:r>
                            <m:r>
                              <m:rPr>
                                <m:nor/>
                              </m:rPr>
                              <a:rPr lang="en-GB" sz="1600"/>
                              <m:t>C</m:t>
                            </m:r>
                          </m:e>
                          <m:sub>
                            <m:r>
                              <m:rPr>
                                <m:nor/>
                              </m:rPr>
                              <a:rPr lang="en-GB" sz="1600"/>
                              <m:t>p</m:t>
                            </m:r>
                            <m:r>
                              <m:rPr>
                                <m:nor/>
                              </m:rPr>
                              <a:rPr lang="en-GB" sz="1600"/>
                              <m:t>(</m:t>
                            </m:r>
                            <m:r>
                              <m:rPr>
                                <m:nor/>
                              </m:rPr>
                              <a:rPr lang="en-GB" sz="1600"/>
                              <m:t>av</m:t>
                            </m:r>
                            <m:r>
                              <m:rPr>
                                <m:nor/>
                              </m:rPr>
                              <a:rPr lang="en-GB" sz="1600"/>
                              <m:t>)</m:t>
                            </m:r>
                          </m:sub>
                        </m:sSub>
                      </m:num>
                      <m:den>
                        <m:func>
                          <m:funcPr>
                            <m:ctrlPr>
                              <a:rPr lang="en-GB" sz="1600" i="1">
                                <a:latin typeface="Cambria Math"/>
                              </a:rPr>
                            </m:ctrlPr>
                          </m:funcPr>
                          <m:fName>
                            <m:r>
                              <m:rPr>
                                <m:nor/>
                              </m:rPr>
                              <a:rPr lang="en-GB" sz="1600"/>
                              <m:t>ln</m:t>
                            </m:r>
                            <m:r>
                              <m:rPr>
                                <m:nor/>
                              </m:rPr>
                              <a:rPr lang="en-GB" sz="1600"/>
                              <m:t> </m:t>
                            </m:r>
                          </m:fName>
                          <m:e>
                            <m:d>
                              <m:dPr>
                                <m:ctrlPr>
                                  <a:rPr lang="en-GB" sz="1600" i="1">
                                    <a:latin typeface="Cambria Math"/>
                                  </a:rPr>
                                </m:ctrlPr>
                              </m:dPr>
                              <m:e>
                                <m:f>
                                  <m:fPr>
                                    <m:ctrlPr>
                                      <a:rPr lang="en-GB" sz="1600" i="1">
                                        <a:latin typeface="Cambria Math"/>
                                      </a:rPr>
                                    </m:ctrlPr>
                                  </m:fPr>
                                  <m:num>
                                    <m:sSub>
                                      <m:sSubPr>
                                        <m:ctrlPr>
                                          <a:rPr lang="en-GB" sz="1600" i="1">
                                            <a:latin typeface="Cambria Math"/>
                                          </a:rPr>
                                        </m:ctrlPr>
                                      </m:sSubPr>
                                      <m:e>
                                        <m:r>
                                          <m:rPr>
                                            <m:nor/>
                                          </m:rPr>
                                          <a:rPr lang="en-GB" sz="1600"/>
                                          <m:t>C</m:t>
                                        </m:r>
                                      </m:e>
                                      <m:sub>
                                        <m:r>
                                          <m:rPr>
                                            <m:nor/>
                                          </m:rPr>
                                          <a:rPr lang="en-GB" sz="1600"/>
                                          <m:t>b</m:t>
                                        </m:r>
                                        <m:r>
                                          <m:rPr>
                                            <m:nor/>
                                          </m:rPr>
                                          <a:rPr lang="en-GB" sz="1600"/>
                                          <m:t>(</m:t>
                                        </m:r>
                                        <m:r>
                                          <m:rPr>
                                            <m:nor/>
                                          </m:rPr>
                                          <a:rPr lang="en-GB" sz="1600"/>
                                          <m:t>x</m:t>
                                        </m:r>
                                        <m:r>
                                          <m:rPr>
                                            <m:nor/>
                                          </m:rPr>
                                          <a:rPr lang="en-GB" sz="1600"/>
                                          <m:t>)</m:t>
                                        </m:r>
                                      </m:sub>
                                    </m:sSub>
                                  </m:num>
                                  <m:den>
                                    <m:sSub>
                                      <m:sSubPr>
                                        <m:ctrlPr>
                                          <a:rPr lang="en-GB" sz="1600" i="1">
                                            <a:latin typeface="Cambria Math"/>
                                          </a:rPr>
                                        </m:ctrlPr>
                                      </m:sSubPr>
                                      <m:e>
                                        <m:r>
                                          <m:rPr>
                                            <m:nor/>
                                          </m:rPr>
                                          <a:rPr lang="en-GB" sz="1600"/>
                                          <m:t>C</m:t>
                                        </m:r>
                                      </m:e>
                                      <m:sub>
                                        <m:r>
                                          <m:rPr>
                                            <m:nor/>
                                          </m:rPr>
                                          <a:rPr lang="en-GB" sz="1600"/>
                                          <m:t>p</m:t>
                                        </m:r>
                                        <m:r>
                                          <m:rPr>
                                            <m:nor/>
                                          </m:rPr>
                                          <a:rPr lang="en-GB" sz="1600"/>
                                          <m:t>(</m:t>
                                        </m:r>
                                        <m:r>
                                          <m:rPr>
                                            <m:nor/>
                                          </m:rPr>
                                          <a:rPr lang="en-GB" sz="1600"/>
                                          <m:t>av</m:t>
                                        </m:r>
                                        <m:r>
                                          <m:rPr>
                                            <m:nor/>
                                          </m:rPr>
                                          <a:rPr lang="en-GB" sz="1600"/>
                                          <m:t>)</m:t>
                                        </m:r>
                                      </m:sub>
                                    </m:sSub>
                                  </m:den>
                                </m:f>
                              </m:e>
                            </m:d>
                          </m:e>
                        </m:func>
                      </m:den>
                    </m:f>
                  </m:oMath>
                </a14:m>
                <a:r>
                  <a:rPr lang="en-GB" sz="1600" i="1" dirty="0" smtClean="0">
                    <a:latin typeface="Cambria Math" panose="02040503050406030204" pitchFamily="18" charset="0"/>
                  </a:rPr>
                  <a:t>         </a:t>
                </a:r>
                <a:r>
                  <a:rPr lang="en-GB" sz="1600" dirty="0" smtClean="0">
                    <a:latin typeface="Cambria Math" panose="02040503050406030204" pitchFamily="18" charset="0"/>
                  </a:rPr>
                  <a:t>average bulk concentration</a:t>
                </a:r>
              </a:p>
              <a:p>
                <a:pPr algn="just"/>
                <a14:m>
                  <m:oMath xmlns:m="http://schemas.openxmlformats.org/officeDocument/2006/math">
                    <m:sSub>
                      <m:sSubPr>
                        <m:ctrlPr>
                          <a:rPr lang="en-GB" sz="1600" i="1" smtClean="0">
                            <a:latin typeface="Cambria Math"/>
                          </a:rPr>
                        </m:ctrlPr>
                      </m:sSubPr>
                      <m:e>
                        <m:r>
                          <m:rPr>
                            <m:nor/>
                          </m:rPr>
                          <a:rPr lang="en-GB" sz="1600"/>
                          <m:t>J</m:t>
                        </m:r>
                      </m:e>
                      <m:sub>
                        <m:r>
                          <m:rPr>
                            <m:nor/>
                          </m:rPr>
                          <a:rPr lang="en-GB" sz="1600"/>
                          <m:t>s</m:t>
                        </m:r>
                        <m:r>
                          <m:rPr>
                            <m:nor/>
                          </m:rPr>
                          <a:rPr lang="en-GB" sz="1600"/>
                          <m:t>(</m:t>
                        </m:r>
                        <m:r>
                          <m:rPr>
                            <m:nor/>
                          </m:rPr>
                          <a:rPr lang="en-GB" sz="1600"/>
                          <m:t>x</m:t>
                        </m:r>
                        <m:r>
                          <m:rPr>
                            <m:nor/>
                          </m:rPr>
                          <a:rPr lang="en-GB" sz="1600"/>
                          <m:t>)</m:t>
                        </m:r>
                      </m:sub>
                    </m:sSub>
                    <m:r>
                      <m:rPr>
                        <m:nor/>
                      </m:rPr>
                      <a:rPr lang="en-GB" sz="1600"/>
                      <m:t>=</m:t>
                    </m:r>
                    <m:d>
                      <m:dPr>
                        <m:ctrlPr>
                          <a:rPr lang="en-GB" sz="1600" i="1">
                            <a:latin typeface="Cambria Math"/>
                          </a:rPr>
                        </m:ctrlPr>
                      </m:dPr>
                      <m:e>
                        <m:sSub>
                          <m:sSubPr>
                            <m:ctrlPr>
                              <a:rPr lang="en-GB" sz="1600" i="1">
                                <a:latin typeface="Cambria Math"/>
                              </a:rPr>
                            </m:ctrlPr>
                          </m:sSubPr>
                          <m:e>
                            <m:r>
                              <m:rPr>
                                <m:nor/>
                              </m:rPr>
                              <a:rPr lang="en-GB" sz="1600"/>
                              <m:t>J</m:t>
                            </m:r>
                          </m:e>
                          <m:sub>
                            <m:r>
                              <m:rPr>
                                <m:nor/>
                              </m:rPr>
                              <a:rPr lang="en-GB" sz="1600"/>
                              <m:t>w</m:t>
                            </m:r>
                            <m:r>
                              <m:rPr>
                                <m:nor/>
                              </m:rPr>
                              <a:rPr lang="en-GB" sz="1600"/>
                              <m:t>(</m:t>
                            </m:r>
                            <m:r>
                              <m:rPr>
                                <m:nor/>
                              </m:rPr>
                              <a:rPr lang="en-GB" sz="1600"/>
                              <m:t>x</m:t>
                            </m:r>
                            <m:r>
                              <m:rPr>
                                <m:nor/>
                              </m:rPr>
                              <a:rPr lang="en-GB" sz="1600"/>
                              <m:t>)</m:t>
                            </m:r>
                          </m:sub>
                        </m:sSub>
                        <m:d>
                          <m:dPr>
                            <m:ctrlPr>
                              <a:rPr lang="en-GB" sz="1600" i="1">
                                <a:latin typeface="Cambria Math"/>
                              </a:rPr>
                            </m:ctrlPr>
                          </m:dPr>
                          <m:e>
                            <m:r>
                              <m:rPr>
                                <m:nor/>
                              </m:rPr>
                              <a:rPr lang="en-GB" sz="1600"/>
                              <m:t>1</m:t>
                            </m:r>
                            <m:r>
                              <m:rPr>
                                <m:nor/>
                              </m:rPr>
                              <a:rPr lang="en-GB" sz="1600" i="1"/>
                              <m:t>−</m:t>
                            </m:r>
                            <m:r>
                              <m:rPr>
                                <m:nor/>
                              </m:rPr>
                              <a:rPr lang="en-GB" sz="1600"/>
                              <m:t>σ</m:t>
                            </m:r>
                          </m:e>
                        </m:d>
                        <m:sSubSup>
                          <m:sSubSupPr>
                            <m:ctrlPr>
                              <a:rPr lang="en-GB" sz="1600" i="1">
                                <a:latin typeface="Cambria Math"/>
                              </a:rPr>
                            </m:ctrlPr>
                          </m:sSubSupPr>
                          <m:e>
                            <m:r>
                              <m:rPr>
                                <m:nor/>
                              </m:rPr>
                              <a:rPr lang="en-GB" sz="1600"/>
                              <m:t>C</m:t>
                            </m:r>
                          </m:e>
                          <m:sub>
                            <m:r>
                              <m:rPr>
                                <m:nor/>
                              </m:rPr>
                              <a:rPr lang="en-GB" sz="1600"/>
                              <m:t>b</m:t>
                            </m:r>
                            <m:r>
                              <m:rPr>
                                <m:nor/>
                              </m:rPr>
                              <a:rPr lang="en-GB" sz="1600"/>
                              <m:t>(</m:t>
                            </m:r>
                            <m:r>
                              <m:rPr>
                                <m:nor/>
                              </m:rPr>
                              <a:rPr lang="en-GB" sz="1600"/>
                              <m:t>x</m:t>
                            </m:r>
                            <m:r>
                              <m:rPr>
                                <m:nor/>
                              </m:rPr>
                              <a:rPr lang="en-GB" sz="1600"/>
                              <m:t>)</m:t>
                            </m:r>
                          </m:sub>
                          <m:sup>
                            <m:r>
                              <m:rPr>
                                <m:nor/>
                              </m:rPr>
                              <a:rPr lang="en-GB" sz="1600"/>
                              <m:t>~</m:t>
                            </m:r>
                          </m:sup>
                        </m:sSubSup>
                      </m:e>
                    </m:d>
                    <m:r>
                      <m:rPr>
                        <m:nor/>
                      </m:rPr>
                      <a:rPr lang="en-GB" sz="1600"/>
                      <m:t>+</m:t>
                    </m:r>
                    <m:d>
                      <m:dPr>
                        <m:ctrlPr>
                          <a:rPr lang="en-GB" sz="1600" i="1">
                            <a:latin typeface="Cambria Math"/>
                          </a:rPr>
                        </m:ctrlPr>
                      </m:dPr>
                      <m:e>
                        <m:r>
                          <m:rPr>
                            <m:nor/>
                          </m:rPr>
                          <a:rPr lang="en-GB" sz="1600"/>
                          <m:t>ω</m:t>
                        </m:r>
                        <m:r>
                          <m:rPr>
                            <m:nor/>
                          </m:rPr>
                          <a:rPr lang="en-GB" sz="1600"/>
                          <m:t> </m:t>
                        </m:r>
                        <m:r>
                          <m:rPr>
                            <m:nor/>
                          </m:rPr>
                          <a:rPr lang="en-GB" sz="1600"/>
                          <m:t>R</m:t>
                        </m:r>
                        <m:r>
                          <m:rPr>
                            <m:nor/>
                          </m:rPr>
                          <a:rPr lang="en-GB" sz="1600"/>
                          <m:t> </m:t>
                        </m:r>
                        <m:sSub>
                          <m:sSubPr>
                            <m:ctrlPr>
                              <a:rPr lang="en-GB" sz="1600" i="1">
                                <a:latin typeface="Cambria Math"/>
                              </a:rPr>
                            </m:ctrlPr>
                          </m:sSubPr>
                          <m:e>
                            <m:r>
                              <m:rPr>
                                <m:nor/>
                              </m:rPr>
                              <a:rPr lang="en-GB" sz="1600"/>
                              <m:t>T</m:t>
                            </m:r>
                          </m:e>
                          <m:sub>
                            <m:r>
                              <m:rPr>
                                <m:nor/>
                              </m:rPr>
                              <a:rPr lang="en-GB" sz="1600"/>
                              <m:t>b</m:t>
                            </m:r>
                          </m:sub>
                        </m:sSub>
                        <m:d>
                          <m:dPr>
                            <m:ctrlPr>
                              <a:rPr lang="en-GB" sz="1600" i="1">
                                <a:latin typeface="Cambria Math"/>
                              </a:rPr>
                            </m:ctrlPr>
                          </m:dPr>
                          <m:e>
                            <m:sSub>
                              <m:sSubPr>
                                <m:ctrlPr>
                                  <a:rPr lang="en-GB" sz="1600" i="1">
                                    <a:latin typeface="Cambria Math"/>
                                  </a:rPr>
                                </m:ctrlPr>
                              </m:sSubPr>
                              <m:e>
                                <m:r>
                                  <m:rPr>
                                    <m:nor/>
                                  </m:rPr>
                                  <a:rPr lang="en-GB" sz="1600"/>
                                  <m:t>C</m:t>
                                </m:r>
                              </m:e>
                              <m:sub>
                                <m:r>
                                  <m:rPr>
                                    <m:nor/>
                                  </m:rPr>
                                  <a:rPr lang="en-GB" sz="1600"/>
                                  <m:t>b</m:t>
                                </m:r>
                                <m:r>
                                  <m:rPr>
                                    <m:nor/>
                                  </m:rPr>
                                  <a:rPr lang="en-GB" sz="1600"/>
                                  <m:t>(</m:t>
                                </m:r>
                                <m:r>
                                  <m:rPr>
                                    <m:nor/>
                                  </m:rPr>
                                  <a:rPr lang="en-GB" sz="1600"/>
                                  <m:t>x</m:t>
                                </m:r>
                                <m:r>
                                  <m:rPr>
                                    <m:nor/>
                                  </m:rPr>
                                  <a:rPr lang="en-GB" sz="1600"/>
                                  <m:t>)</m:t>
                                </m:r>
                              </m:sub>
                            </m:sSub>
                            <m:r>
                              <m:rPr>
                                <m:nor/>
                              </m:rPr>
                              <a:rPr lang="en-GB" sz="1600" i="1"/>
                              <m:t>−</m:t>
                            </m:r>
                            <m:sSub>
                              <m:sSubPr>
                                <m:ctrlPr>
                                  <a:rPr lang="en-GB" sz="1600" i="1">
                                    <a:latin typeface="Cambria Math"/>
                                  </a:rPr>
                                </m:ctrlPr>
                              </m:sSubPr>
                              <m:e>
                                <m:r>
                                  <m:rPr>
                                    <m:nor/>
                                  </m:rPr>
                                  <a:rPr lang="en-GB" sz="1600"/>
                                  <m:t>C</m:t>
                                </m:r>
                              </m:e>
                              <m:sub>
                                <m:r>
                                  <m:rPr>
                                    <m:nor/>
                                  </m:rPr>
                                  <a:rPr lang="en-GB" sz="1600"/>
                                  <m:t>p</m:t>
                                </m:r>
                                <m:r>
                                  <m:rPr>
                                    <m:nor/>
                                  </m:rPr>
                                  <a:rPr lang="en-GB" sz="1600"/>
                                  <m:t>(</m:t>
                                </m:r>
                                <m:r>
                                  <m:rPr>
                                    <m:nor/>
                                  </m:rPr>
                                  <a:rPr lang="en-GB" sz="1600"/>
                                  <m:t>av</m:t>
                                </m:r>
                                <m:r>
                                  <m:rPr>
                                    <m:nor/>
                                  </m:rPr>
                                  <a:rPr lang="en-GB" sz="1600"/>
                                  <m:t>)</m:t>
                                </m:r>
                              </m:sub>
                            </m:sSub>
                          </m:e>
                        </m:d>
                        <m:sSup>
                          <m:sSupPr>
                            <m:ctrlPr>
                              <a:rPr lang="en-GB" sz="1600" i="1">
                                <a:latin typeface="Cambria Math"/>
                              </a:rPr>
                            </m:ctrlPr>
                          </m:sSupPr>
                          <m:e>
                            <m:r>
                              <m:rPr>
                                <m:nor/>
                              </m:rPr>
                              <a:rPr lang="en-GB" sz="1600"/>
                              <m:t>e</m:t>
                            </m:r>
                          </m:e>
                          <m:sup>
                            <m:f>
                              <m:fPr>
                                <m:ctrlPr>
                                  <a:rPr lang="en-GB" sz="1600" i="1">
                                    <a:latin typeface="Cambria Math"/>
                                  </a:rPr>
                                </m:ctrlPr>
                              </m:fPr>
                              <m:num>
                                <m:sSub>
                                  <m:sSubPr>
                                    <m:ctrlPr>
                                      <a:rPr lang="en-GB" sz="1600" i="1">
                                        <a:latin typeface="Cambria Math"/>
                                      </a:rPr>
                                    </m:ctrlPr>
                                  </m:sSubPr>
                                  <m:e>
                                    <m:r>
                                      <m:rPr>
                                        <m:nor/>
                                      </m:rPr>
                                      <a:rPr lang="en-GB" sz="1600"/>
                                      <m:t>J</m:t>
                                    </m:r>
                                  </m:e>
                                  <m:sub>
                                    <m:r>
                                      <m:rPr>
                                        <m:nor/>
                                      </m:rPr>
                                      <a:rPr lang="en-GB" sz="1600"/>
                                      <m:t>w</m:t>
                                    </m:r>
                                    <m:r>
                                      <m:rPr>
                                        <m:nor/>
                                      </m:rPr>
                                      <a:rPr lang="en-GB" sz="1600"/>
                                      <m:t>(</m:t>
                                    </m:r>
                                    <m:r>
                                      <m:rPr>
                                        <m:nor/>
                                      </m:rPr>
                                      <a:rPr lang="en-GB" sz="1600"/>
                                      <m:t>x</m:t>
                                    </m:r>
                                    <m:r>
                                      <m:rPr>
                                        <m:nor/>
                                      </m:rPr>
                                      <a:rPr lang="en-GB" sz="1600"/>
                                      <m:t>)</m:t>
                                    </m:r>
                                  </m:sub>
                                </m:sSub>
                              </m:num>
                              <m:den>
                                <m:sSub>
                                  <m:sSubPr>
                                    <m:ctrlPr>
                                      <a:rPr lang="en-GB" sz="1600" i="1">
                                        <a:latin typeface="Cambria Math"/>
                                      </a:rPr>
                                    </m:ctrlPr>
                                  </m:sSubPr>
                                  <m:e>
                                    <m:r>
                                      <m:rPr>
                                        <m:nor/>
                                      </m:rPr>
                                      <a:rPr lang="en-GB" sz="1600"/>
                                      <m:t>k</m:t>
                                    </m:r>
                                  </m:e>
                                  <m:sub>
                                    <m:r>
                                      <m:rPr>
                                        <m:nor/>
                                      </m:rPr>
                                      <a:rPr lang="en-GB" sz="1600"/>
                                      <m:t>(</m:t>
                                    </m:r>
                                    <m:r>
                                      <m:rPr>
                                        <m:nor/>
                                      </m:rPr>
                                      <a:rPr lang="en-GB" sz="1600"/>
                                      <m:t>x</m:t>
                                    </m:r>
                                    <m:r>
                                      <m:rPr>
                                        <m:nor/>
                                      </m:rPr>
                                      <a:rPr lang="en-GB" sz="1600"/>
                                      <m:t>)</m:t>
                                    </m:r>
                                  </m:sub>
                                </m:sSub>
                              </m:den>
                            </m:f>
                          </m:sup>
                        </m:sSup>
                      </m:e>
                    </m:d>
                  </m:oMath>
                </a14:m>
                <a:r>
                  <a:rPr lang="en-US" sz="1600" dirty="0" smtClean="0">
                    <a:latin typeface="Times New Roman" panose="02020603050405020304" pitchFamily="18" charset="0"/>
                    <a:ea typeface="Calibri" panose="020F0502020204030204" pitchFamily="34" charset="0"/>
                    <a:cs typeface="Arial" panose="020B0604020202020204" pitchFamily="34" charset="0"/>
                  </a:rPr>
                  <a:t>                                                                        solute flux</a:t>
                </a:r>
              </a:p>
              <a:p>
                <a:pPr algn="just"/>
                <a:endParaRPr lang="en-US" sz="1600" dirty="0" smtClean="0">
                  <a:latin typeface="Times New Roman" panose="02020603050405020304" pitchFamily="18" charset="0"/>
                  <a:ea typeface="Calibri" panose="020F0502020204030204" pitchFamily="34" charset="0"/>
                  <a:cs typeface="Arial" panose="020B0604020202020204" pitchFamily="34" charset="0"/>
                </a:endParaRPr>
              </a:p>
              <a:p>
                <a:pPr algn="just"/>
                <a14:m>
                  <m:oMath xmlns:m="http://schemas.openxmlformats.org/officeDocument/2006/math">
                    <m:sSubSup>
                      <m:sSubSupPr>
                        <m:ctrlPr>
                          <a:rPr lang="en-GB" i="1">
                            <a:latin typeface="Cambria Math"/>
                          </a:rPr>
                        </m:ctrlPr>
                      </m:sSubSupPr>
                      <m:e>
                        <m:r>
                          <m:rPr>
                            <m:nor/>
                          </m:rPr>
                          <a:rPr lang="en-GB"/>
                          <m:t>F</m:t>
                        </m:r>
                      </m:e>
                      <m:sub>
                        <m:r>
                          <m:rPr>
                            <m:nor/>
                          </m:rPr>
                          <a:rPr lang="en-GB"/>
                          <m:t>b</m:t>
                        </m:r>
                        <m:r>
                          <m:rPr>
                            <m:nor/>
                          </m:rPr>
                          <a:rPr lang="en-GB"/>
                          <m:t>(</m:t>
                        </m:r>
                        <m:r>
                          <m:rPr>
                            <m:nor/>
                          </m:rPr>
                          <a:rPr lang="en-GB"/>
                          <m:t>x</m:t>
                        </m:r>
                        <m:r>
                          <m:rPr>
                            <m:nor/>
                          </m:rPr>
                          <a:rPr lang="en-GB"/>
                          <m:t>)</m:t>
                        </m:r>
                      </m:sub>
                      <m:sup>
                        <m:r>
                          <m:rPr>
                            <m:nor/>
                          </m:rPr>
                          <a:rPr lang="en-GB"/>
                          <m:t>2</m:t>
                        </m:r>
                      </m:sup>
                    </m:sSubSup>
                    <m:r>
                      <m:rPr>
                        <m:nor/>
                      </m:rPr>
                      <a:rPr lang="en-GB"/>
                      <m:t>=</m:t>
                    </m:r>
                    <m:sSubSup>
                      <m:sSubSupPr>
                        <m:ctrlPr>
                          <a:rPr lang="en-GB" i="1">
                            <a:latin typeface="Cambria Math"/>
                          </a:rPr>
                        </m:ctrlPr>
                      </m:sSubSupPr>
                      <m:e>
                        <m:r>
                          <m:rPr>
                            <m:nor/>
                          </m:rPr>
                          <a:rPr lang="en-GB"/>
                          <m:t>F</m:t>
                        </m:r>
                      </m:e>
                      <m:sub>
                        <m:r>
                          <m:rPr>
                            <m:nor/>
                          </m:rPr>
                          <a:rPr lang="en-GB"/>
                          <m:t>b</m:t>
                        </m:r>
                        <m:r>
                          <m:rPr>
                            <m:nor/>
                          </m:rPr>
                          <a:rPr lang="en-GB"/>
                          <m:t>(0)</m:t>
                        </m:r>
                      </m:sub>
                      <m:sup>
                        <m:r>
                          <m:rPr>
                            <m:nor/>
                          </m:rPr>
                          <a:rPr lang="en-GB"/>
                          <m:t>2</m:t>
                        </m:r>
                      </m:sup>
                    </m:sSubSup>
                    <m:r>
                      <m:rPr>
                        <m:nor/>
                      </m:rPr>
                      <a:rPr lang="en-GB"/>
                      <m:t>+</m:t>
                    </m:r>
                    <m:f>
                      <m:fPr>
                        <m:ctrlPr>
                          <a:rPr lang="en-GB" i="1">
                            <a:latin typeface="Cambria Math"/>
                          </a:rPr>
                        </m:ctrlPr>
                      </m:fPr>
                      <m:num>
                        <m:r>
                          <m:rPr>
                            <m:nor/>
                          </m:rPr>
                          <a:rPr lang="en-GB"/>
                          <m:t>W</m:t>
                        </m:r>
                        <m:r>
                          <m:rPr>
                            <m:nor/>
                          </m:rPr>
                          <a:rPr lang="en-GB"/>
                          <m:t> </m:t>
                        </m:r>
                        <m:sSub>
                          <m:sSubPr>
                            <m:ctrlPr>
                              <a:rPr lang="en-GB" i="1">
                                <a:latin typeface="Cambria Math"/>
                              </a:rPr>
                            </m:ctrlPr>
                          </m:sSubPr>
                          <m:e>
                            <m:r>
                              <m:rPr>
                                <m:nor/>
                              </m:rPr>
                              <a:rPr lang="en-GB"/>
                              <m:t>L</m:t>
                            </m:r>
                          </m:e>
                          <m:sub>
                            <m:r>
                              <m:rPr>
                                <m:nor/>
                              </m:rPr>
                              <a:rPr lang="en-GB"/>
                              <m:t>p</m:t>
                            </m:r>
                          </m:sub>
                        </m:sSub>
                      </m:num>
                      <m:den>
                        <m:r>
                          <m:rPr>
                            <m:nor/>
                          </m:rPr>
                          <a:rPr lang="en-GB"/>
                          <m:t>b</m:t>
                        </m:r>
                        <m:r>
                          <m:rPr>
                            <m:nor/>
                          </m:rPr>
                          <a:rPr lang="en-GB"/>
                          <m:t> </m:t>
                        </m:r>
                        <m:sSub>
                          <m:sSubPr>
                            <m:ctrlPr>
                              <a:rPr lang="en-GB" i="1">
                                <a:latin typeface="Cambria Math"/>
                              </a:rPr>
                            </m:ctrlPr>
                          </m:sSubPr>
                          <m:e>
                            <m:r>
                              <m:rPr>
                                <m:nor/>
                              </m:rPr>
                              <a:rPr lang="en-GB"/>
                              <m:t>∅</m:t>
                            </m:r>
                          </m:e>
                          <m:sub>
                            <m:r>
                              <m:rPr>
                                <m:nor/>
                              </m:rPr>
                              <a:rPr lang="en-GB"/>
                              <m:t>(</m:t>
                            </m:r>
                            <m:r>
                              <m:rPr>
                                <m:nor/>
                              </m:rPr>
                              <a:rPr lang="en-GB"/>
                              <m:t>x</m:t>
                            </m:r>
                            <m:r>
                              <m:rPr>
                                <m:nor/>
                              </m:rPr>
                              <a:rPr lang="en-GB"/>
                              <m:t>)</m:t>
                            </m:r>
                          </m:sub>
                        </m:sSub>
                      </m:den>
                    </m:f>
                    <m:d>
                      <m:dPr>
                        <m:ctrlPr>
                          <a:rPr lang="en-GB" i="1">
                            <a:latin typeface="Cambria Math"/>
                          </a:rPr>
                        </m:ctrlPr>
                      </m:dPr>
                      <m:e>
                        <m:sSubSup>
                          <m:sSubSupPr>
                            <m:ctrlPr>
                              <a:rPr lang="en-GB" i="1">
                                <a:latin typeface="Cambria Math"/>
                              </a:rPr>
                            </m:ctrlPr>
                          </m:sSubSupPr>
                          <m:e>
                            <m:r>
                              <m:rPr>
                                <m:nor/>
                              </m:rPr>
                              <a:rPr lang="en-GB"/>
                              <m:t>∆</m:t>
                            </m:r>
                            <m:r>
                              <m:rPr>
                                <m:nor/>
                              </m:rPr>
                              <a:rPr lang="en-GB"/>
                              <m:t>P</m:t>
                            </m:r>
                          </m:e>
                          <m:sub>
                            <m:r>
                              <m:rPr>
                                <m:nor/>
                              </m:rPr>
                              <a:rPr lang="en-GB"/>
                              <m:t>b</m:t>
                            </m:r>
                            <m:r>
                              <m:rPr>
                                <m:nor/>
                              </m:rPr>
                              <a:rPr lang="en-GB"/>
                              <m:t>(</m:t>
                            </m:r>
                            <m:r>
                              <m:rPr>
                                <m:nor/>
                              </m:rPr>
                              <a:rPr lang="en-GB"/>
                              <m:t>x</m:t>
                            </m:r>
                            <m:r>
                              <m:rPr>
                                <m:nor/>
                              </m:rPr>
                              <a:rPr lang="en-GB"/>
                              <m:t>)</m:t>
                            </m:r>
                          </m:sub>
                          <m:sup>
                            <m:r>
                              <m:rPr>
                                <m:nor/>
                              </m:rPr>
                              <a:rPr lang="en-GB"/>
                              <m:t>2</m:t>
                            </m:r>
                          </m:sup>
                        </m:sSubSup>
                        <m:r>
                          <m:rPr>
                            <m:nor/>
                          </m:rPr>
                          <a:rPr lang="en-GB" i="1"/>
                          <m:t>−</m:t>
                        </m:r>
                        <m:sSubSup>
                          <m:sSubSupPr>
                            <m:ctrlPr>
                              <a:rPr lang="en-GB" i="1">
                                <a:latin typeface="Cambria Math"/>
                              </a:rPr>
                            </m:ctrlPr>
                          </m:sSubSupPr>
                          <m:e>
                            <m:r>
                              <m:rPr>
                                <m:nor/>
                              </m:rPr>
                              <a:rPr lang="en-GB"/>
                              <m:t>∆</m:t>
                            </m:r>
                            <m:r>
                              <m:rPr>
                                <m:nor/>
                              </m:rPr>
                              <a:rPr lang="en-GB"/>
                              <m:t>P</m:t>
                            </m:r>
                          </m:e>
                          <m:sub>
                            <m:r>
                              <m:rPr>
                                <m:nor/>
                              </m:rPr>
                              <a:rPr lang="en-GB"/>
                              <m:t>b</m:t>
                            </m:r>
                            <m:r>
                              <m:rPr>
                                <m:nor/>
                              </m:rPr>
                              <a:rPr lang="en-GB"/>
                              <m:t>(0)</m:t>
                            </m:r>
                          </m:sub>
                          <m:sup>
                            <m:r>
                              <m:rPr>
                                <m:nor/>
                              </m:rPr>
                              <a:rPr lang="en-GB"/>
                              <m:t>2</m:t>
                            </m:r>
                          </m:sup>
                        </m:sSubSup>
                      </m:e>
                    </m:d>
                    <m:r>
                      <m:rPr>
                        <m:nor/>
                      </m:rPr>
                      <a:rPr lang="en-GB"/>
                      <m:t>+2</m:t>
                    </m:r>
                    <m:d>
                      <m:dPr>
                        <m:ctrlPr>
                          <a:rPr lang="en-GB" i="1">
                            <a:latin typeface="Cambria Math"/>
                          </a:rPr>
                        </m:ctrlPr>
                      </m:dPr>
                      <m:e>
                        <m:sSub>
                          <m:sSubPr>
                            <m:ctrlPr>
                              <a:rPr lang="en-GB" i="1">
                                <a:latin typeface="Cambria Math"/>
                              </a:rPr>
                            </m:ctrlPr>
                          </m:sSubPr>
                          <m:e>
                            <m:r>
                              <m:rPr>
                                <m:nor/>
                              </m:rPr>
                              <a:rPr lang="en-GB"/>
                              <m:t>F</m:t>
                            </m:r>
                          </m:e>
                          <m:sub>
                            <m:r>
                              <m:rPr>
                                <m:nor/>
                              </m:rPr>
                              <a:rPr lang="en-GB"/>
                              <m:t>b</m:t>
                            </m:r>
                            <m:r>
                              <m:rPr>
                                <m:nor/>
                              </m:rPr>
                              <a:rPr lang="en-GB"/>
                              <m:t>(0)</m:t>
                            </m:r>
                          </m:sub>
                        </m:sSub>
                        <m:r>
                          <m:rPr>
                            <m:nor/>
                          </m:rPr>
                          <a:rPr lang="en-GB" i="1"/>
                          <m:t>−</m:t>
                        </m:r>
                        <m:sSub>
                          <m:sSubPr>
                            <m:ctrlPr>
                              <a:rPr lang="en-GB" i="1">
                                <a:latin typeface="Cambria Math"/>
                              </a:rPr>
                            </m:ctrlPr>
                          </m:sSubPr>
                          <m:e>
                            <m:r>
                              <m:rPr>
                                <m:nor/>
                              </m:rPr>
                              <a:rPr lang="en-GB"/>
                              <m:t>F</m:t>
                            </m:r>
                          </m:e>
                          <m:sub>
                            <m:eqArr>
                              <m:eqArrPr>
                                <m:ctrlPr>
                                  <a:rPr lang="en-GB" i="1">
                                    <a:latin typeface="Cambria Math"/>
                                  </a:rPr>
                                </m:ctrlPr>
                              </m:eqArrPr>
                              <m:e>
                                <m:r>
                                  <m:rPr>
                                    <m:nor/>
                                  </m:rPr>
                                  <a:rPr lang="en-GB"/>
                                  <m:t>b</m:t>
                                </m:r>
                                <m:d>
                                  <m:dPr>
                                    <m:ctrlPr>
                                      <a:rPr lang="en-GB" i="1">
                                        <a:latin typeface="Cambria Math"/>
                                      </a:rPr>
                                    </m:ctrlPr>
                                  </m:dPr>
                                  <m:e>
                                    <m:r>
                                      <m:rPr>
                                        <m:nor/>
                                      </m:rPr>
                                      <a:rPr lang="en-GB"/>
                                      <m:t>x</m:t>
                                    </m:r>
                                  </m:e>
                                </m:d>
                              </m:e>
                              <m:e>
                                <m:r>
                                  <a:rPr lang="en-GB" i="1">
                                    <a:latin typeface="Cambria Math" panose="02040503050406030204" pitchFamily="18" charset="0"/>
                                  </a:rPr>
                                  <m:t> </m:t>
                                </m:r>
                              </m:e>
                            </m:eqArr>
                          </m:sub>
                        </m:sSub>
                      </m:e>
                    </m:d>
                    <m:d>
                      <m:dPr>
                        <m:ctrlPr>
                          <a:rPr lang="en-GB" i="1">
                            <a:latin typeface="Cambria Math"/>
                          </a:rPr>
                        </m:ctrlPr>
                      </m:dPr>
                      <m:e>
                        <m:sSub>
                          <m:sSubPr>
                            <m:ctrlPr>
                              <a:rPr lang="en-GB" i="1">
                                <a:latin typeface="Cambria Math"/>
                              </a:rPr>
                            </m:ctrlPr>
                          </m:sSubPr>
                          <m:e>
                            <m:r>
                              <m:rPr>
                                <m:nor/>
                              </m:rPr>
                              <a:rPr lang="en-GB"/>
                              <m:t>F</m:t>
                            </m:r>
                          </m:e>
                          <m:sub>
                            <m:r>
                              <m:rPr>
                                <m:nor/>
                              </m:rPr>
                              <a:rPr lang="en-GB"/>
                              <m:t>b</m:t>
                            </m:r>
                            <m:r>
                              <m:rPr>
                                <m:nor/>
                              </m:rPr>
                              <a:rPr lang="en-GB"/>
                              <m:t>(</m:t>
                            </m:r>
                            <m:r>
                              <m:rPr>
                                <m:nor/>
                              </m:rPr>
                              <a:rPr lang="en-GB"/>
                              <m:t>x</m:t>
                            </m:r>
                            <m:r>
                              <m:rPr>
                                <m:nor/>
                              </m:rPr>
                              <a:rPr lang="en-GB"/>
                              <m:t>)</m:t>
                            </m:r>
                          </m:sub>
                        </m:sSub>
                        <m:r>
                          <m:rPr>
                            <m:nor/>
                          </m:rPr>
                          <a:rPr lang="en-GB" i="1"/>
                          <m:t>−</m:t>
                        </m:r>
                        <m:sSub>
                          <m:sSubPr>
                            <m:ctrlPr>
                              <a:rPr lang="en-GB" i="1">
                                <a:latin typeface="Cambria Math"/>
                              </a:rPr>
                            </m:ctrlPr>
                          </m:sSubPr>
                          <m:e>
                            <m:r>
                              <m:rPr>
                                <m:nor/>
                              </m:rPr>
                              <a:rPr lang="en-GB"/>
                              <m:t>F</m:t>
                            </m:r>
                          </m:e>
                          <m:sub>
                            <m:r>
                              <m:rPr>
                                <m:nor/>
                              </m:rPr>
                              <a:rPr lang="en-GB"/>
                              <m:t>b</m:t>
                            </m:r>
                            <m:r>
                              <m:rPr>
                                <m:nor/>
                              </m:rPr>
                              <a:rPr lang="en-GB"/>
                              <m:t>(0)</m:t>
                            </m:r>
                          </m:sub>
                        </m:sSub>
                      </m:e>
                    </m:d>
                  </m:oMath>
                </a14:m>
                <a:r>
                  <a:rPr lang="en-US" sz="1600" dirty="0" smtClean="0">
                    <a:latin typeface="Times New Roman" panose="02020603050405020304" pitchFamily="18" charset="0"/>
                    <a:ea typeface="Calibri" panose="020F0502020204030204" pitchFamily="34" charset="0"/>
                    <a:cs typeface="Arial" panose="020B0604020202020204" pitchFamily="34" charset="0"/>
                  </a:rPr>
                  <a:t>                                feed flow rate</a:t>
                </a:r>
              </a:p>
              <a:p>
                <a:pPr algn="just"/>
                <a14:m>
                  <m:oMath xmlns:m="http://schemas.openxmlformats.org/officeDocument/2006/math">
                    <m:sSub>
                      <m:sSubPr>
                        <m:ctrlPr>
                          <a:rPr lang="en-GB" sz="1600" i="1">
                            <a:latin typeface="Cambria Math"/>
                          </a:rPr>
                        </m:ctrlPr>
                      </m:sSubPr>
                      <m:e>
                        <m:r>
                          <m:rPr>
                            <m:nor/>
                          </m:rPr>
                          <a:rPr lang="en-GB" sz="1600"/>
                          <m:t>k</m:t>
                        </m:r>
                      </m:e>
                      <m:sub>
                        <m:r>
                          <m:rPr>
                            <m:nor/>
                          </m:rPr>
                          <a:rPr lang="en-GB" sz="1600"/>
                          <m:t>(</m:t>
                        </m:r>
                        <m:r>
                          <m:rPr>
                            <m:nor/>
                          </m:rPr>
                          <a:rPr lang="en-GB" sz="1600"/>
                          <m:t>x</m:t>
                        </m:r>
                        <m:r>
                          <m:rPr>
                            <m:nor/>
                          </m:rPr>
                          <a:rPr lang="en-GB" sz="1600"/>
                          <m:t>)</m:t>
                        </m:r>
                      </m:sub>
                    </m:sSub>
                    <m:r>
                      <m:rPr>
                        <m:nor/>
                      </m:rPr>
                      <a:rPr lang="en-GB" sz="1600"/>
                      <m:t>=0.753 </m:t>
                    </m:r>
                    <m:sSup>
                      <m:sSupPr>
                        <m:ctrlPr>
                          <a:rPr lang="en-GB" sz="1600" i="1">
                            <a:latin typeface="Cambria Math"/>
                          </a:rPr>
                        </m:ctrlPr>
                      </m:sSupPr>
                      <m:e>
                        <m:d>
                          <m:dPr>
                            <m:ctrlPr>
                              <a:rPr lang="en-GB" sz="1600" i="1">
                                <a:latin typeface="Cambria Math"/>
                              </a:rPr>
                            </m:ctrlPr>
                          </m:dPr>
                          <m:e>
                            <m:f>
                              <m:fPr>
                                <m:ctrlPr>
                                  <a:rPr lang="en-GB" sz="1600" i="1">
                                    <a:latin typeface="Cambria Math"/>
                                  </a:rPr>
                                </m:ctrlPr>
                              </m:fPr>
                              <m:num>
                                <m:r>
                                  <m:rPr>
                                    <m:nor/>
                                  </m:rPr>
                                  <a:rPr lang="en-GB" sz="1600"/>
                                  <m:t>K</m:t>
                                </m:r>
                              </m:num>
                              <m:den>
                                <m:r>
                                  <m:rPr>
                                    <m:nor/>
                                  </m:rPr>
                                  <a:rPr lang="en-GB" sz="1600"/>
                                  <m:t>2</m:t>
                                </m:r>
                                <m:r>
                                  <m:rPr>
                                    <m:nor/>
                                  </m:rPr>
                                  <a:rPr lang="en-GB" sz="1600" i="1"/>
                                  <m:t>−</m:t>
                                </m:r>
                                <m:r>
                                  <m:rPr>
                                    <m:nor/>
                                  </m:rPr>
                                  <a:rPr lang="en-GB" sz="1600"/>
                                  <m:t>K</m:t>
                                </m:r>
                              </m:den>
                            </m:f>
                          </m:e>
                        </m:d>
                      </m:e>
                      <m:sup>
                        <m:r>
                          <m:rPr>
                            <m:nor/>
                          </m:rPr>
                          <a:rPr lang="en-GB" sz="1600"/>
                          <m:t>0.5</m:t>
                        </m:r>
                      </m:sup>
                    </m:sSup>
                    <m:d>
                      <m:dPr>
                        <m:ctrlPr>
                          <a:rPr lang="en-GB" sz="1600" i="1">
                            <a:latin typeface="Cambria Math"/>
                          </a:rPr>
                        </m:ctrlPr>
                      </m:dPr>
                      <m:e>
                        <m:f>
                          <m:fPr>
                            <m:ctrlPr>
                              <a:rPr lang="en-GB" sz="1600" i="1">
                                <a:latin typeface="Cambria Math"/>
                              </a:rPr>
                            </m:ctrlPr>
                          </m:fPr>
                          <m:num>
                            <m:sSub>
                              <m:sSubPr>
                                <m:ctrlPr>
                                  <a:rPr lang="en-GB" sz="1600" i="1">
                                    <a:latin typeface="Cambria Math"/>
                                  </a:rPr>
                                </m:ctrlPr>
                              </m:sSubPr>
                              <m:e>
                                <m:r>
                                  <m:rPr>
                                    <m:nor/>
                                  </m:rPr>
                                  <a:rPr lang="en-GB" sz="1600"/>
                                  <m:t>D</m:t>
                                </m:r>
                              </m:e>
                              <m:sub>
                                <m:r>
                                  <m:rPr>
                                    <m:nor/>
                                  </m:rPr>
                                  <a:rPr lang="en-GB" sz="1600"/>
                                  <m:t>b</m:t>
                                </m:r>
                                <m:r>
                                  <m:rPr>
                                    <m:nor/>
                                  </m:rPr>
                                  <a:rPr lang="en-GB" sz="1600"/>
                                  <m:t>(</m:t>
                                </m:r>
                                <m:r>
                                  <m:rPr>
                                    <m:nor/>
                                  </m:rPr>
                                  <a:rPr lang="en-GB" sz="1600"/>
                                  <m:t>x</m:t>
                                </m:r>
                                <m:r>
                                  <m:rPr>
                                    <m:nor/>
                                  </m:rPr>
                                  <a:rPr lang="en-GB" sz="1600"/>
                                  <m:t>)</m:t>
                                </m:r>
                              </m:sub>
                            </m:sSub>
                          </m:num>
                          <m:den>
                            <m:sSub>
                              <m:sSubPr>
                                <m:ctrlPr>
                                  <a:rPr lang="en-GB" sz="1600" i="1">
                                    <a:latin typeface="Cambria Math"/>
                                  </a:rPr>
                                </m:ctrlPr>
                              </m:sSubPr>
                              <m:e>
                                <m:r>
                                  <m:rPr>
                                    <m:nor/>
                                  </m:rPr>
                                  <a:rPr lang="en-GB" sz="1600"/>
                                  <m:t>t</m:t>
                                </m:r>
                              </m:e>
                              <m:sub>
                                <m:r>
                                  <m:rPr>
                                    <m:nor/>
                                  </m:rPr>
                                  <a:rPr lang="en-GB" sz="1600"/>
                                  <m:t>f</m:t>
                                </m:r>
                              </m:sub>
                            </m:sSub>
                          </m:den>
                        </m:f>
                      </m:e>
                    </m:d>
                    <m:sSup>
                      <m:sSupPr>
                        <m:ctrlPr>
                          <a:rPr lang="en-GB" sz="1600" i="1">
                            <a:latin typeface="Cambria Math"/>
                          </a:rPr>
                        </m:ctrlPr>
                      </m:sSupPr>
                      <m:e>
                        <m:d>
                          <m:dPr>
                            <m:ctrlPr>
                              <a:rPr lang="en-GB" sz="1600" i="1">
                                <a:latin typeface="Cambria Math"/>
                              </a:rPr>
                            </m:ctrlPr>
                          </m:dPr>
                          <m:e>
                            <m:f>
                              <m:fPr>
                                <m:ctrlPr>
                                  <a:rPr lang="en-GB" sz="1600" i="1">
                                    <a:latin typeface="Cambria Math"/>
                                  </a:rPr>
                                </m:ctrlPr>
                              </m:fPr>
                              <m:num>
                                <m:sSub>
                                  <m:sSubPr>
                                    <m:ctrlPr>
                                      <a:rPr lang="en-GB" sz="1600" i="1">
                                        <a:latin typeface="Cambria Math"/>
                                      </a:rPr>
                                    </m:ctrlPr>
                                  </m:sSubPr>
                                  <m:e>
                                    <m:r>
                                      <m:rPr>
                                        <m:nor/>
                                      </m:rPr>
                                      <a:rPr lang="en-GB" sz="1600"/>
                                      <m:t>μ</m:t>
                                    </m:r>
                                  </m:e>
                                  <m:sub>
                                    <m:r>
                                      <m:rPr>
                                        <m:nor/>
                                      </m:rPr>
                                      <a:rPr lang="en-GB" sz="1600"/>
                                      <m:t>b</m:t>
                                    </m:r>
                                    <m:d>
                                      <m:dPr>
                                        <m:ctrlPr>
                                          <a:rPr lang="en-GB" sz="1600" i="1">
                                            <a:latin typeface="Cambria Math"/>
                                          </a:rPr>
                                        </m:ctrlPr>
                                      </m:dPr>
                                      <m:e>
                                        <m:r>
                                          <m:rPr>
                                            <m:nor/>
                                          </m:rPr>
                                          <a:rPr lang="en-GB" sz="1600"/>
                                          <m:t>x</m:t>
                                        </m:r>
                                      </m:e>
                                    </m:d>
                                  </m:sub>
                                </m:sSub>
                                <m:sSub>
                                  <m:sSubPr>
                                    <m:ctrlPr>
                                      <a:rPr lang="en-GB" sz="1600" i="1">
                                        <a:latin typeface="Cambria Math"/>
                                      </a:rPr>
                                    </m:ctrlPr>
                                  </m:sSubPr>
                                  <m:e>
                                    <m:r>
                                      <m:rPr>
                                        <m:nor/>
                                      </m:rPr>
                                      <a:rPr lang="en-GB" sz="1600"/>
                                      <m:t>ρ</m:t>
                                    </m:r>
                                  </m:e>
                                  <m:sub>
                                    <m:r>
                                      <m:rPr>
                                        <m:nor/>
                                      </m:rPr>
                                      <a:rPr lang="en-GB" sz="1600"/>
                                      <m:t>b</m:t>
                                    </m:r>
                                    <m:d>
                                      <m:dPr>
                                        <m:ctrlPr>
                                          <a:rPr lang="en-GB" sz="1600" i="1">
                                            <a:latin typeface="Cambria Math"/>
                                          </a:rPr>
                                        </m:ctrlPr>
                                      </m:dPr>
                                      <m:e>
                                        <m:r>
                                          <m:rPr>
                                            <m:nor/>
                                          </m:rPr>
                                          <a:rPr lang="en-GB" sz="1600"/>
                                          <m:t>x</m:t>
                                        </m:r>
                                      </m:e>
                                    </m:d>
                                  </m:sub>
                                </m:sSub>
                              </m:num>
                              <m:den>
                                <m:sSub>
                                  <m:sSubPr>
                                    <m:ctrlPr>
                                      <a:rPr lang="en-GB" sz="1600" i="1">
                                        <a:latin typeface="Cambria Math"/>
                                      </a:rPr>
                                    </m:ctrlPr>
                                  </m:sSubPr>
                                  <m:e>
                                    <m:r>
                                      <m:rPr>
                                        <m:nor/>
                                      </m:rPr>
                                      <a:rPr lang="en-GB" sz="1600"/>
                                      <m:t>D</m:t>
                                    </m:r>
                                  </m:e>
                                  <m:sub>
                                    <m:r>
                                      <m:rPr>
                                        <m:nor/>
                                      </m:rPr>
                                      <a:rPr lang="en-GB" sz="1600"/>
                                      <m:t>b</m:t>
                                    </m:r>
                                    <m:r>
                                      <m:rPr>
                                        <m:nor/>
                                      </m:rPr>
                                      <a:rPr lang="en-GB" sz="1600"/>
                                      <m:t>(</m:t>
                                    </m:r>
                                    <m:r>
                                      <m:rPr>
                                        <m:nor/>
                                      </m:rPr>
                                      <a:rPr lang="en-GB" sz="1600"/>
                                      <m:t>x</m:t>
                                    </m:r>
                                    <m:r>
                                      <m:rPr>
                                        <m:nor/>
                                      </m:rPr>
                                      <a:rPr lang="en-GB" sz="1600"/>
                                      <m:t>)</m:t>
                                    </m:r>
                                  </m:sub>
                                </m:sSub>
                              </m:den>
                            </m:f>
                          </m:e>
                        </m:d>
                      </m:e>
                      <m:sup>
                        <m:r>
                          <m:rPr>
                            <m:nor/>
                          </m:rPr>
                          <a:rPr lang="en-GB" sz="1600"/>
                          <m:t>0.1666</m:t>
                        </m:r>
                      </m:sup>
                    </m:sSup>
                    <m:sSup>
                      <m:sSupPr>
                        <m:ctrlPr>
                          <a:rPr lang="en-GB" sz="1600" i="1">
                            <a:latin typeface="Cambria Math"/>
                          </a:rPr>
                        </m:ctrlPr>
                      </m:sSupPr>
                      <m:e>
                        <m:d>
                          <m:dPr>
                            <m:ctrlPr>
                              <a:rPr lang="en-GB" sz="1600" i="1">
                                <a:latin typeface="Cambria Math"/>
                              </a:rPr>
                            </m:ctrlPr>
                          </m:dPr>
                          <m:e>
                            <m:f>
                              <m:fPr>
                                <m:ctrlPr>
                                  <a:rPr lang="en-GB" sz="1600" i="1">
                                    <a:latin typeface="Cambria Math"/>
                                  </a:rPr>
                                </m:ctrlPr>
                              </m:fPr>
                              <m:num>
                                <m:r>
                                  <m:rPr>
                                    <m:nor/>
                                  </m:rPr>
                                  <a:rPr lang="en-GB" sz="1600"/>
                                  <m:t>2 </m:t>
                                </m:r>
                                <m:sSup>
                                  <m:sSupPr>
                                    <m:ctrlPr>
                                      <a:rPr lang="en-GB" sz="1600" i="1">
                                        <a:latin typeface="Cambria Math"/>
                                      </a:rPr>
                                    </m:ctrlPr>
                                  </m:sSupPr>
                                  <m:e>
                                    <m:sSub>
                                      <m:sSubPr>
                                        <m:ctrlPr>
                                          <a:rPr lang="en-GB" sz="1600" i="1">
                                            <a:latin typeface="Cambria Math"/>
                                          </a:rPr>
                                        </m:ctrlPr>
                                      </m:sSubPr>
                                      <m:e>
                                        <m:r>
                                          <m:rPr>
                                            <m:nor/>
                                          </m:rPr>
                                          <a:rPr lang="en-GB" sz="1600"/>
                                          <m:t>t</m:t>
                                        </m:r>
                                      </m:e>
                                      <m:sub>
                                        <m:r>
                                          <m:rPr>
                                            <m:nor/>
                                          </m:rPr>
                                          <a:rPr lang="en-GB" sz="1600"/>
                                          <m:t>f</m:t>
                                        </m:r>
                                      </m:sub>
                                    </m:sSub>
                                  </m:e>
                                  <m:sup>
                                    <m:r>
                                      <m:rPr>
                                        <m:nor/>
                                      </m:rPr>
                                      <a:rPr lang="en-GB" sz="1600"/>
                                      <m:t>2</m:t>
                                    </m:r>
                                  </m:sup>
                                </m:sSup>
                                <m:sSub>
                                  <m:sSubPr>
                                    <m:ctrlPr>
                                      <a:rPr lang="en-GB" sz="1600" i="1">
                                        <a:latin typeface="Cambria Math"/>
                                      </a:rPr>
                                    </m:ctrlPr>
                                  </m:sSubPr>
                                  <m:e>
                                    <m:r>
                                      <m:rPr>
                                        <m:nor/>
                                      </m:rPr>
                                      <a:rPr lang="en-GB" sz="1600"/>
                                      <m:t>U</m:t>
                                    </m:r>
                                  </m:e>
                                  <m:sub>
                                    <m:r>
                                      <m:rPr>
                                        <m:nor/>
                                      </m:rPr>
                                      <a:rPr lang="en-GB" sz="1600"/>
                                      <m:t>b</m:t>
                                    </m:r>
                                    <m:r>
                                      <m:rPr>
                                        <m:nor/>
                                      </m:rPr>
                                      <a:rPr lang="en-GB" sz="1600"/>
                                      <m:t>(</m:t>
                                    </m:r>
                                    <m:r>
                                      <m:rPr>
                                        <m:nor/>
                                      </m:rPr>
                                      <a:rPr lang="en-GB" sz="1600"/>
                                      <m:t>x</m:t>
                                    </m:r>
                                    <m:r>
                                      <m:rPr>
                                        <m:nor/>
                                      </m:rPr>
                                      <a:rPr lang="en-GB" sz="1600"/>
                                      <m:t>)</m:t>
                                    </m:r>
                                  </m:sub>
                                </m:sSub>
                              </m:num>
                              <m:den>
                                <m:sSub>
                                  <m:sSubPr>
                                    <m:ctrlPr>
                                      <a:rPr lang="en-GB" sz="1600" i="1">
                                        <a:latin typeface="Cambria Math"/>
                                      </a:rPr>
                                    </m:ctrlPr>
                                  </m:sSubPr>
                                  <m:e>
                                    <m:r>
                                      <m:rPr>
                                        <m:nor/>
                                      </m:rPr>
                                      <a:rPr lang="en-GB" sz="1600"/>
                                      <m:t>D</m:t>
                                    </m:r>
                                  </m:e>
                                  <m:sub>
                                    <m:r>
                                      <m:rPr>
                                        <m:nor/>
                                      </m:rPr>
                                      <a:rPr lang="en-GB" sz="1600"/>
                                      <m:t>b</m:t>
                                    </m:r>
                                    <m:r>
                                      <m:rPr>
                                        <m:nor/>
                                      </m:rPr>
                                      <a:rPr lang="en-GB" sz="1600"/>
                                      <m:t>(</m:t>
                                    </m:r>
                                    <m:r>
                                      <m:rPr>
                                        <m:nor/>
                                      </m:rPr>
                                      <a:rPr lang="en-GB" sz="1600"/>
                                      <m:t>x</m:t>
                                    </m:r>
                                    <m:r>
                                      <m:rPr>
                                        <m:nor/>
                                      </m:rPr>
                                      <a:rPr lang="en-GB" sz="1600"/>
                                      <m:t>)</m:t>
                                    </m:r>
                                  </m:sub>
                                </m:sSub>
                                <m:r>
                                  <m:rPr>
                                    <m:nor/>
                                  </m:rPr>
                                  <a:rPr lang="en-GB" sz="1600"/>
                                  <m:t> ∆</m:t>
                                </m:r>
                                <m:r>
                                  <m:rPr>
                                    <m:nor/>
                                  </m:rPr>
                                  <a:rPr lang="en-GB" sz="1600"/>
                                  <m:t>L</m:t>
                                </m:r>
                              </m:den>
                            </m:f>
                          </m:e>
                        </m:d>
                      </m:e>
                      <m:sup>
                        <m:r>
                          <m:rPr>
                            <m:nor/>
                          </m:rPr>
                          <a:rPr lang="en-GB" sz="1600"/>
                          <m:t>0.5</m:t>
                        </m:r>
                      </m:sup>
                    </m:sSup>
                  </m:oMath>
                </a14:m>
                <a:r>
                  <a:rPr lang="en-GB" sz="1600" dirty="0"/>
                  <a:t>                                     mass transfer </a:t>
                </a:r>
                <a:r>
                  <a:rPr lang="en-GB" sz="1600" dirty="0" smtClean="0"/>
                  <a:t>coefficient</a:t>
                </a:r>
                <a:endParaRPr lang="en-GB" sz="1600" dirty="0"/>
              </a:p>
            </p:txBody>
          </p:sp>
        </mc:Choice>
        <mc:Fallback xmlns="">
          <p:sp>
            <p:nvSpPr>
              <p:cNvPr id="11" name="Rectangle 10">
                <a:extLst>
                  <a:ext uri="{FF2B5EF4-FFF2-40B4-BE49-F238E27FC236}">
                    <a16:creationId xmlns:a16="http://schemas.microsoft.com/office/drawing/2014/main" id="{98027F36-7CA5-4EFB-8927-77A2B113A903}"/>
                  </a:ext>
                </a:extLst>
              </p:cNvPr>
              <p:cNvSpPr>
                <a:spLocks noRot="1" noChangeAspect="1" noMove="1" noResize="1" noEditPoints="1" noAdjustHandles="1" noChangeArrowheads="1" noChangeShapeType="1" noTextEdit="1"/>
              </p:cNvSpPr>
              <p:nvPr/>
            </p:nvSpPr>
            <p:spPr>
              <a:xfrm>
                <a:off x="853965" y="1580933"/>
                <a:ext cx="10809890" cy="5243551"/>
              </a:xfrm>
              <a:prstGeom prst="rect">
                <a:avLst/>
              </a:prstGeom>
              <a:blipFill>
                <a:blip r:embed="rId2"/>
                <a:stretch>
                  <a:fillRect/>
                </a:stretch>
              </a:blipFill>
            </p:spPr>
            <p:txBody>
              <a:bodyPr/>
              <a:lstStyle/>
              <a:p>
                <a:r>
                  <a:rPr lang="en-GB">
                    <a:noFill/>
                  </a:rPr>
                  <a:t> </a:t>
                </a:r>
              </a:p>
            </p:txBody>
          </p:sp>
        </mc:Fallback>
      </mc:AlternateContent>
      <p:sp>
        <p:nvSpPr>
          <p:cNvPr id="12" name="Title 1">
            <a:extLst>
              <a:ext uri="{FF2B5EF4-FFF2-40B4-BE49-F238E27FC236}">
                <a16:creationId xmlns:a16="http://schemas.microsoft.com/office/drawing/2014/main" xmlns="" id="{E26705BD-BD18-4699-88A0-D8F29F94A222}"/>
              </a:ext>
            </a:extLst>
          </p:cNvPr>
          <p:cNvSpPr txBox="1">
            <a:spLocks/>
          </p:cNvSpPr>
          <p:nvPr/>
        </p:nvSpPr>
        <p:spPr>
          <a:xfrm>
            <a:off x="963477" y="1033935"/>
            <a:ext cx="3407045" cy="42721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buClr>
                <a:srgbClr val="FF0000"/>
              </a:buClr>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Governing Equations</a:t>
            </a:r>
            <a:endParaRPr lang="en-GB"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78940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72510" y="156118"/>
            <a:ext cx="10972800" cy="545285"/>
          </a:xfrm>
        </p:spPr>
        <p:txBody>
          <a:bodyPr>
            <a:no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a:t>
            </a:r>
            <a:r>
              <a:rPr lang="en-US" sz="2400" b="1" dirty="0" smtClean="0">
                <a:solidFill>
                  <a:srgbClr val="0070C0"/>
                </a:solidFill>
                <a:latin typeface="Times New Roman" panose="02020603050405020304" pitchFamily="18" charset="0"/>
                <a:cs typeface="Times New Roman" panose="02020603050405020304" pitchFamily="18" charset="0"/>
              </a:rPr>
              <a:t>(2016) [16]</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22</a:t>
            </a:fld>
            <a:endParaRPr lang="en-US">
              <a:solidFill>
                <a:srgbClr val="04617B">
                  <a:shade val="90000"/>
                </a:srgbClr>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98027F36-7CA5-4EFB-8927-77A2B113A903}"/>
                  </a:ext>
                </a:extLst>
              </p:cNvPr>
              <p:cNvSpPr/>
              <p:nvPr/>
            </p:nvSpPr>
            <p:spPr>
              <a:xfrm>
                <a:off x="853965" y="726309"/>
                <a:ext cx="10809890" cy="5995167"/>
              </a:xfrm>
              <a:prstGeom prst="rect">
                <a:avLst/>
              </a:prstGeom>
            </p:spPr>
            <p:txBody>
              <a:bodyPr wrap="square">
                <a:spAutoFit/>
              </a:bodyPr>
              <a:lstStyle/>
              <a:p>
                <a:pPr algn="just"/>
                <a14:m>
                  <m:oMath xmlns:m="http://schemas.openxmlformats.org/officeDocument/2006/math">
                    <m:sSubSup>
                      <m:sSubSupPr>
                        <m:ctrlPr>
                          <a:rPr lang="en-GB" sz="1400" i="1" smtClean="0">
                            <a:latin typeface="Cambria Math"/>
                          </a:rPr>
                        </m:ctrlPr>
                      </m:sSubSupPr>
                      <m:e>
                        <m:r>
                          <m:rPr>
                            <m:nor/>
                          </m:rPr>
                          <a:rPr lang="en-GB" sz="1400"/>
                          <m:t>P</m:t>
                        </m:r>
                      </m:e>
                      <m:sub>
                        <m:r>
                          <m:rPr>
                            <m:nor/>
                          </m:rPr>
                          <a:rPr lang="en-GB" sz="1400"/>
                          <m:t>b</m:t>
                        </m:r>
                        <m:r>
                          <m:rPr>
                            <m:nor/>
                          </m:rPr>
                          <a:rPr lang="en-GB" sz="1400"/>
                          <m:t>(</m:t>
                        </m:r>
                        <m:r>
                          <m:rPr>
                            <m:nor/>
                          </m:rPr>
                          <a:rPr lang="en-GB" sz="1400"/>
                          <m:t>x</m:t>
                        </m:r>
                        <m:r>
                          <m:rPr>
                            <m:nor/>
                          </m:rPr>
                          <a:rPr lang="en-GB" sz="1400"/>
                          <m:t>)</m:t>
                        </m:r>
                      </m:sub>
                      <m:sup>
                        <m:r>
                          <m:rPr>
                            <m:nor/>
                          </m:rPr>
                          <a:rPr lang="en-GB" sz="1400"/>
                          <m:t>2</m:t>
                        </m:r>
                      </m:sup>
                    </m:sSubSup>
                    <m:r>
                      <m:rPr>
                        <m:nor/>
                      </m:rPr>
                      <a:rPr lang="en-GB" sz="1400"/>
                      <m:t>=</m:t>
                    </m:r>
                    <m:sSup>
                      <m:sSupPr>
                        <m:ctrlPr>
                          <a:rPr lang="en-GB" sz="1400" i="1">
                            <a:latin typeface="Cambria Math"/>
                          </a:rPr>
                        </m:ctrlPr>
                      </m:sSupPr>
                      <m:e>
                        <m:d>
                          <m:dPr>
                            <m:begChr m:val="["/>
                            <m:endChr m:val="]"/>
                            <m:ctrlPr>
                              <a:rPr lang="en-GB" sz="1400" i="1">
                                <a:latin typeface="Cambria Math"/>
                              </a:rPr>
                            </m:ctrlPr>
                          </m:dPr>
                          <m:e>
                            <m:sSub>
                              <m:sSubPr>
                                <m:ctrlPr>
                                  <a:rPr lang="en-GB" sz="1400" i="1">
                                    <a:latin typeface="Cambria Math"/>
                                  </a:rPr>
                                </m:ctrlPr>
                              </m:sSubPr>
                              <m:e>
                                <m:r>
                                  <m:rPr>
                                    <m:nor/>
                                  </m:rPr>
                                  <a:rPr lang="en-GB" sz="1400"/>
                                  <m:t>P</m:t>
                                </m:r>
                              </m:e>
                              <m:sub>
                                <m:r>
                                  <m:rPr>
                                    <m:nor/>
                                  </m:rPr>
                                  <a:rPr lang="en-GB" sz="1400"/>
                                  <m:t>b</m:t>
                                </m:r>
                                <m:d>
                                  <m:dPr>
                                    <m:ctrlPr>
                                      <a:rPr lang="en-GB" sz="1400" i="1">
                                        <a:latin typeface="Cambria Math"/>
                                      </a:rPr>
                                    </m:ctrlPr>
                                  </m:dPr>
                                  <m:e>
                                    <m:r>
                                      <m:rPr>
                                        <m:nor/>
                                      </m:rPr>
                                      <a:rPr lang="en-GB" sz="1400"/>
                                      <m:t>0</m:t>
                                    </m:r>
                                  </m:e>
                                </m:d>
                              </m:sub>
                            </m:sSub>
                            <m:r>
                              <m:rPr>
                                <m:nor/>
                              </m:rPr>
                              <a:rPr lang="en-GB" sz="1400" i="1"/>
                              <m:t>−</m:t>
                            </m:r>
                            <m:d>
                              <m:dPr>
                                <m:ctrlPr>
                                  <a:rPr lang="en-GB" sz="1400" i="1">
                                    <a:latin typeface="Cambria Math"/>
                                  </a:rPr>
                                </m:ctrlPr>
                              </m:dPr>
                              <m:e>
                                <m:r>
                                  <m:rPr>
                                    <m:nor/>
                                  </m:rPr>
                                  <a:rPr lang="en-GB" sz="1400"/>
                                  <m:t>b</m:t>
                                </m:r>
                                <m:r>
                                  <m:rPr>
                                    <m:nor/>
                                  </m:rPr>
                                  <a:rPr lang="en-GB" sz="1400"/>
                                  <m:t> </m:t>
                                </m:r>
                                <m:r>
                                  <m:rPr>
                                    <m:nor/>
                                  </m:rPr>
                                  <a:rPr lang="en-GB" sz="1400"/>
                                  <m:t>x</m:t>
                                </m:r>
                                <m:r>
                                  <m:rPr>
                                    <m:nor/>
                                  </m:rPr>
                                  <a:rPr lang="en-GB" sz="1400"/>
                                  <m:t> </m:t>
                                </m:r>
                                <m:sSub>
                                  <m:sSubPr>
                                    <m:ctrlPr>
                                      <a:rPr lang="en-GB" sz="1400" i="1">
                                        <a:latin typeface="Cambria Math"/>
                                      </a:rPr>
                                    </m:ctrlPr>
                                  </m:sSubPr>
                                  <m:e>
                                    <m:r>
                                      <m:rPr>
                                        <m:nor/>
                                      </m:rPr>
                                      <a:rPr lang="en-GB" sz="1400"/>
                                      <m:t>F</m:t>
                                    </m:r>
                                  </m:e>
                                  <m:sub>
                                    <m:r>
                                      <m:rPr>
                                        <m:nor/>
                                      </m:rPr>
                                      <a:rPr lang="en-GB" sz="1400"/>
                                      <m:t>b</m:t>
                                    </m:r>
                                    <m:r>
                                      <m:rPr>
                                        <m:nor/>
                                      </m:rPr>
                                      <a:rPr lang="en-GB" sz="1400"/>
                                      <m:t>(0)</m:t>
                                    </m:r>
                                  </m:sub>
                                </m:sSub>
                              </m:e>
                            </m:d>
                            <m:r>
                              <m:rPr>
                                <m:nor/>
                              </m:rPr>
                              <a:rPr lang="en-GB" sz="1400" i="1"/>
                              <m:t>−</m:t>
                            </m:r>
                            <m:d>
                              <m:dPr>
                                <m:ctrlPr>
                                  <a:rPr lang="en-GB" sz="1400" i="1">
                                    <a:latin typeface="Cambria Math"/>
                                  </a:rPr>
                                </m:ctrlPr>
                              </m:dPr>
                              <m:e>
                                <m:r>
                                  <m:rPr>
                                    <m:nor/>
                                  </m:rPr>
                                  <a:rPr lang="en-GB" sz="1400"/>
                                  <m:t>b</m:t>
                                </m:r>
                                <m:r>
                                  <m:rPr>
                                    <m:nor/>
                                  </m:rPr>
                                  <a:rPr lang="en-GB" sz="1400"/>
                                  <m:t> </m:t>
                                </m:r>
                                <m:r>
                                  <m:rPr>
                                    <m:nor/>
                                  </m:rPr>
                                  <a:rPr lang="en-GB" sz="1400"/>
                                  <m:t>x</m:t>
                                </m:r>
                                <m:r>
                                  <m:rPr>
                                    <m:nor/>
                                  </m:rPr>
                                  <a:rPr lang="en-GB" sz="1400"/>
                                  <m:t> </m:t>
                                </m:r>
                                <m:sSup>
                                  <m:sSupPr>
                                    <m:ctrlPr>
                                      <a:rPr lang="en-GB" sz="1400" i="1">
                                        <a:latin typeface="Cambria Math"/>
                                      </a:rPr>
                                    </m:ctrlPr>
                                  </m:sSupPr>
                                  <m:e>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sub>
                                            </m:sSub>
                                          </m:num>
                                          <m:den>
                                            <m:r>
                                              <m:rPr>
                                                <m:nor/>
                                              </m:rPr>
                                              <a:rPr lang="en-GB" sz="1400"/>
                                              <m:t>b</m:t>
                                            </m:r>
                                            <m:r>
                                              <m:rPr>
                                                <m:nor/>
                                              </m:rPr>
                                              <a:rPr lang="en-GB" sz="1400"/>
                                              <m:t> </m:t>
                                            </m:r>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e>
                                    </m:d>
                                  </m:e>
                                  <m:sup>
                                    <m:r>
                                      <m:rPr>
                                        <m:nor/>
                                      </m:rPr>
                                      <a:rPr lang="en-GB" sz="1400"/>
                                      <m:t>0.5</m:t>
                                    </m:r>
                                  </m:sup>
                                </m:sSup>
                                <m:d>
                                  <m:dPr>
                                    <m:ctrlPr>
                                      <a:rPr lang="en-GB" sz="1400" i="1">
                                        <a:latin typeface="Cambria Math"/>
                                      </a:rPr>
                                    </m:ctrlPr>
                                  </m:dPr>
                                  <m:e>
                                    <m:sSub>
                                      <m:sSubPr>
                                        <m:ctrlPr>
                                          <a:rPr lang="en-GB" sz="1400" i="1">
                                            <a:latin typeface="Cambria Math"/>
                                          </a:rPr>
                                        </m:ctrlPr>
                                      </m:sSubPr>
                                      <m:e>
                                        <m:r>
                                          <m:rPr>
                                            <m:nor/>
                                          </m:rPr>
                                          <a:rPr lang="en-GB" sz="1400"/>
                                          <m:t>∆</m:t>
                                        </m:r>
                                        <m:r>
                                          <m:rPr>
                                            <m:nor/>
                                          </m:rPr>
                                          <a:rPr lang="en-GB" sz="1400"/>
                                          <m:t>P</m:t>
                                        </m:r>
                                      </m:e>
                                      <m:sub>
                                        <m:r>
                                          <m:rPr>
                                            <m:nor/>
                                          </m:rPr>
                                          <a:rPr lang="en-GB" sz="1400"/>
                                          <m:t>b</m:t>
                                        </m:r>
                                        <m:r>
                                          <m:rPr>
                                            <m:nor/>
                                          </m:rPr>
                                          <a:rPr lang="en-GB" sz="1400"/>
                                          <m:t>(</m:t>
                                        </m:r>
                                        <m:r>
                                          <m:rPr>
                                            <m:nor/>
                                          </m:rPr>
                                          <a:rPr lang="en-GB" sz="1400"/>
                                          <m:t>x</m:t>
                                        </m:r>
                                        <m:r>
                                          <m:rPr>
                                            <m:nor/>
                                          </m:rPr>
                                          <a:rPr lang="en-GB" sz="1400"/>
                                          <m:t>)</m:t>
                                        </m:r>
                                      </m:sub>
                                    </m:sSub>
                                    <m:r>
                                      <m:rPr>
                                        <m:nor/>
                                      </m:rPr>
                                      <a:rPr lang="en-GB" sz="1400" i="1"/>
                                      <m:t>−</m:t>
                                    </m:r>
                                    <m:sSub>
                                      <m:sSubPr>
                                        <m:ctrlPr>
                                          <a:rPr lang="en-GB" sz="1400" i="1">
                                            <a:latin typeface="Cambria Math"/>
                                          </a:rPr>
                                        </m:ctrlPr>
                                      </m:sSubPr>
                                      <m:e>
                                        <m:r>
                                          <m:rPr>
                                            <m:nor/>
                                          </m:rPr>
                                          <a:rPr lang="en-GB" sz="1400"/>
                                          <m:t>∆</m:t>
                                        </m:r>
                                        <m:r>
                                          <m:rPr>
                                            <m:nor/>
                                          </m:rPr>
                                          <a:rPr lang="en-GB" sz="1400"/>
                                          <m:t>P</m:t>
                                        </m:r>
                                      </m:e>
                                      <m:sub>
                                        <m:r>
                                          <m:rPr>
                                            <m:nor/>
                                          </m:rPr>
                                          <a:rPr lang="en-GB" sz="1400"/>
                                          <m:t>b</m:t>
                                        </m:r>
                                        <m:r>
                                          <m:rPr>
                                            <m:nor/>
                                          </m:rPr>
                                          <a:rPr lang="en-GB" sz="1400"/>
                                          <m:t>(0)</m:t>
                                        </m:r>
                                      </m:sub>
                                    </m:sSub>
                                  </m:e>
                                </m:d>
                              </m:e>
                            </m:d>
                          </m:e>
                        </m:d>
                      </m:e>
                      <m:sup>
                        <m:r>
                          <m:rPr>
                            <m:nor/>
                          </m:rPr>
                          <a:rPr lang="en-GB" sz="1400"/>
                          <m:t>2</m:t>
                        </m:r>
                      </m:sup>
                    </m:sSup>
                    <m:r>
                      <m:rPr>
                        <m:nor/>
                      </m:rPr>
                      <a:rPr lang="en-GB" sz="1400" i="1"/>
                      <m:t>−</m:t>
                    </m:r>
                    <m:d>
                      <m:dPr>
                        <m:begChr m:val="["/>
                        <m:endChr m:val="]"/>
                        <m:ctrlPr>
                          <a:rPr lang="en-GB" sz="1400" i="1">
                            <a:latin typeface="Cambria Math"/>
                          </a:rPr>
                        </m:ctrlPr>
                      </m:dPr>
                      <m:e>
                        <m:sSup>
                          <m:sSupPr>
                            <m:ctrlPr>
                              <a:rPr lang="en-GB" sz="1400" i="1">
                                <a:latin typeface="Cambria Math"/>
                              </a:rPr>
                            </m:ctrlPr>
                          </m:sSupPr>
                          <m:e>
                            <m:r>
                              <m:rPr>
                                <m:nor/>
                              </m:rPr>
                              <a:rPr lang="en-GB" sz="1400"/>
                              <m:t>b</m:t>
                            </m:r>
                          </m:e>
                          <m:sup>
                            <m:r>
                              <m:rPr>
                                <m:nor/>
                              </m:rPr>
                              <a:rPr lang="en-GB" sz="1400"/>
                              <m:t>2</m:t>
                            </m:r>
                          </m:sup>
                        </m:sSup>
                        <m:sSup>
                          <m:sSupPr>
                            <m:ctrlPr>
                              <a:rPr lang="en-GB" sz="1400" i="1">
                                <a:latin typeface="Cambria Math"/>
                              </a:rPr>
                            </m:ctrlPr>
                          </m:sSupPr>
                          <m:e>
                            <m:r>
                              <m:rPr>
                                <m:nor/>
                              </m:rPr>
                              <a:rPr lang="en-GB" sz="1400"/>
                              <m:t>x</m:t>
                            </m:r>
                          </m:e>
                          <m:sup>
                            <m:r>
                              <m:rPr>
                                <m:nor/>
                              </m:rPr>
                              <a:rPr lang="en-GB" sz="1400"/>
                              <m:t>2</m:t>
                            </m:r>
                          </m:sup>
                        </m:sSup>
                        <m:d>
                          <m:dPr>
                            <m:ctrlPr>
                              <a:rPr lang="en-GB" sz="1400" i="1">
                                <a:latin typeface="Cambria Math"/>
                              </a:rPr>
                            </m:ctrlPr>
                          </m:dPr>
                          <m:e>
                            <m:r>
                              <m:rPr>
                                <m:nor/>
                              </m:rPr>
                              <a:rPr lang="en-GB" sz="1400"/>
                              <m:t>2</m:t>
                            </m:r>
                            <m:d>
                              <m:dPr>
                                <m:ctrlPr>
                                  <a:rPr lang="en-GB" sz="1400" i="1">
                                    <a:latin typeface="Cambria Math"/>
                                  </a:rPr>
                                </m:ctrlPr>
                              </m:dPr>
                              <m:e>
                                <m:sSub>
                                  <m:sSubPr>
                                    <m:ctrlPr>
                                      <a:rPr lang="en-GB" sz="1400" i="1">
                                        <a:latin typeface="Cambria Math"/>
                                      </a:rPr>
                                    </m:ctrlPr>
                                  </m:sSubPr>
                                  <m:e>
                                    <m:r>
                                      <m:rPr>
                                        <m:nor/>
                                      </m:rPr>
                                      <a:rPr lang="en-GB" sz="1400"/>
                                      <m:t>F</m:t>
                                    </m:r>
                                  </m:e>
                                  <m:sub>
                                    <m:r>
                                      <m:rPr>
                                        <m:nor/>
                                      </m:rPr>
                                      <a:rPr lang="en-GB" sz="1400"/>
                                      <m:t>b</m:t>
                                    </m:r>
                                    <m:r>
                                      <m:rPr>
                                        <m:nor/>
                                      </m:rPr>
                                      <a:rPr lang="en-GB" sz="1400"/>
                                      <m:t>(0)</m:t>
                                    </m:r>
                                  </m:sub>
                                </m:sSub>
                                <m:r>
                                  <m:rPr>
                                    <m:nor/>
                                  </m:rPr>
                                  <a:rPr lang="en-GB" sz="1400" i="1"/>
                                  <m:t>−</m:t>
                                </m:r>
                                <m:sSub>
                                  <m:sSubPr>
                                    <m:ctrlPr>
                                      <a:rPr lang="en-GB" sz="1400" i="1">
                                        <a:latin typeface="Cambria Math"/>
                                      </a:rPr>
                                    </m:ctrlPr>
                                  </m:sSubPr>
                                  <m:e>
                                    <m:r>
                                      <m:rPr>
                                        <m:nor/>
                                      </m:rPr>
                                      <a:rPr lang="en-GB" sz="1400"/>
                                      <m:t>F</m:t>
                                    </m:r>
                                  </m:e>
                                  <m:sub>
                                    <m:eqArr>
                                      <m:eqArrPr>
                                        <m:ctrlPr>
                                          <a:rPr lang="en-GB" sz="1400" i="1">
                                            <a:latin typeface="Cambria Math"/>
                                          </a:rPr>
                                        </m:ctrlPr>
                                      </m:eqArrPr>
                                      <m:e>
                                        <m:r>
                                          <m:rPr>
                                            <m:nor/>
                                          </m:rPr>
                                          <a:rPr lang="en-GB" sz="1400"/>
                                          <m:t>b</m:t>
                                        </m:r>
                                        <m:d>
                                          <m:dPr>
                                            <m:ctrlPr>
                                              <a:rPr lang="en-GB" sz="1400" i="1">
                                                <a:latin typeface="Cambria Math"/>
                                              </a:rPr>
                                            </m:ctrlPr>
                                          </m:dPr>
                                          <m:e>
                                            <m:r>
                                              <m:rPr>
                                                <m:nor/>
                                              </m:rPr>
                                              <a:rPr lang="en-GB" sz="1400"/>
                                              <m:t>x</m:t>
                                            </m:r>
                                          </m:e>
                                        </m:d>
                                      </m:e>
                                      <m:e>
                                        <m:r>
                                          <a:rPr lang="en-GB" sz="1400" i="1">
                                            <a:latin typeface="Cambria Math" panose="02040503050406030204" pitchFamily="18" charset="0"/>
                                          </a:rPr>
                                          <m:t> </m:t>
                                        </m:r>
                                      </m:e>
                                    </m:eqArr>
                                  </m:sub>
                                </m:sSub>
                              </m:e>
                            </m:d>
                            <m:d>
                              <m:dPr>
                                <m:ctrlPr>
                                  <a:rPr lang="en-GB" sz="1400" i="1">
                                    <a:latin typeface="Cambria Math"/>
                                  </a:rPr>
                                </m:ctrlPr>
                              </m:dPr>
                              <m:e>
                                <m:sSub>
                                  <m:sSubPr>
                                    <m:ctrlPr>
                                      <a:rPr lang="en-GB" sz="1400" i="1">
                                        <a:latin typeface="Cambria Math"/>
                                      </a:rPr>
                                    </m:ctrlPr>
                                  </m:sSubPr>
                                  <m:e>
                                    <m:r>
                                      <m:rPr>
                                        <m:nor/>
                                      </m:rPr>
                                      <a:rPr lang="en-GB" sz="1400"/>
                                      <m:t>F</m:t>
                                    </m:r>
                                  </m:e>
                                  <m:sub>
                                    <m:r>
                                      <m:rPr>
                                        <m:nor/>
                                      </m:rPr>
                                      <a:rPr lang="en-GB" sz="1400"/>
                                      <m:t>b</m:t>
                                    </m:r>
                                    <m:r>
                                      <m:rPr>
                                        <m:nor/>
                                      </m:rPr>
                                      <a:rPr lang="en-GB" sz="1400"/>
                                      <m:t>(</m:t>
                                    </m:r>
                                    <m:r>
                                      <m:rPr>
                                        <m:nor/>
                                      </m:rPr>
                                      <a:rPr lang="en-GB" sz="1400"/>
                                      <m:t>x</m:t>
                                    </m:r>
                                    <m:r>
                                      <m:rPr>
                                        <m:nor/>
                                      </m:rPr>
                                      <a:rPr lang="en-GB" sz="1400"/>
                                      <m:t>)</m:t>
                                    </m:r>
                                  </m:sub>
                                </m:sSub>
                                <m:r>
                                  <m:rPr>
                                    <m:nor/>
                                  </m:rPr>
                                  <a:rPr lang="en-GB" sz="1400" i="1"/>
                                  <m:t>−</m:t>
                                </m:r>
                                <m:sSub>
                                  <m:sSubPr>
                                    <m:ctrlPr>
                                      <a:rPr lang="en-GB" sz="1400" i="1">
                                        <a:latin typeface="Cambria Math"/>
                                      </a:rPr>
                                    </m:ctrlPr>
                                  </m:sSubPr>
                                  <m:e>
                                    <m:r>
                                      <m:rPr>
                                        <m:nor/>
                                      </m:rPr>
                                      <a:rPr lang="en-GB" sz="1400"/>
                                      <m:t>F</m:t>
                                    </m:r>
                                  </m:e>
                                  <m:sub>
                                    <m:r>
                                      <m:rPr>
                                        <m:nor/>
                                      </m:rPr>
                                      <a:rPr lang="en-GB" sz="1400"/>
                                      <m:t>b</m:t>
                                    </m:r>
                                    <m:r>
                                      <m:rPr>
                                        <m:nor/>
                                      </m:rPr>
                                      <a:rPr lang="en-GB" sz="1400"/>
                                      <m:t>(0)</m:t>
                                    </m:r>
                                  </m:sub>
                                </m:sSub>
                              </m:e>
                            </m:d>
                          </m:e>
                        </m:d>
                      </m:e>
                    </m:d>
                  </m:oMath>
                </a14:m>
                <a:r>
                  <a:rPr lang="en-GB" sz="1400" i="1" dirty="0" smtClean="0"/>
                  <a:t>           </a:t>
                </a:r>
                <a:r>
                  <a:rPr lang="en-GB" sz="1400" dirty="0" smtClean="0"/>
                  <a:t>bulk pressure</a:t>
                </a:r>
              </a:p>
              <a:p>
                <a:pPr algn="just"/>
                <a14:m>
                  <m:oMath xmlns:m="http://schemas.openxmlformats.org/officeDocument/2006/math">
                    <m:f>
                      <m:fPr>
                        <m:ctrlPr>
                          <a:rPr lang="en-GB" sz="1400" i="1">
                            <a:latin typeface="Cambria Math"/>
                          </a:rPr>
                        </m:ctrlPr>
                      </m:fPr>
                      <m:num>
                        <m:r>
                          <m:rPr>
                            <m:nor/>
                          </m:rPr>
                          <a:rPr lang="en-GB" sz="1400"/>
                          <m:t>d</m:t>
                        </m:r>
                        <m:f>
                          <m:fPr>
                            <m:ctrlPr>
                              <a:rPr lang="en-GB" sz="1400" i="1">
                                <a:latin typeface="Cambria Math"/>
                              </a:rPr>
                            </m:ctrlPr>
                          </m:fPr>
                          <m:num>
                            <m:d>
                              <m:dPr>
                                <m:ctrlPr>
                                  <a:rPr lang="en-GB" sz="1400" i="1">
                                    <a:latin typeface="Cambria Math"/>
                                  </a:rPr>
                                </m:ctrlPr>
                              </m:dPr>
                              <m:e>
                                <m:sSub>
                                  <m:sSubPr>
                                    <m:ctrlPr>
                                      <a:rPr lang="en-GB" sz="1400" i="1">
                                        <a:latin typeface="Cambria Math"/>
                                      </a:rPr>
                                    </m:ctrlPr>
                                  </m:sSubPr>
                                  <m:e>
                                    <m:r>
                                      <m:rPr>
                                        <m:nor/>
                                      </m:rPr>
                                      <a:rPr lang="en-GB" sz="1400"/>
                                      <m:t>C</m:t>
                                    </m:r>
                                  </m:e>
                                  <m:sub>
                                    <m:r>
                                      <m:rPr>
                                        <m:nor/>
                                      </m:rPr>
                                      <a:rPr lang="en-GB" sz="1400"/>
                                      <m:t>b</m:t>
                                    </m:r>
                                    <m:d>
                                      <m:dPr>
                                        <m:ctrlPr>
                                          <a:rPr lang="en-GB" sz="1400" i="1">
                                            <a:latin typeface="Cambria Math"/>
                                          </a:rPr>
                                        </m:ctrlPr>
                                      </m:dPr>
                                      <m:e>
                                        <m:r>
                                          <m:rPr>
                                            <m:nor/>
                                          </m:rPr>
                                          <a:rPr lang="en-GB" sz="1400"/>
                                          <m:t>x</m:t>
                                        </m:r>
                                      </m:e>
                                    </m:d>
                                  </m:sub>
                                </m:sSub>
                                <m:sSub>
                                  <m:sSubPr>
                                    <m:ctrlPr>
                                      <a:rPr lang="en-GB" sz="1400" i="1">
                                        <a:latin typeface="Cambria Math"/>
                                      </a:rPr>
                                    </m:ctrlPr>
                                  </m:sSubPr>
                                  <m:e>
                                    <m:r>
                                      <m:rPr>
                                        <m:nor/>
                                      </m:rPr>
                                      <a:rPr lang="en-GB" sz="1400"/>
                                      <m:t>F</m:t>
                                    </m:r>
                                  </m:e>
                                  <m:sub>
                                    <m:r>
                                      <m:rPr>
                                        <m:nor/>
                                      </m:rPr>
                                      <a:rPr lang="en-GB" sz="1400"/>
                                      <m:t>b</m:t>
                                    </m:r>
                                    <m:r>
                                      <m:rPr>
                                        <m:nor/>
                                      </m:rPr>
                                      <a:rPr lang="en-GB" sz="1400"/>
                                      <m:t>(</m:t>
                                    </m:r>
                                    <m:r>
                                      <m:rPr>
                                        <m:nor/>
                                      </m:rPr>
                                      <a:rPr lang="en-GB" sz="1400"/>
                                      <m:t>x</m:t>
                                    </m:r>
                                    <m:r>
                                      <m:rPr>
                                        <m:nor/>
                                      </m:rPr>
                                      <a:rPr lang="en-GB" sz="1400"/>
                                      <m:t>)</m:t>
                                    </m:r>
                                  </m:sub>
                                </m:sSub>
                              </m:e>
                            </m:d>
                          </m:num>
                          <m:den>
                            <m:sSub>
                              <m:sSubPr>
                                <m:ctrlPr>
                                  <a:rPr lang="en-GB" sz="1400" i="1">
                                    <a:latin typeface="Cambria Math"/>
                                  </a:rPr>
                                </m:ctrlPr>
                              </m:sSubPr>
                              <m:e>
                                <m:r>
                                  <m:rPr>
                                    <m:nor/>
                                  </m:rPr>
                                  <a:rPr lang="en-GB" sz="1400"/>
                                  <m:t>t</m:t>
                                </m:r>
                              </m:e>
                              <m:sub>
                                <m:r>
                                  <m:rPr>
                                    <m:nor/>
                                  </m:rPr>
                                  <a:rPr lang="en-GB" sz="1400"/>
                                  <m:t>f</m:t>
                                </m:r>
                              </m:sub>
                            </m:sSub>
                            <m:r>
                              <m:rPr>
                                <m:nor/>
                              </m:rPr>
                              <a:rPr lang="en-GB" sz="1400"/>
                              <m:t> </m:t>
                            </m:r>
                            <m:r>
                              <m:rPr>
                                <m:nor/>
                              </m:rPr>
                              <a:rPr lang="en-GB" sz="1400"/>
                              <m:t>W</m:t>
                            </m:r>
                          </m:den>
                        </m:f>
                      </m:num>
                      <m:den>
                        <m:r>
                          <m:rPr>
                            <m:nor/>
                          </m:rPr>
                          <a:rPr lang="en-GB" sz="1400"/>
                          <m:t>dx</m:t>
                        </m:r>
                      </m:den>
                    </m:f>
                    <m:r>
                      <m:rPr>
                        <m:nor/>
                      </m:rPr>
                      <a:rPr lang="en-GB" sz="1400"/>
                      <m:t>=</m:t>
                    </m:r>
                    <m:r>
                      <m:rPr>
                        <m:nor/>
                      </m:rPr>
                      <a:rPr lang="en-GB" sz="1400" i="1"/>
                      <m:t>−</m:t>
                    </m:r>
                    <m:f>
                      <m:fPr>
                        <m:ctrlPr>
                          <a:rPr lang="en-GB" sz="1400" i="1">
                            <a:latin typeface="Cambria Math"/>
                          </a:rPr>
                        </m:ctrlPr>
                      </m:fPr>
                      <m:num>
                        <m:sSub>
                          <m:sSubPr>
                            <m:ctrlPr>
                              <a:rPr lang="en-GB" sz="1400" i="1">
                                <a:latin typeface="Cambria Math"/>
                              </a:rPr>
                            </m:ctrlPr>
                          </m:sSubPr>
                          <m:e>
                            <m:r>
                              <m:rPr>
                                <m:nor/>
                              </m:rPr>
                              <a:rPr lang="en-GB" sz="1400"/>
                              <m:t>J</m:t>
                            </m:r>
                          </m:e>
                          <m:sub>
                            <m:r>
                              <m:rPr>
                                <m:nor/>
                              </m:rPr>
                              <a:rPr lang="en-GB" sz="1400"/>
                              <m:t>w</m:t>
                            </m:r>
                            <m:d>
                              <m:dPr>
                                <m:ctrlPr>
                                  <a:rPr lang="en-GB" sz="1400" i="1">
                                    <a:latin typeface="Cambria Math"/>
                                  </a:rPr>
                                </m:ctrlPr>
                              </m:dPr>
                              <m:e>
                                <m:r>
                                  <m:rPr>
                                    <m:nor/>
                                  </m:rPr>
                                  <a:rPr lang="en-GB" sz="1400"/>
                                  <m:t>x</m:t>
                                </m:r>
                              </m:e>
                            </m:d>
                          </m:sub>
                        </m:sSub>
                        <m:sSub>
                          <m:sSubPr>
                            <m:ctrlPr>
                              <a:rPr lang="en-GB" sz="1400" i="1">
                                <a:latin typeface="Cambria Math"/>
                              </a:rPr>
                            </m:ctrlPr>
                          </m:sSubPr>
                          <m:e>
                            <m:r>
                              <m:rPr>
                                <m:nor/>
                              </m:rPr>
                              <a:rPr lang="en-GB" sz="1400"/>
                              <m:t>C</m:t>
                            </m:r>
                          </m:e>
                          <m:sub>
                            <m:r>
                              <m:rPr>
                                <m:nor/>
                              </m:rPr>
                              <a:rPr lang="en-GB" sz="1400"/>
                              <m:t>p</m:t>
                            </m:r>
                            <m:r>
                              <m:rPr>
                                <m:nor/>
                              </m:rPr>
                              <a:rPr lang="en-GB" sz="1400"/>
                              <m:t>(</m:t>
                            </m:r>
                            <m:r>
                              <m:rPr>
                                <m:nor/>
                              </m:rPr>
                              <a:rPr lang="en-GB" sz="1400"/>
                              <m:t>av</m:t>
                            </m:r>
                            <m:r>
                              <m:rPr>
                                <m:nor/>
                              </m:rPr>
                              <a:rPr lang="en-GB" sz="1400"/>
                              <m:t>)</m:t>
                            </m:r>
                          </m:sub>
                        </m:sSub>
                      </m:num>
                      <m:den>
                        <m:sSub>
                          <m:sSubPr>
                            <m:ctrlPr>
                              <a:rPr lang="en-GB" sz="1400" i="1">
                                <a:latin typeface="Cambria Math"/>
                              </a:rPr>
                            </m:ctrlPr>
                          </m:sSubPr>
                          <m:e>
                            <m:r>
                              <m:rPr>
                                <m:nor/>
                              </m:rPr>
                              <a:rPr lang="en-GB" sz="1400"/>
                              <m:t>t</m:t>
                            </m:r>
                          </m:e>
                          <m:sub>
                            <m:r>
                              <m:rPr>
                                <m:nor/>
                              </m:rPr>
                              <a:rPr lang="en-GB" sz="1400"/>
                              <m:t>f</m:t>
                            </m:r>
                          </m:sub>
                        </m:sSub>
                      </m:den>
                    </m:f>
                    <m:r>
                      <m:rPr>
                        <m:nor/>
                      </m:rPr>
                      <a:rPr lang="en-GB" sz="1400"/>
                      <m:t>+</m:t>
                    </m:r>
                    <m:f>
                      <m:fPr>
                        <m:ctrlPr>
                          <a:rPr lang="en-GB" sz="1400" i="1">
                            <a:latin typeface="Cambria Math"/>
                          </a:rPr>
                        </m:ctrlPr>
                      </m:fPr>
                      <m:num>
                        <m:sSub>
                          <m:sSubPr>
                            <m:ctrlPr>
                              <a:rPr lang="en-GB" sz="1400" i="1">
                                <a:latin typeface="Cambria Math"/>
                              </a:rPr>
                            </m:ctrlPr>
                          </m:sSubPr>
                          <m:e>
                            <m:r>
                              <m:rPr>
                                <m:nor/>
                              </m:rPr>
                              <a:rPr lang="en-GB" sz="1400"/>
                              <m:t>J</m:t>
                            </m:r>
                          </m:e>
                          <m:sub>
                            <m:r>
                              <m:rPr>
                                <m:nor/>
                              </m:rPr>
                              <a:rPr lang="en-GB" sz="1400"/>
                              <m:t>w</m:t>
                            </m:r>
                            <m:r>
                              <m:rPr>
                                <m:nor/>
                              </m:rPr>
                              <a:rPr lang="en-GB" sz="1400"/>
                              <m:t>(</m:t>
                            </m:r>
                            <m:r>
                              <m:rPr>
                                <m:nor/>
                              </m:rPr>
                              <a:rPr lang="en-GB" sz="1400"/>
                              <m:t>x</m:t>
                            </m:r>
                            <m:r>
                              <m:rPr>
                                <m:nor/>
                              </m:rPr>
                              <a:rPr lang="en-GB" sz="1400"/>
                              <m:t>)</m:t>
                            </m:r>
                          </m:sub>
                        </m:sSub>
                        <m:sSub>
                          <m:sSubPr>
                            <m:ctrlPr>
                              <a:rPr lang="en-GB" sz="1400" i="1">
                                <a:latin typeface="Cambria Math"/>
                              </a:rPr>
                            </m:ctrlPr>
                          </m:sSubPr>
                          <m:e>
                            <m:r>
                              <m:rPr>
                                <m:nor/>
                              </m:rPr>
                              <a:rPr lang="en-GB" sz="1400"/>
                              <m:t>C</m:t>
                            </m:r>
                          </m:e>
                          <m:sub>
                            <m:r>
                              <m:rPr>
                                <m:nor/>
                              </m:rPr>
                              <a:rPr lang="en-GB" sz="1400"/>
                              <m:t>b</m:t>
                            </m:r>
                            <m:r>
                              <m:rPr>
                                <m:nor/>
                              </m:rPr>
                              <a:rPr lang="en-GB" sz="1400"/>
                              <m:t>(</m:t>
                            </m:r>
                            <m:r>
                              <m:rPr>
                                <m:nor/>
                              </m:rPr>
                              <a:rPr lang="en-GB" sz="1400"/>
                              <m:t>x</m:t>
                            </m:r>
                            <m:r>
                              <m:rPr>
                                <m:nor/>
                              </m:rPr>
                              <a:rPr lang="en-GB" sz="1400"/>
                              <m:t>)</m:t>
                            </m:r>
                          </m:sub>
                        </m:sSub>
                      </m:num>
                      <m:den>
                        <m:sSub>
                          <m:sSubPr>
                            <m:ctrlPr>
                              <a:rPr lang="en-GB" sz="1400" i="1">
                                <a:latin typeface="Cambria Math"/>
                              </a:rPr>
                            </m:ctrlPr>
                          </m:sSubPr>
                          <m:e>
                            <m:r>
                              <m:rPr>
                                <m:nor/>
                              </m:rPr>
                              <a:rPr lang="en-GB" sz="1400"/>
                              <m:t>t</m:t>
                            </m:r>
                          </m:e>
                          <m:sub>
                            <m:r>
                              <m:rPr>
                                <m:nor/>
                              </m:rPr>
                              <a:rPr lang="en-GB" sz="1400"/>
                              <m:t>f</m:t>
                            </m:r>
                          </m:sub>
                        </m:sSub>
                      </m:den>
                    </m:f>
                    <m:r>
                      <m:rPr>
                        <m:nor/>
                      </m:rPr>
                      <a:rPr lang="en-GB" sz="1400"/>
                      <m:t>+</m:t>
                    </m:r>
                    <m:f>
                      <m:fPr>
                        <m:ctrlPr>
                          <a:rPr lang="en-GB" sz="1400" i="1">
                            <a:latin typeface="Cambria Math"/>
                          </a:rPr>
                        </m:ctrlPr>
                      </m:fPr>
                      <m:num>
                        <m:r>
                          <m:rPr>
                            <m:nor/>
                          </m:rPr>
                          <a:rPr lang="en-GB" sz="1400"/>
                          <m:t>d</m:t>
                        </m:r>
                      </m:num>
                      <m:den>
                        <m:r>
                          <m:rPr>
                            <m:nor/>
                          </m:rPr>
                          <a:rPr lang="en-GB" sz="1400"/>
                          <m:t>dx</m:t>
                        </m:r>
                      </m:den>
                    </m:f>
                    <m:d>
                      <m:dPr>
                        <m:ctrlPr>
                          <a:rPr lang="en-GB" sz="1400" i="1">
                            <a:latin typeface="Cambria Math"/>
                          </a:rPr>
                        </m:ctrlPr>
                      </m:dPr>
                      <m:e>
                        <m:sSub>
                          <m:sSubPr>
                            <m:ctrlPr>
                              <a:rPr lang="en-GB" sz="1400" i="1">
                                <a:latin typeface="Cambria Math"/>
                              </a:rPr>
                            </m:ctrlPr>
                          </m:sSubPr>
                          <m:e>
                            <m:r>
                              <m:rPr>
                                <m:nor/>
                              </m:rPr>
                              <a:rPr lang="en-GB" sz="1400"/>
                              <m:t>D</m:t>
                            </m:r>
                          </m:e>
                          <m:sub>
                            <m:r>
                              <m:rPr>
                                <m:nor/>
                              </m:rPr>
                              <a:rPr lang="en-GB" sz="1400"/>
                              <m:t>b</m:t>
                            </m:r>
                            <m:r>
                              <m:rPr>
                                <m:nor/>
                              </m:rPr>
                              <a:rPr lang="en-GB" sz="1400"/>
                              <m:t>(</m:t>
                            </m:r>
                            <m:r>
                              <m:rPr>
                                <m:nor/>
                              </m:rPr>
                              <a:rPr lang="en-GB" sz="1400"/>
                              <m:t>x</m:t>
                            </m:r>
                            <m:r>
                              <m:rPr>
                                <m:nor/>
                              </m:rPr>
                              <a:rPr lang="en-GB" sz="1400"/>
                              <m:t>)</m:t>
                            </m:r>
                          </m:sub>
                        </m:sSub>
                        <m:f>
                          <m:fPr>
                            <m:ctrlPr>
                              <a:rPr lang="en-GB" sz="1400" i="1">
                                <a:latin typeface="Cambria Math"/>
                              </a:rPr>
                            </m:ctrlPr>
                          </m:fPr>
                          <m:num>
                            <m:r>
                              <m:rPr>
                                <m:nor/>
                              </m:rPr>
                              <a:rPr lang="en-GB" sz="1400"/>
                              <m:t>d</m:t>
                            </m:r>
                            <m:sSub>
                              <m:sSubPr>
                                <m:ctrlPr>
                                  <a:rPr lang="en-GB" sz="1400" i="1">
                                    <a:latin typeface="Cambria Math"/>
                                  </a:rPr>
                                </m:ctrlPr>
                              </m:sSubPr>
                              <m:e>
                                <m:r>
                                  <m:rPr>
                                    <m:nor/>
                                  </m:rPr>
                                  <a:rPr lang="en-GB" sz="1400"/>
                                  <m:t>C</m:t>
                                </m:r>
                              </m:e>
                              <m:sub>
                                <m:r>
                                  <m:rPr>
                                    <m:nor/>
                                  </m:rPr>
                                  <a:rPr lang="en-GB" sz="1400"/>
                                  <m:t>b</m:t>
                                </m:r>
                                <m:r>
                                  <m:rPr>
                                    <m:nor/>
                                  </m:rPr>
                                  <a:rPr lang="en-GB" sz="1400"/>
                                  <m:t>(</m:t>
                                </m:r>
                                <m:r>
                                  <m:rPr>
                                    <m:nor/>
                                  </m:rPr>
                                  <a:rPr lang="en-GB" sz="1400"/>
                                  <m:t>x</m:t>
                                </m:r>
                                <m:r>
                                  <m:rPr>
                                    <m:nor/>
                                  </m:rPr>
                                  <a:rPr lang="en-GB" sz="1400"/>
                                  <m:t>)</m:t>
                                </m:r>
                              </m:sub>
                            </m:sSub>
                          </m:num>
                          <m:den>
                            <m:r>
                              <m:rPr>
                                <m:nor/>
                              </m:rPr>
                              <a:rPr lang="en-GB" sz="1400"/>
                              <m:t>dx</m:t>
                            </m:r>
                          </m:den>
                        </m:f>
                      </m:e>
                    </m:d>
                  </m:oMath>
                </a14:m>
                <a:r>
                  <a:rPr lang="en-GB" sz="1400" dirty="0" smtClean="0"/>
                  <a:t>          bulk concentration</a:t>
                </a:r>
              </a:p>
              <a:p>
                <a:pPr algn="just"/>
                <a14:m>
                  <m:oMathPara xmlns:m="http://schemas.openxmlformats.org/officeDocument/2006/math">
                    <m:oMathParaPr>
                      <m:jc m:val="left"/>
                    </m:oMathParaPr>
                    <m:oMath xmlns:m="http://schemas.openxmlformats.org/officeDocument/2006/math">
                      <m:sSubSup>
                        <m:sSubSupPr>
                          <m:ctrlPr>
                            <a:rPr lang="en-GB" sz="1400" i="1">
                              <a:latin typeface="Cambria Math"/>
                            </a:rPr>
                          </m:ctrlPr>
                        </m:sSubSupPr>
                        <m:e>
                          <m:r>
                            <m:rPr>
                              <m:nor/>
                            </m:rPr>
                            <a:rPr lang="en-GB" sz="1400"/>
                            <m:t>F</m:t>
                          </m:r>
                        </m:e>
                        <m:sub>
                          <m:r>
                            <m:rPr>
                              <m:nor/>
                            </m:rPr>
                            <a:rPr lang="en-GB" sz="1400"/>
                            <m:t>p</m:t>
                          </m:r>
                          <m:r>
                            <m:rPr>
                              <m:nor/>
                            </m:rPr>
                            <a:rPr lang="en-GB" sz="1400"/>
                            <m:t>(</m:t>
                          </m:r>
                          <m:r>
                            <m:rPr>
                              <m:nor/>
                            </m:rPr>
                            <a:rPr lang="en-GB" sz="1400"/>
                            <m:t>x</m:t>
                          </m:r>
                          <m:r>
                            <m:rPr>
                              <m:nor/>
                            </m:rPr>
                            <a:rPr lang="en-GB" sz="1400"/>
                            <m:t>)</m:t>
                          </m:r>
                        </m:sub>
                        <m:sup>
                          <m:r>
                            <m:rPr>
                              <m:nor/>
                            </m:rPr>
                            <a:rPr lang="en-GB" sz="1400"/>
                            <m:t>2</m:t>
                          </m:r>
                        </m:sup>
                      </m:sSubSup>
                      <m:r>
                        <m:rPr>
                          <m:nor/>
                        </m:rPr>
                        <a:rPr lang="en-GB" sz="1400"/>
                        <m:t>=</m:t>
                      </m:r>
                      <m:sSubSup>
                        <m:sSubSupPr>
                          <m:ctrlPr>
                            <a:rPr lang="en-GB" sz="1400" i="1">
                              <a:latin typeface="Cambria Math"/>
                            </a:rPr>
                          </m:ctrlPr>
                        </m:sSubSupPr>
                        <m:e>
                          <m:r>
                            <m:rPr>
                              <m:nor/>
                            </m:rPr>
                            <a:rPr lang="en-GB" sz="1400"/>
                            <m:t>F</m:t>
                          </m:r>
                        </m:e>
                        <m:sub>
                          <m:r>
                            <m:rPr>
                              <m:nor/>
                            </m:rPr>
                            <a:rPr lang="en-GB" sz="1400"/>
                            <m:t>p</m:t>
                          </m:r>
                          <m:r>
                            <m:rPr>
                              <m:nor/>
                            </m:rPr>
                            <a:rPr lang="en-GB" sz="1400"/>
                            <m:t>(0)</m:t>
                          </m:r>
                        </m:sub>
                        <m:sup>
                          <m:r>
                            <m:rPr>
                              <m:nor/>
                            </m:rPr>
                            <a:rPr lang="en-GB" sz="1400"/>
                            <m:t>2</m:t>
                          </m:r>
                        </m:sup>
                      </m:sSubSup>
                      <m:r>
                        <m:rPr>
                          <m:nor/>
                        </m:rPr>
                        <a:rPr lang="en-GB" sz="1400"/>
                        <m:t>+</m:t>
                      </m:r>
                      <m:sSup>
                        <m:sSupPr>
                          <m:ctrlPr>
                            <a:rPr lang="en-GB" sz="1400" i="1">
                              <a:latin typeface="Cambria Math"/>
                            </a:rPr>
                          </m:ctrlPr>
                        </m:sSupPr>
                        <m:e>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r>
                                        <m:rPr>
                                          <m:nor/>
                                        </m:rPr>
                                        <a:rPr lang="en-GB" sz="1400"/>
                                        <m:t>x</m:t>
                                      </m:r>
                                    </m:sub>
                                  </m:sSub>
                                </m:num>
                                <m:den>
                                  <m:sSub>
                                    <m:sSubPr>
                                      <m:ctrlPr>
                                        <a:rPr lang="en-GB" sz="1400" i="1">
                                          <a:latin typeface="Cambria Math"/>
                                        </a:rPr>
                                      </m:ctrlPr>
                                    </m:sSubPr>
                                    <m:e>
                                      <m:r>
                                        <m:rPr>
                                          <m:nor/>
                                        </m:rPr>
                                        <a:rPr lang="en-GB" sz="1400"/>
                                        <m:t>∅</m:t>
                                      </m:r>
                                    </m:e>
                                    <m:sub>
                                      <m:r>
                                        <m:rPr>
                                          <m:nor/>
                                        </m:rPr>
                                        <a:rPr lang="en-GB" sz="1400"/>
                                        <m:t>(</m:t>
                                      </m:r>
                                      <m:r>
                                        <m:rPr>
                                          <m:nor/>
                                        </m:rPr>
                                        <a:rPr lang="en-GB" sz="1400"/>
                                        <m:t>x</m:t>
                                      </m:r>
                                      <m:r>
                                        <m:rPr>
                                          <m:nor/>
                                        </m:rPr>
                                        <a:rPr lang="en-GB" sz="1400"/>
                                        <m:t>)</m:t>
                                      </m:r>
                                    </m:sub>
                                  </m:sSub>
                                </m:den>
                              </m:f>
                              <m:sSub>
                                <m:sSubPr>
                                  <m:ctrlPr>
                                    <a:rPr lang="en-GB" sz="1400" i="1">
                                      <a:latin typeface="Cambria Math"/>
                                    </a:rPr>
                                  </m:ctrlPr>
                                </m:sSubPr>
                                <m:e>
                                  <m:r>
                                    <m:rPr>
                                      <m:nor/>
                                    </m:rPr>
                                    <a:rPr lang="en-GB" sz="1400"/>
                                    <m:t>∆</m:t>
                                  </m:r>
                                  <m:r>
                                    <m:rPr>
                                      <m:nor/>
                                    </m:rPr>
                                    <a:rPr lang="en-GB" sz="1400"/>
                                    <m:t>P</m:t>
                                  </m:r>
                                </m:e>
                                <m:sub>
                                  <m:r>
                                    <m:rPr>
                                      <m:nor/>
                                    </m:rPr>
                                    <a:rPr lang="en-GB" sz="1400"/>
                                    <m:t>b</m:t>
                                  </m:r>
                                  <m:d>
                                    <m:dPr>
                                      <m:ctrlPr>
                                        <a:rPr lang="en-GB" sz="1400" i="1">
                                          <a:latin typeface="Cambria Math"/>
                                        </a:rPr>
                                      </m:ctrlPr>
                                    </m:dPr>
                                    <m:e>
                                      <m:r>
                                        <m:rPr>
                                          <m:nor/>
                                        </m:rPr>
                                        <a:rPr lang="en-GB" sz="1400"/>
                                        <m:t>0</m:t>
                                      </m:r>
                                    </m:e>
                                  </m:d>
                                </m:sub>
                              </m:sSub>
                            </m:e>
                          </m:d>
                        </m:e>
                        <m:sup>
                          <m:r>
                            <m:rPr>
                              <m:nor/>
                            </m:rPr>
                            <a:rPr lang="en-GB" sz="1400"/>
                            <m:t>2</m:t>
                          </m:r>
                        </m:sup>
                      </m:sSup>
                      <m:r>
                        <m:rPr>
                          <m:nor/>
                        </m:rPr>
                        <a:rPr lang="en-GB" sz="1400" i="1"/>
                        <m:t>−</m:t>
                      </m:r>
                      <m:sSup>
                        <m:sSupPr>
                          <m:ctrlPr>
                            <a:rPr lang="en-GB" sz="1400" i="1">
                              <a:latin typeface="Cambria Math"/>
                            </a:rPr>
                          </m:ctrlPr>
                        </m:sSupPr>
                        <m:e>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r>
                                        <m:rPr>
                                          <m:nor/>
                                        </m:rPr>
                                        <a:rPr lang="en-GB" sz="1400"/>
                                        <m:t>b</m:t>
                                      </m:r>
                                    </m:sub>
                                  </m:sSub>
                                </m:num>
                                <m:den>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sSub>
                                <m:sSubPr>
                                  <m:ctrlPr>
                                    <a:rPr lang="en-GB" sz="1400" i="1">
                                      <a:latin typeface="Cambria Math"/>
                                    </a:rPr>
                                  </m:ctrlPr>
                                </m:sSubPr>
                                <m:e>
                                  <m:r>
                                    <m:rPr>
                                      <m:nor/>
                                    </m:rPr>
                                    <a:rPr lang="en-GB" sz="1400"/>
                                    <m:t>F</m:t>
                                  </m:r>
                                </m:e>
                                <m:sub>
                                  <m:r>
                                    <m:rPr>
                                      <m:nor/>
                                    </m:rPr>
                                    <a:rPr lang="en-GB" sz="1400"/>
                                    <m:t>b</m:t>
                                  </m:r>
                                  <m:d>
                                    <m:dPr>
                                      <m:ctrlPr>
                                        <a:rPr lang="en-GB" sz="1400" i="1">
                                          <a:latin typeface="Cambria Math"/>
                                        </a:rPr>
                                      </m:ctrlPr>
                                    </m:dPr>
                                    <m:e>
                                      <m:r>
                                        <m:rPr>
                                          <m:nor/>
                                        </m:rPr>
                                        <a:rPr lang="en-GB" sz="1400"/>
                                        <m:t>0</m:t>
                                      </m:r>
                                    </m:e>
                                  </m:d>
                                </m:sub>
                              </m:sSub>
                              <m:d>
                                <m:dPr>
                                  <m:ctrlPr>
                                    <a:rPr lang="en-GB" sz="1400" i="1">
                                      <a:latin typeface="Cambria Math"/>
                                    </a:rPr>
                                  </m:ctrlPr>
                                </m:dPr>
                                <m:e>
                                  <m:f>
                                    <m:fPr>
                                      <m:ctrlPr>
                                        <a:rPr lang="en-GB" sz="1400" i="1">
                                          <a:latin typeface="Cambria Math"/>
                                        </a:rPr>
                                      </m:ctrlPr>
                                    </m:fPr>
                                    <m:num>
                                      <m:sSup>
                                        <m:sSupPr>
                                          <m:ctrlPr>
                                            <a:rPr lang="en-GB" sz="1400" i="1">
                                              <a:latin typeface="Cambria Math"/>
                                            </a:rPr>
                                          </m:ctrlPr>
                                        </m:sSupPr>
                                        <m:e>
                                          <m:r>
                                            <m:rPr>
                                              <m:nor/>
                                            </m:rPr>
                                            <a:rPr lang="en-GB" sz="1400"/>
                                            <m:t>x</m:t>
                                          </m:r>
                                        </m:e>
                                        <m:sup>
                                          <m:r>
                                            <m:rPr>
                                              <m:nor/>
                                            </m:rPr>
                                            <a:rPr lang="en-GB" sz="1400"/>
                                            <m:t>2</m:t>
                                          </m:r>
                                        </m:sup>
                                      </m:sSup>
                                    </m:num>
                                    <m:den>
                                      <m:r>
                                        <m:rPr>
                                          <m:nor/>
                                        </m:rPr>
                                        <a:rPr lang="en-GB" sz="1400"/>
                                        <m:t>2</m:t>
                                      </m:r>
                                    </m:den>
                                  </m:f>
                                </m:e>
                              </m:d>
                            </m:e>
                          </m:d>
                        </m:e>
                        <m:sup>
                          <m:r>
                            <m:rPr>
                              <m:nor/>
                            </m:rPr>
                            <a:rPr lang="en-GB" sz="1400"/>
                            <m:t>2</m:t>
                          </m:r>
                        </m:sup>
                      </m:sSup>
                      <m:r>
                        <m:rPr>
                          <m:nor/>
                        </m:rPr>
                        <a:rPr lang="en-GB" sz="1400" i="1"/>
                        <m:t>−</m:t>
                      </m:r>
                      <m:sSup>
                        <m:sSupPr>
                          <m:ctrlPr>
                            <a:rPr lang="en-GB" sz="1400" i="1">
                              <a:latin typeface="Cambria Math"/>
                            </a:rPr>
                          </m:ctrlPr>
                        </m:sSupPr>
                        <m:e>
                          <m:d>
                            <m:dPr>
                              <m:begChr m:val="{"/>
                              <m:endChr m:val="}"/>
                              <m:ctrlPr>
                                <a:rPr lang="en-GB" sz="1400" i="1">
                                  <a:latin typeface="Cambria Math"/>
                                </a:rPr>
                              </m:ctrlPr>
                            </m:dPr>
                            <m:e>
                              <m:sSup>
                                <m:sSupPr>
                                  <m:ctrlPr>
                                    <a:rPr lang="en-GB" sz="1400" i="1">
                                      <a:latin typeface="Cambria Math"/>
                                    </a:rPr>
                                  </m:ctrlPr>
                                </m:sSupPr>
                                <m:e>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sub>
                                          </m:sSub>
                                        </m:num>
                                        <m:den>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e>
                                  </m:d>
                                </m:e>
                                <m:sup>
                                  <m:r>
                                    <m:rPr>
                                      <m:nor/>
                                    </m:rPr>
                                    <a:rPr lang="en-GB" sz="1400"/>
                                    <m:t>1.5</m:t>
                                  </m:r>
                                </m:sup>
                              </m:sSup>
                              <m:sSup>
                                <m:sSupPr>
                                  <m:ctrlPr>
                                    <a:rPr lang="en-GB" sz="1400" i="1">
                                      <a:latin typeface="Cambria Math"/>
                                    </a:rPr>
                                  </m:ctrlPr>
                                </m:sSupPr>
                                <m:e>
                                  <m:r>
                                    <m:rPr>
                                      <m:nor/>
                                    </m:rPr>
                                    <a:rPr lang="en-GB" sz="1400"/>
                                    <m:t>b</m:t>
                                  </m:r>
                                </m:e>
                                <m:sup>
                                  <m:r>
                                    <m:rPr>
                                      <m:nor/>
                                    </m:rPr>
                                    <a:rPr lang="en-GB" sz="1400"/>
                                    <m:t>0.5</m:t>
                                  </m:r>
                                </m:sup>
                              </m:sSup>
                              <m:d>
                                <m:dPr>
                                  <m:ctrlPr>
                                    <a:rPr lang="en-GB" sz="1400" i="1">
                                      <a:latin typeface="Cambria Math"/>
                                    </a:rPr>
                                  </m:ctrlPr>
                                </m:dPr>
                                <m:e>
                                  <m:f>
                                    <m:fPr>
                                      <m:ctrlPr>
                                        <a:rPr lang="en-GB" sz="1400" i="1">
                                          <a:latin typeface="Cambria Math"/>
                                        </a:rPr>
                                      </m:ctrlPr>
                                    </m:fPr>
                                    <m:num>
                                      <m:sSup>
                                        <m:sSupPr>
                                          <m:ctrlPr>
                                            <a:rPr lang="en-GB" sz="1400" i="1">
                                              <a:latin typeface="Cambria Math"/>
                                            </a:rPr>
                                          </m:ctrlPr>
                                        </m:sSupPr>
                                        <m:e>
                                          <m:r>
                                            <m:rPr>
                                              <m:nor/>
                                            </m:rPr>
                                            <a:rPr lang="en-GB" sz="1400"/>
                                            <m:t>x</m:t>
                                          </m:r>
                                        </m:e>
                                        <m:sup>
                                          <m:r>
                                            <m:rPr>
                                              <m:nor/>
                                            </m:rPr>
                                            <a:rPr lang="en-GB" sz="1400"/>
                                            <m:t>2</m:t>
                                          </m:r>
                                        </m:sup>
                                      </m:sSup>
                                    </m:num>
                                    <m:den>
                                      <m:r>
                                        <m:rPr>
                                          <m:nor/>
                                        </m:rPr>
                                        <a:rPr lang="en-GB" sz="1400"/>
                                        <m:t>2</m:t>
                                      </m:r>
                                    </m:den>
                                  </m:f>
                                </m:e>
                              </m:d>
                              <m:d>
                                <m:dPr>
                                  <m:ctrlPr>
                                    <a:rPr lang="en-GB" sz="1400" i="1">
                                      <a:latin typeface="Cambria Math"/>
                                    </a:rPr>
                                  </m:ctrlPr>
                                </m:dPr>
                                <m:e>
                                  <m:sSub>
                                    <m:sSubPr>
                                      <m:ctrlPr>
                                        <a:rPr lang="en-GB" sz="1400" i="1">
                                          <a:latin typeface="Cambria Math"/>
                                        </a:rPr>
                                      </m:ctrlPr>
                                    </m:sSubPr>
                                    <m:e>
                                      <m:r>
                                        <m:rPr>
                                          <m:nor/>
                                        </m:rPr>
                                        <a:rPr lang="en-GB" sz="1400"/>
                                        <m:t>∆</m:t>
                                      </m:r>
                                      <m:r>
                                        <m:rPr>
                                          <m:nor/>
                                        </m:rPr>
                                        <a:rPr lang="en-GB" sz="1400"/>
                                        <m:t>P</m:t>
                                      </m:r>
                                    </m:e>
                                    <m:sub>
                                      <m:r>
                                        <m:rPr>
                                          <m:nor/>
                                        </m:rPr>
                                        <a:rPr lang="en-GB" sz="1400"/>
                                        <m:t>b</m:t>
                                      </m:r>
                                      <m:d>
                                        <m:dPr>
                                          <m:ctrlPr>
                                            <a:rPr lang="en-GB" sz="1400" i="1">
                                              <a:latin typeface="Cambria Math"/>
                                            </a:rPr>
                                          </m:ctrlPr>
                                        </m:dPr>
                                        <m:e>
                                          <m:r>
                                            <m:rPr>
                                              <m:nor/>
                                            </m:rPr>
                                            <a:rPr lang="en-GB" sz="1400"/>
                                            <m:t>x</m:t>
                                          </m:r>
                                        </m:e>
                                      </m:d>
                                    </m:sub>
                                  </m:sSub>
                                  <m:r>
                                    <m:rPr>
                                      <m:nor/>
                                    </m:rPr>
                                    <a:rPr lang="en-GB" sz="1400" i="1"/>
                                    <m:t>−</m:t>
                                  </m:r>
                                  <m:sSub>
                                    <m:sSubPr>
                                      <m:ctrlPr>
                                        <a:rPr lang="en-GB" sz="1400" i="1">
                                          <a:latin typeface="Cambria Math"/>
                                        </a:rPr>
                                      </m:ctrlPr>
                                    </m:sSubPr>
                                    <m:e>
                                      <m:r>
                                        <m:rPr>
                                          <m:nor/>
                                        </m:rPr>
                                        <a:rPr lang="en-GB" sz="1400"/>
                                        <m:t>∆</m:t>
                                      </m:r>
                                      <m:r>
                                        <m:rPr>
                                          <m:nor/>
                                        </m:rPr>
                                        <a:rPr lang="en-GB" sz="1400"/>
                                        <m:t>P</m:t>
                                      </m:r>
                                    </m:e>
                                    <m:sub>
                                      <m:r>
                                        <m:rPr>
                                          <m:nor/>
                                        </m:rPr>
                                        <a:rPr lang="en-GB" sz="1400"/>
                                        <m:t>b</m:t>
                                      </m:r>
                                      <m:d>
                                        <m:dPr>
                                          <m:ctrlPr>
                                            <a:rPr lang="en-GB" sz="1400" i="1">
                                              <a:latin typeface="Cambria Math"/>
                                            </a:rPr>
                                          </m:ctrlPr>
                                        </m:dPr>
                                        <m:e>
                                          <m:r>
                                            <m:rPr>
                                              <m:nor/>
                                            </m:rPr>
                                            <a:rPr lang="en-GB" sz="1400"/>
                                            <m:t>0</m:t>
                                          </m:r>
                                        </m:e>
                                      </m:d>
                                    </m:sub>
                                  </m:sSub>
                                </m:e>
                              </m:d>
                            </m:e>
                          </m:d>
                        </m:e>
                        <m:sup>
                          <m:r>
                            <m:rPr>
                              <m:nor/>
                            </m:rPr>
                            <a:rPr lang="en-GB" sz="1400"/>
                            <m:t>2</m:t>
                          </m:r>
                        </m:sup>
                      </m:sSup>
                      <m:r>
                        <m:rPr>
                          <m:nor/>
                        </m:rPr>
                        <a:rPr lang="en-GB" sz="1400" i="1"/>
                        <m:t>−</m:t>
                      </m:r>
                    </m:oMath>
                  </m:oMathPara>
                </a14:m>
                <a:endParaRPr lang="en-GB" sz="1400" i="1" dirty="0" smtClean="0"/>
              </a:p>
              <a:p>
                <a:pPr algn="just"/>
                <a14:m>
                  <m:oMath xmlns:m="http://schemas.openxmlformats.org/officeDocument/2006/math">
                    <m:d>
                      <m:dPr>
                        <m:begChr m:val="{"/>
                        <m:endChr m:val="}"/>
                        <m:ctrlPr>
                          <a:rPr lang="en-GB" sz="1400" i="1">
                            <a:latin typeface="Cambria Math"/>
                          </a:rPr>
                        </m:ctrlPr>
                      </m:dPr>
                      <m:e>
                        <m:sSup>
                          <m:sSupPr>
                            <m:ctrlPr>
                              <a:rPr lang="en-GB" sz="1400" i="1">
                                <a:latin typeface="Cambria Math"/>
                              </a:rPr>
                            </m:ctrlPr>
                          </m:sSupPr>
                          <m:e>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r>
                                          <m:rPr>
                                            <m:nor/>
                                          </m:rPr>
                                          <a:rPr lang="en-GB" sz="1400"/>
                                          <m:t>b</m:t>
                                        </m:r>
                                      </m:sub>
                                    </m:sSub>
                                  </m:num>
                                  <m:den>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e>
                            </m:d>
                            <m:d>
                              <m:dPr>
                                <m:ctrlPr>
                                  <a:rPr lang="en-GB" sz="1400" i="1">
                                    <a:latin typeface="Cambria Math"/>
                                  </a:rPr>
                                </m:ctrlPr>
                              </m:dPr>
                              <m:e>
                                <m:f>
                                  <m:fPr>
                                    <m:ctrlPr>
                                      <a:rPr lang="en-GB" sz="1400" i="1">
                                        <a:latin typeface="Cambria Math"/>
                                      </a:rPr>
                                    </m:ctrlPr>
                                  </m:fPr>
                                  <m:num>
                                    <m:sSup>
                                      <m:sSupPr>
                                        <m:ctrlPr>
                                          <a:rPr lang="en-GB" sz="1400" i="1">
                                            <a:latin typeface="Cambria Math"/>
                                          </a:rPr>
                                        </m:ctrlPr>
                                      </m:sSupPr>
                                      <m:e>
                                        <m:r>
                                          <m:rPr>
                                            <m:nor/>
                                          </m:rPr>
                                          <a:rPr lang="en-GB" sz="1400"/>
                                          <m:t>x</m:t>
                                        </m:r>
                                      </m:e>
                                      <m:sup>
                                        <m:r>
                                          <m:rPr>
                                            <m:nor/>
                                          </m:rPr>
                                          <a:rPr lang="en-GB" sz="1400"/>
                                          <m:t>2</m:t>
                                        </m:r>
                                      </m:sup>
                                    </m:sSup>
                                  </m:num>
                                  <m:den>
                                    <m:r>
                                      <m:rPr>
                                        <m:nor/>
                                      </m:rPr>
                                      <a:rPr lang="en-GB" sz="1400"/>
                                      <m:t>2</m:t>
                                    </m:r>
                                  </m:den>
                                </m:f>
                              </m:e>
                            </m:d>
                            <m:d>
                              <m:dPr>
                                <m:ctrlPr>
                                  <a:rPr lang="en-GB" sz="1400" i="1">
                                    <a:latin typeface="Cambria Math"/>
                                  </a:rPr>
                                </m:ctrlPr>
                              </m:dPr>
                              <m:e>
                                <m:r>
                                  <m:rPr>
                                    <m:nor/>
                                  </m:rPr>
                                  <a:rPr lang="en-GB" sz="1400"/>
                                  <m:t>2</m:t>
                                </m:r>
                                <m:d>
                                  <m:dPr>
                                    <m:ctrlPr>
                                      <a:rPr lang="en-GB" sz="1400" i="1">
                                        <a:latin typeface="Cambria Math"/>
                                      </a:rPr>
                                    </m:ctrlPr>
                                  </m:dPr>
                                  <m:e>
                                    <m:sSub>
                                      <m:sSubPr>
                                        <m:ctrlPr>
                                          <a:rPr lang="en-GB" sz="1400" i="1">
                                            <a:latin typeface="Cambria Math"/>
                                          </a:rPr>
                                        </m:ctrlPr>
                                      </m:sSubPr>
                                      <m:e>
                                        <m:r>
                                          <m:rPr>
                                            <m:nor/>
                                          </m:rPr>
                                          <a:rPr lang="en-GB" sz="1400"/>
                                          <m:t>F</m:t>
                                        </m:r>
                                      </m:e>
                                      <m:sub>
                                        <m:r>
                                          <m:rPr>
                                            <m:nor/>
                                          </m:rPr>
                                          <a:rPr lang="en-GB" sz="1400"/>
                                          <m:t>b</m:t>
                                        </m:r>
                                        <m:d>
                                          <m:dPr>
                                            <m:ctrlPr>
                                              <a:rPr lang="en-GB" sz="1400" i="1">
                                                <a:latin typeface="Cambria Math"/>
                                              </a:rPr>
                                            </m:ctrlPr>
                                          </m:dPr>
                                          <m:e>
                                            <m:r>
                                              <m:rPr>
                                                <m:nor/>
                                              </m:rPr>
                                              <a:rPr lang="en-GB" sz="1400"/>
                                              <m:t>0</m:t>
                                            </m:r>
                                          </m:e>
                                        </m:d>
                                      </m:sub>
                                    </m:sSub>
                                    <m:r>
                                      <m:rPr>
                                        <m:nor/>
                                      </m:rPr>
                                      <a:rPr lang="en-GB" sz="1400" i="1"/>
                                      <m:t>−</m:t>
                                    </m:r>
                                    <m:sSub>
                                      <m:sSubPr>
                                        <m:ctrlPr>
                                          <a:rPr lang="en-GB" sz="1400" i="1">
                                            <a:latin typeface="Cambria Math"/>
                                          </a:rPr>
                                        </m:ctrlPr>
                                      </m:sSubPr>
                                      <m:e>
                                        <m:r>
                                          <m:rPr>
                                            <m:nor/>
                                          </m:rPr>
                                          <a:rPr lang="en-GB" sz="1400"/>
                                          <m:t>F</m:t>
                                        </m:r>
                                      </m:e>
                                      <m:sub>
                                        <m:eqArr>
                                          <m:eqArrPr>
                                            <m:ctrlPr>
                                              <a:rPr lang="en-GB" sz="1400" i="1">
                                                <a:latin typeface="Cambria Math"/>
                                              </a:rPr>
                                            </m:ctrlPr>
                                          </m:eqArrPr>
                                          <m:e>
                                            <m:r>
                                              <m:rPr>
                                                <m:nor/>
                                              </m:rPr>
                                              <a:rPr lang="en-GB" sz="1400"/>
                                              <m:t>b</m:t>
                                            </m:r>
                                            <m:d>
                                              <m:dPr>
                                                <m:ctrlPr>
                                                  <a:rPr lang="en-GB" sz="1400" i="1">
                                                    <a:latin typeface="Cambria Math"/>
                                                  </a:rPr>
                                                </m:ctrlPr>
                                              </m:dPr>
                                              <m:e>
                                                <m:r>
                                                  <m:rPr>
                                                    <m:nor/>
                                                  </m:rPr>
                                                  <a:rPr lang="en-GB" sz="1400"/>
                                                  <m:t>x</m:t>
                                                </m:r>
                                              </m:e>
                                            </m:d>
                                          </m:e>
                                          <m:e>
                                            <m:r>
                                              <a:rPr lang="en-GB" sz="1400" i="1">
                                                <a:latin typeface="Cambria Math" panose="02040503050406030204" pitchFamily="18" charset="0"/>
                                              </a:rPr>
                                              <m:t> </m:t>
                                            </m:r>
                                          </m:e>
                                        </m:eqArr>
                                      </m:sub>
                                    </m:sSub>
                                  </m:e>
                                </m:d>
                                <m:d>
                                  <m:dPr>
                                    <m:ctrlPr>
                                      <a:rPr lang="en-GB" sz="1400" i="1">
                                        <a:latin typeface="Cambria Math"/>
                                      </a:rPr>
                                    </m:ctrlPr>
                                  </m:dPr>
                                  <m:e>
                                    <m:sSub>
                                      <m:sSubPr>
                                        <m:ctrlPr>
                                          <a:rPr lang="en-GB" sz="1400" i="1">
                                            <a:latin typeface="Cambria Math"/>
                                          </a:rPr>
                                        </m:ctrlPr>
                                      </m:sSubPr>
                                      <m:e>
                                        <m:r>
                                          <m:rPr>
                                            <m:nor/>
                                          </m:rPr>
                                          <a:rPr lang="en-GB" sz="1400"/>
                                          <m:t>F</m:t>
                                        </m:r>
                                      </m:e>
                                      <m:sub>
                                        <m:r>
                                          <m:rPr>
                                            <m:nor/>
                                          </m:rPr>
                                          <a:rPr lang="en-GB" sz="1400"/>
                                          <m:t>b</m:t>
                                        </m:r>
                                        <m:d>
                                          <m:dPr>
                                            <m:ctrlPr>
                                              <a:rPr lang="en-GB" sz="1400" i="1">
                                                <a:latin typeface="Cambria Math"/>
                                              </a:rPr>
                                            </m:ctrlPr>
                                          </m:dPr>
                                          <m:e>
                                            <m:r>
                                              <m:rPr>
                                                <m:nor/>
                                              </m:rPr>
                                              <a:rPr lang="en-GB" sz="1400"/>
                                              <m:t>x</m:t>
                                            </m:r>
                                          </m:e>
                                        </m:d>
                                      </m:sub>
                                    </m:sSub>
                                    <m:r>
                                      <m:rPr>
                                        <m:nor/>
                                      </m:rPr>
                                      <a:rPr lang="en-GB" sz="1400" i="1"/>
                                      <m:t>−</m:t>
                                    </m:r>
                                    <m:sSub>
                                      <m:sSubPr>
                                        <m:ctrlPr>
                                          <a:rPr lang="en-GB" sz="1400" i="1">
                                            <a:latin typeface="Cambria Math"/>
                                          </a:rPr>
                                        </m:ctrlPr>
                                      </m:sSubPr>
                                      <m:e>
                                        <m:r>
                                          <m:rPr>
                                            <m:nor/>
                                          </m:rPr>
                                          <a:rPr lang="en-GB" sz="1400"/>
                                          <m:t>F</m:t>
                                        </m:r>
                                      </m:e>
                                      <m:sub>
                                        <m:r>
                                          <m:rPr>
                                            <m:nor/>
                                          </m:rPr>
                                          <a:rPr lang="en-GB" sz="1400"/>
                                          <m:t>b</m:t>
                                        </m:r>
                                        <m:d>
                                          <m:dPr>
                                            <m:ctrlPr>
                                              <a:rPr lang="en-GB" sz="1400" i="1">
                                                <a:latin typeface="Cambria Math"/>
                                              </a:rPr>
                                            </m:ctrlPr>
                                          </m:dPr>
                                          <m:e>
                                            <m:r>
                                              <m:rPr>
                                                <m:nor/>
                                              </m:rPr>
                                              <a:rPr lang="en-GB" sz="1400"/>
                                              <m:t>0</m:t>
                                            </m:r>
                                          </m:e>
                                        </m:d>
                                      </m:sub>
                                    </m:sSub>
                                  </m:e>
                                </m:d>
                              </m:e>
                            </m:d>
                          </m:e>
                          <m:sup>
                            <m:r>
                              <m:rPr>
                                <m:nor/>
                              </m:rPr>
                              <a:rPr lang="en-GB" sz="1400"/>
                              <m:t>2</m:t>
                            </m:r>
                          </m:sup>
                        </m:sSup>
                      </m:e>
                    </m:d>
                    <m:r>
                      <m:rPr>
                        <m:nor/>
                      </m:rPr>
                      <a:rPr lang="en-GB" sz="1400"/>
                      <m:t>+</m:t>
                    </m:r>
                    <m:sSup>
                      <m:sSupPr>
                        <m:ctrlPr>
                          <a:rPr lang="en-GB" sz="1400" i="1">
                            <a:latin typeface="Cambria Math"/>
                          </a:rPr>
                        </m:ctrlPr>
                      </m:sSupPr>
                      <m:e>
                        <m:d>
                          <m:dPr>
                            <m:ctrlPr>
                              <a:rPr lang="en-GB" sz="1400" i="1">
                                <a:latin typeface="Cambria Math"/>
                              </a:rPr>
                            </m:ctrlPr>
                          </m:dPr>
                          <m:e>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r>
                                          <m:rPr>
                                            <m:nor/>
                                          </m:rPr>
                                          <a:rPr lang="en-GB" sz="1400"/>
                                          <m:t>b</m:t>
                                        </m:r>
                                      </m:sub>
                                    </m:sSub>
                                  </m:num>
                                  <m:den>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e>
                            </m:d>
                            <m:d>
                              <m:dPr>
                                <m:ctrlPr>
                                  <a:rPr lang="en-GB" sz="1400" i="1">
                                    <a:latin typeface="Cambria Math"/>
                                  </a:rPr>
                                </m:ctrlPr>
                              </m:dPr>
                              <m:e>
                                <m:f>
                                  <m:fPr>
                                    <m:ctrlPr>
                                      <a:rPr lang="en-GB" sz="1400" i="1">
                                        <a:latin typeface="Cambria Math"/>
                                      </a:rPr>
                                    </m:ctrlPr>
                                  </m:fPr>
                                  <m:num>
                                    <m:sSup>
                                      <m:sSupPr>
                                        <m:ctrlPr>
                                          <a:rPr lang="en-GB" sz="1400" i="1">
                                            <a:latin typeface="Cambria Math"/>
                                          </a:rPr>
                                        </m:ctrlPr>
                                      </m:sSupPr>
                                      <m:e>
                                        <m:r>
                                          <m:rPr>
                                            <m:nor/>
                                          </m:rPr>
                                          <a:rPr lang="en-GB" sz="1400"/>
                                          <m:t>x</m:t>
                                        </m:r>
                                      </m:e>
                                      <m:sup>
                                        <m:r>
                                          <m:rPr>
                                            <m:nor/>
                                          </m:rPr>
                                          <a:rPr lang="en-GB" sz="1400"/>
                                          <m:t>2</m:t>
                                        </m:r>
                                      </m:sup>
                                    </m:sSup>
                                  </m:num>
                                  <m:den>
                                    <m:r>
                                      <m:rPr>
                                        <m:nor/>
                                      </m:rPr>
                                      <a:rPr lang="en-GB" sz="1400"/>
                                      <m:t>2</m:t>
                                    </m:r>
                                  </m:den>
                                </m:f>
                              </m:e>
                            </m:d>
                            <m:d>
                              <m:dPr>
                                <m:ctrlPr>
                                  <a:rPr lang="en-GB" sz="1400" i="1">
                                    <a:latin typeface="Cambria Math"/>
                                  </a:rPr>
                                </m:ctrlPr>
                              </m:dPr>
                              <m:e>
                                <m:sSub>
                                  <m:sSubPr>
                                    <m:ctrlPr>
                                      <a:rPr lang="en-GB" sz="1400" i="1">
                                        <a:latin typeface="Cambria Math"/>
                                      </a:rPr>
                                    </m:ctrlPr>
                                  </m:sSubPr>
                                  <m:e>
                                    <m:r>
                                      <m:rPr>
                                        <m:nor/>
                                      </m:rPr>
                                      <a:rPr lang="en-GB" sz="1400"/>
                                      <m:t>F</m:t>
                                    </m:r>
                                  </m:e>
                                  <m:sub>
                                    <m:r>
                                      <m:rPr>
                                        <m:nor/>
                                      </m:rPr>
                                      <a:rPr lang="en-GB" sz="1400"/>
                                      <m:t>b</m:t>
                                    </m:r>
                                    <m:r>
                                      <m:rPr>
                                        <m:nor/>
                                      </m:rPr>
                                      <a:rPr lang="en-GB" sz="1400"/>
                                      <m:t>(0)</m:t>
                                    </m:r>
                                  </m:sub>
                                </m:sSub>
                                <m:r>
                                  <m:rPr>
                                    <m:nor/>
                                  </m:rPr>
                                  <a:rPr lang="en-GB" sz="1400" i="1"/>
                                  <m:t>−</m:t>
                                </m:r>
                                <m:sSub>
                                  <m:sSubPr>
                                    <m:ctrlPr>
                                      <a:rPr lang="en-GB" sz="1400" i="1">
                                        <a:latin typeface="Cambria Math"/>
                                      </a:rPr>
                                    </m:ctrlPr>
                                  </m:sSubPr>
                                  <m:e>
                                    <m:r>
                                      <m:rPr>
                                        <m:nor/>
                                      </m:rPr>
                                      <a:rPr lang="en-GB" sz="1400"/>
                                      <m:t>F</m:t>
                                    </m:r>
                                  </m:e>
                                  <m:sub>
                                    <m:eqArr>
                                      <m:eqArrPr>
                                        <m:ctrlPr>
                                          <a:rPr lang="en-GB" sz="1400" i="1">
                                            <a:latin typeface="Cambria Math"/>
                                          </a:rPr>
                                        </m:ctrlPr>
                                      </m:eqArrPr>
                                      <m:e>
                                        <m:r>
                                          <m:rPr>
                                            <m:nor/>
                                          </m:rPr>
                                          <a:rPr lang="en-GB" sz="1400"/>
                                          <m:t>b</m:t>
                                        </m:r>
                                        <m:d>
                                          <m:dPr>
                                            <m:ctrlPr>
                                              <a:rPr lang="en-GB" sz="1400" i="1">
                                                <a:latin typeface="Cambria Math"/>
                                              </a:rPr>
                                            </m:ctrlPr>
                                          </m:dPr>
                                          <m:e>
                                            <m:r>
                                              <m:rPr>
                                                <m:nor/>
                                              </m:rPr>
                                              <a:rPr lang="en-GB" sz="1400"/>
                                              <m:t>x</m:t>
                                            </m:r>
                                          </m:e>
                                        </m:d>
                                      </m:e>
                                      <m:e>
                                        <m:r>
                                          <a:rPr lang="en-GB" sz="1400" i="1">
                                            <a:latin typeface="Cambria Math" panose="02040503050406030204" pitchFamily="18" charset="0"/>
                                          </a:rPr>
                                          <m:t> </m:t>
                                        </m:r>
                                      </m:e>
                                    </m:eqArr>
                                  </m:sub>
                                </m:sSub>
                              </m:e>
                            </m:d>
                          </m:e>
                        </m:d>
                      </m:e>
                      <m:sup>
                        <m:r>
                          <m:rPr>
                            <m:nor/>
                          </m:rPr>
                          <a:rPr lang="en-GB" sz="1400"/>
                          <m:t>2</m:t>
                        </m:r>
                      </m:sup>
                    </m:sSup>
                  </m:oMath>
                </a14:m>
                <a:r>
                  <a:rPr lang="en-GB" sz="1400" dirty="0" smtClean="0"/>
                  <a:t> Permeate flow rate</a:t>
                </a:r>
              </a:p>
              <a:p>
                <a:pPr algn="just"/>
                <a14:m>
                  <m:oMathPara xmlns:m="http://schemas.openxmlformats.org/officeDocument/2006/math">
                    <m:oMathParaPr>
                      <m:jc m:val="left"/>
                    </m:oMathParaPr>
                    <m:oMath xmlns:m="http://schemas.openxmlformats.org/officeDocument/2006/math">
                      <m:sSubSup>
                        <m:sSubSupPr>
                          <m:ctrlPr>
                            <a:rPr lang="en-GB" sz="1400" i="1">
                              <a:latin typeface="Cambria Math"/>
                            </a:rPr>
                          </m:ctrlPr>
                        </m:sSubSupPr>
                        <m:e>
                          <m:r>
                            <m:rPr>
                              <m:nor/>
                            </m:rPr>
                            <a:rPr lang="en-GB" sz="1400"/>
                            <m:t>P</m:t>
                          </m:r>
                        </m:e>
                        <m:sub>
                          <m:r>
                            <m:rPr>
                              <m:nor/>
                            </m:rPr>
                            <a:rPr lang="en-GB" sz="1400"/>
                            <m:t>p</m:t>
                          </m:r>
                          <m:r>
                            <m:rPr>
                              <m:nor/>
                            </m:rPr>
                            <a:rPr lang="en-GB" sz="1400"/>
                            <m:t>(</m:t>
                          </m:r>
                          <m:r>
                            <m:rPr>
                              <m:nor/>
                            </m:rPr>
                            <a:rPr lang="en-GB" sz="1400"/>
                            <m:t>x</m:t>
                          </m:r>
                          <m:r>
                            <m:rPr>
                              <m:nor/>
                            </m:rPr>
                            <a:rPr lang="en-GB" sz="1400"/>
                            <m:t>)</m:t>
                          </m:r>
                        </m:sub>
                        <m:sup>
                          <m:r>
                            <m:rPr>
                              <m:nor/>
                            </m:rPr>
                            <a:rPr lang="en-GB" sz="1400"/>
                            <m:t>2</m:t>
                          </m:r>
                        </m:sup>
                      </m:sSubSup>
                      <m:r>
                        <m:rPr>
                          <m:nor/>
                        </m:rPr>
                        <a:rPr lang="en-GB" sz="1400"/>
                        <m:t>=</m:t>
                      </m:r>
                      <m:sSubSup>
                        <m:sSubSupPr>
                          <m:ctrlPr>
                            <a:rPr lang="en-GB" sz="1400" i="1">
                              <a:latin typeface="Cambria Math"/>
                            </a:rPr>
                          </m:ctrlPr>
                        </m:sSubSupPr>
                        <m:e>
                          <m:r>
                            <m:rPr>
                              <m:nor/>
                            </m:rPr>
                            <a:rPr lang="en-GB" sz="1400"/>
                            <m:t>P</m:t>
                          </m:r>
                        </m:e>
                        <m:sub>
                          <m:r>
                            <m:rPr>
                              <m:nor/>
                            </m:rPr>
                            <a:rPr lang="en-GB" sz="1400"/>
                            <m:t>p</m:t>
                          </m:r>
                          <m:r>
                            <m:rPr>
                              <m:nor/>
                            </m:rPr>
                            <a:rPr lang="en-GB" sz="1400"/>
                            <m:t>(0)</m:t>
                          </m:r>
                        </m:sub>
                        <m:sup>
                          <m:r>
                            <m:rPr>
                              <m:nor/>
                            </m:rPr>
                            <a:rPr lang="en-GB" sz="1400"/>
                            <m:t>2</m:t>
                          </m:r>
                        </m:sup>
                      </m:sSubSup>
                      <m:r>
                        <m:rPr>
                          <m:nor/>
                        </m:rPr>
                        <a:rPr lang="en-GB" sz="1400" i="1"/>
                        <m:t>−</m:t>
                      </m:r>
                      <m:sSup>
                        <m:sSupPr>
                          <m:ctrlPr>
                            <a:rPr lang="en-GB" sz="1400" i="1">
                              <a:latin typeface="Cambria Math"/>
                            </a:rPr>
                          </m:ctrlPr>
                        </m:sSupPr>
                        <m:e>
                          <m:d>
                            <m:dPr>
                              <m:ctrlPr>
                                <a:rPr lang="en-GB" sz="1400" i="1">
                                  <a:latin typeface="Cambria Math"/>
                                </a:rPr>
                              </m:ctrlPr>
                            </m:dPr>
                            <m:e>
                              <m:r>
                                <m:rPr>
                                  <m:nor/>
                                </m:rPr>
                                <a:rPr lang="en-GB" sz="1400"/>
                                <m:t>b</m:t>
                              </m:r>
                              <m:r>
                                <a:rPr lang="en-GB" sz="1400" b="0" i="1" smtClean="0">
                                  <a:latin typeface="Cambria Math" panose="02040503050406030204" pitchFamily="18" charset="0"/>
                                </a:rPr>
                                <m:t>−</m:t>
                              </m:r>
                              <m:sSub>
                                <m:sSubPr>
                                  <m:ctrlPr>
                                    <a:rPr lang="en-GB" sz="1400" i="1">
                                      <a:latin typeface="Cambria Math"/>
                                    </a:rPr>
                                  </m:ctrlPr>
                                </m:sSubPr>
                                <m:e>
                                  <m:r>
                                    <m:rPr>
                                      <m:nor/>
                                    </m:rPr>
                                    <a:rPr lang="en-GB" sz="1400"/>
                                    <m:t>F</m:t>
                                  </m:r>
                                </m:e>
                                <m:sub>
                                  <m:r>
                                    <m:rPr>
                                      <m:nor/>
                                    </m:rPr>
                                    <a:rPr lang="en-GB" sz="1400"/>
                                    <m:t>b</m:t>
                                  </m:r>
                                  <m:d>
                                    <m:dPr>
                                      <m:ctrlPr>
                                        <a:rPr lang="en-GB" sz="1400" i="1">
                                          <a:latin typeface="Cambria Math"/>
                                        </a:rPr>
                                      </m:ctrlPr>
                                    </m:dPr>
                                    <m:e>
                                      <m:r>
                                        <m:rPr>
                                          <m:nor/>
                                        </m:rPr>
                                        <a:rPr lang="en-GB" sz="1400"/>
                                        <m:t>0</m:t>
                                      </m:r>
                                    </m:e>
                                  </m:d>
                                </m:sub>
                              </m:sSub>
                            </m:e>
                          </m:d>
                        </m:e>
                        <m:sup>
                          <m:r>
                            <m:rPr>
                              <m:nor/>
                            </m:rPr>
                            <a:rPr lang="en-GB" sz="1400"/>
                            <m:t>2 </m:t>
                          </m:r>
                        </m:sup>
                      </m:sSup>
                      <m:r>
                        <m:rPr>
                          <m:nor/>
                        </m:rPr>
                        <a:rPr lang="en-GB" sz="1400" i="1"/>
                        <m:t>−</m:t>
                      </m:r>
                      <m:r>
                        <m:rPr>
                          <m:nor/>
                        </m:rPr>
                        <a:rPr lang="en-GB" sz="1400"/>
                        <m:t> </m:t>
                      </m:r>
                      <m:sSup>
                        <m:sSupPr>
                          <m:ctrlPr>
                            <a:rPr lang="en-GB" sz="1400" i="1">
                              <a:latin typeface="Cambria Math"/>
                            </a:rPr>
                          </m:ctrlPr>
                        </m:sSupPr>
                        <m:e>
                          <m:d>
                            <m:dPr>
                              <m:ctrlPr>
                                <a:rPr lang="en-GB" sz="1400" i="1">
                                  <a:latin typeface="Cambria Math"/>
                                </a:rPr>
                              </m:ctrlPr>
                            </m:dPr>
                            <m:e>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r>
                                            <m:rPr>
                                              <m:nor/>
                                            </m:rPr>
                                            <a:rPr lang="en-GB" sz="1400"/>
                                            <m:t>b</m:t>
                                          </m:r>
                                        </m:sub>
                                      </m:sSub>
                                    </m:num>
                                    <m:den>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e>
                              </m:d>
                              <m:d>
                                <m:dPr>
                                  <m:ctrlPr>
                                    <a:rPr lang="en-GB" sz="1400" i="1">
                                      <a:latin typeface="Cambria Math"/>
                                    </a:rPr>
                                  </m:ctrlPr>
                                </m:dPr>
                                <m:e>
                                  <m:f>
                                    <m:fPr>
                                      <m:ctrlPr>
                                        <a:rPr lang="en-GB" sz="1400" i="1">
                                          <a:latin typeface="Cambria Math"/>
                                        </a:rPr>
                                      </m:ctrlPr>
                                    </m:fPr>
                                    <m:num>
                                      <m:sSup>
                                        <m:sSupPr>
                                          <m:ctrlPr>
                                            <a:rPr lang="en-GB" sz="1400" i="1">
                                              <a:latin typeface="Cambria Math"/>
                                            </a:rPr>
                                          </m:ctrlPr>
                                        </m:sSupPr>
                                        <m:e>
                                          <m:r>
                                            <m:rPr>
                                              <m:nor/>
                                            </m:rPr>
                                            <a:rPr lang="en-GB" sz="1400"/>
                                            <m:t>x</m:t>
                                          </m:r>
                                        </m:e>
                                        <m:sup>
                                          <m:r>
                                            <m:rPr>
                                              <m:nor/>
                                            </m:rPr>
                                            <a:rPr lang="en-GB" sz="1400"/>
                                            <m:t>2</m:t>
                                          </m:r>
                                        </m:sup>
                                      </m:sSup>
                                    </m:num>
                                    <m:den>
                                      <m:r>
                                        <m:rPr>
                                          <m:nor/>
                                        </m:rPr>
                                        <a:rPr lang="en-GB" sz="1400"/>
                                        <m:t>2</m:t>
                                      </m:r>
                                    </m:den>
                                  </m:f>
                                </m:e>
                              </m:d>
                              <m:sSub>
                                <m:sSubPr>
                                  <m:ctrlPr>
                                    <a:rPr lang="en-GB" sz="1400" i="1">
                                      <a:latin typeface="Cambria Math"/>
                                    </a:rPr>
                                  </m:ctrlPr>
                                </m:sSubPr>
                                <m:e>
                                  <m:r>
                                    <m:rPr>
                                      <m:nor/>
                                    </m:rPr>
                                    <a:rPr lang="en-GB" sz="1400"/>
                                    <m:t>∆</m:t>
                                  </m:r>
                                  <m:r>
                                    <m:rPr>
                                      <m:nor/>
                                    </m:rPr>
                                    <a:rPr lang="en-GB" sz="1400"/>
                                    <m:t>P</m:t>
                                  </m:r>
                                </m:e>
                                <m:sub>
                                  <m:r>
                                    <m:rPr>
                                      <m:nor/>
                                    </m:rPr>
                                    <a:rPr lang="en-GB" sz="1400"/>
                                    <m:t>b</m:t>
                                  </m:r>
                                  <m:d>
                                    <m:dPr>
                                      <m:ctrlPr>
                                        <a:rPr lang="en-GB" sz="1400" i="1">
                                          <a:latin typeface="Cambria Math"/>
                                        </a:rPr>
                                      </m:ctrlPr>
                                    </m:dPr>
                                    <m:e>
                                      <m:r>
                                        <m:rPr>
                                          <m:nor/>
                                        </m:rPr>
                                        <a:rPr lang="en-GB" sz="1400"/>
                                        <m:t>0</m:t>
                                      </m:r>
                                    </m:e>
                                  </m:d>
                                </m:sub>
                              </m:sSub>
                            </m:e>
                          </m:d>
                        </m:e>
                        <m:sup>
                          <m:r>
                            <m:rPr>
                              <m:nor/>
                            </m:rPr>
                            <a:rPr lang="en-GB" sz="1400"/>
                            <m:t>2</m:t>
                          </m:r>
                        </m:sup>
                      </m:sSup>
                      <m:r>
                        <m:rPr>
                          <m:nor/>
                        </m:rPr>
                        <a:rPr lang="en-GB" sz="1400"/>
                        <m:t> +</m:t>
                      </m:r>
                      <m:sSup>
                        <m:sSupPr>
                          <m:ctrlPr>
                            <a:rPr lang="en-GB" sz="1400" i="1">
                              <a:latin typeface="Cambria Math"/>
                            </a:rPr>
                          </m:ctrlPr>
                        </m:sSupPr>
                        <m:e>
                          <m:d>
                            <m:dPr>
                              <m:ctrlPr>
                                <a:rPr lang="en-GB" sz="1400" i="1">
                                  <a:latin typeface="Cambria Math"/>
                                </a:rPr>
                              </m:ctrlPr>
                            </m:dPr>
                            <m:e>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sub>
                                      </m:sSub>
                                    </m:num>
                                    <m:den>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e>
                              </m:d>
                              <m:d>
                                <m:dPr>
                                  <m:ctrlPr>
                                    <a:rPr lang="en-GB" sz="1400" i="1">
                                      <a:latin typeface="Cambria Math"/>
                                    </a:rPr>
                                  </m:ctrlPr>
                                </m:dPr>
                                <m:e>
                                  <m:f>
                                    <m:fPr>
                                      <m:ctrlPr>
                                        <a:rPr lang="en-GB" sz="1400" i="1">
                                          <a:latin typeface="Cambria Math"/>
                                        </a:rPr>
                                      </m:ctrlPr>
                                    </m:fPr>
                                    <m:num>
                                      <m:sSup>
                                        <m:sSupPr>
                                          <m:ctrlPr>
                                            <a:rPr lang="en-GB" sz="1400" i="1">
                                              <a:latin typeface="Cambria Math"/>
                                            </a:rPr>
                                          </m:ctrlPr>
                                        </m:sSupPr>
                                        <m:e>
                                          <m:r>
                                            <m:rPr>
                                              <m:nor/>
                                            </m:rPr>
                                            <a:rPr lang="en-GB" sz="1400"/>
                                            <m:t>x</m:t>
                                          </m:r>
                                        </m:e>
                                        <m:sup>
                                          <m:r>
                                            <m:rPr>
                                              <m:nor/>
                                            </m:rPr>
                                            <a:rPr lang="en-GB" sz="1400"/>
                                            <m:t>3</m:t>
                                          </m:r>
                                        </m:sup>
                                      </m:sSup>
                                    </m:num>
                                    <m:den>
                                      <m:r>
                                        <m:rPr>
                                          <m:nor/>
                                        </m:rPr>
                                        <a:rPr lang="en-GB" sz="1400"/>
                                        <m:t>6</m:t>
                                      </m:r>
                                    </m:den>
                                  </m:f>
                                </m:e>
                              </m:d>
                              <m:sSup>
                                <m:sSupPr>
                                  <m:ctrlPr>
                                    <a:rPr lang="en-GB" sz="1400" i="1">
                                      <a:latin typeface="Cambria Math"/>
                                    </a:rPr>
                                  </m:ctrlPr>
                                </m:sSupPr>
                                <m:e>
                                  <m:r>
                                    <m:rPr>
                                      <m:nor/>
                                    </m:rPr>
                                    <a:rPr lang="en-GB" sz="1400"/>
                                    <m:t>b</m:t>
                                  </m:r>
                                </m:e>
                                <m:sup>
                                  <m:r>
                                    <m:rPr>
                                      <m:nor/>
                                    </m:rPr>
                                    <a:rPr lang="en-GB" sz="1400"/>
                                    <m:t>2</m:t>
                                  </m:r>
                                </m:sup>
                              </m:sSup>
                              <m:sSub>
                                <m:sSubPr>
                                  <m:ctrlPr>
                                    <a:rPr lang="en-GB" sz="1400" i="1">
                                      <a:latin typeface="Cambria Math"/>
                                    </a:rPr>
                                  </m:ctrlPr>
                                </m:sSubPr>
                                <m:e>
                                  <m:r>
                                    <m:rPr>
                                      <m:nor/>
                                    </m:rPr>
                                    <a:rPr lang="en-GB" sz="1400"/>
                                    <m:t>F</m:t>
                                  </m:r>
                                </m:e>
                                <m:sub>
                                  <m:r>
                                    <m:rPr>
                                      <m:nor/>
                                    </m:rPr>
                                    <a:rPr lang="en-GB" sz="1400"/>
                                    <m:t>b</m:t>
                                  </m:r>
                                  <m:d>
                                    <m:dPr>
                                      <m:ctrlPr>
                                        <a:rPr lang="en-GB" sz="1400" i="1">
                                          <a:latin typeface="Cambria Math"/>
                                        </a:rPr>
                                      </m:ctrlPr>
                                    </m:dPr>
                                    <m:e>
                                      <m:r>
                                        <m:rPr>
                                          <m:nor/>
                                        </m:rPr>
                                        <a:rPr lang="en-GB" sz="1400"/>
                                        <m:t>0</m:t>
                                      </m:r>
                                    </m:e>
                                  </m:d>
                                </m:sub>
                              </m:sSub>
                            </m:e>
                          </m:d>
                        </m:e>
                        <m:sup>
                          <m:r>
                            <m:rPr>
                              <m:nor/>
                            </m:rPr>
                            <a:rPr lang="en-GB" sz="1400"/>
                            <m:t>2</m:t>
                          </m:r>
                        </m:sup>
                      </m:sSup>
                      <m:r>
                        <m:rPr>
                          <m:nor/>
                        </m:rPr>
                        <a:rPr lang="en-GB" sz="1400"/>
                        <m:t>+</m:t>
                      </m:r>
                      <m:sSup>
                        <m:sSupPr>
                          <m:ctrlPr>
                            <a:rPr lang="en-GB" sz="1400" i="1">
                              <a:latin typeface="Cambria Math"/>
                            </a:rPr>
                          </m:ctrlPr>
                        </m:sSupPr>
                        <m:e>
                          <m:d>
                            <m:dPr>
                              <m:begChr m:val="["/>
                              <m:endChr m:val="]"/>
                              <m:ctrlPr>
                                <a:rPr lang="en-GB" sz="1400" i="1">
                                  <a:latin typeface="Cambria Math"/>
                                </a:rPr>
                              </m:ctrlPr>
                            </m:dPr>
                            <m:e>
                              <m:sSup>
                                <m:sSupPr>
                                  <m:ctrlPr>
                                    <a:rPr lang="en-GB" sz="1400" i="1">
                                      <a:latin typeface="Cambria Math"/>
                                    </a:rPr>
                                  </m:ctrlPr>
                                </m:sSupPr>
                                <m:e>
                                  <m:r>
                                    <m:rPr>
                                      <m:nor/>
                                    </m:rPr>
                                    <a:rPr lang="en-GB" sz="1400"/>
                                    <m:t>b</m:t>
                                  </m:r>
                                </m:e>
                                <m:sup>
                                  <m:r>
                                    <m:rPr>
                                      <m:nor/>
                                    </m:rPr>
                                    <a:rPr lang="en-GB" sz="1400"/>
                                    <m:t>1.5 </m:t>
                                  </m:r>
                                </m:sup>
                              </m:sSup>
                              <m:d>
                                <m:dPr>
                                  <m:ctrlPr>
                                    <a:rPr lang="en-GB" sz="1400" i="1">
                                      <a:latin typeface="Cambria Math"/>
                                    </a:rPr>
                                  </m:ctrlPr>
                                </m:dPr>
                                <m:e>
                                  <m:f>
                                    <m:fPr>
                                      <m:ctrlPr>
                                        <a:rPr lang="en-GB" sz="1400" i="1">
                                          <a:latin typeface="Cambria Math"/>
                                        </a:rPr>
                                      </m:ctrlPr>
                                    </m:fPr>
                                    <m:num>
                                      <m:sSup>
                                        <m:sSupPr>
                                          <m:ctrlPr>
                                            <a:rPr lang="en-GB" sz="1400" i="1">
                                              <a:latin typeface="Cambria Math"/>
                                            </a:rPr>
                                          </m:ctrlPr>
                                        </m:sSupPr>
                                        <m:e>
                                          <m:r>
                                            <m:rPr>
                                              <m:nor/>
                                            </m:rPr>
                                            <a:rPr lang="en-GB" sz="1400"/>
                                            <m:t>x</m:t>
                                          </m:r>
                                        </m:e>
                                        <m:sup>
                                          <m:r>
                                            <m:rPr>
                                              <m:nor/>
                                            </m:rPr>
                                            <a:rPr lang="en-GB" sz="1400"/>
                                            <m:t>3</m:t>
                                          </m:r>
                                        </m:sup>
                                      </m:sSup>
                                    </m:num>
                                    <m:den>
                                      <m:r>
                                        <m:rPr>
                                          <m:nor/>
                                        </m:rPr>
                                        <a:rPr lang="en-GB" sz="1400"/>
                                        <m:t>6</m:t>
                                      </m:r>
                                    </m:den>
                                  </m:f>
                                </m:e>
                              </m:d>
                              <m:sSup>
                                <m:sSupPr>
                                  <m:ctrlPr>
                                    <a:rPr lang="en-GB" sz="1400" i="1">
                                      <a:latin typeface="Cambria Math"/>
                                    </a:rPr>
                                  </m:ctrlPr>
                                </m:sSupPr>
                                <m:e>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sub>
                                          </m:sSub>
                                        </m:num>
                                        <m:den>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e>
                                  </m:d>
                                </m:e>
                                <m:sup>
                                  <m:r>
                                    <m:rPr>
                                      <m:nor/>
                                    </m:rPr>
                                    <a:rPr lang="en-GB" sz="1400"/>
                                    <m:t>1.5</m:t>
                                  </m:r>
                                </m:sup>
                              </m:sSup>
                              <m:d>
                                <m:dPr>
                                  <m:ctrlPr>
                                    <a:rPr lang="en-GB" sz="1400" i="1">
                                      <a:latin typeface="Cambria Math"/>
                                    </a:rPr>
                                  </m:ctrlPr>
                                </m:dPr>
                                <m:e>
                                  <m:sSub>
                                    <m:sSubPr>
                                      <m:ctrlPr>
                                        <a:rPr lang="en-GB" sz="1400" i="1">
                                          <a:latin typeface="Cambria Math"/>
                                        </a:rPr>
                                      </m:ctrlPr>
                                    </m:sSubPr>
                                    <m:e>
                                      <m:r>
                                        <m:rPr>
                                          <m:nor/>
                                        </m:rPr>
                                        <a:rPr lang="en-GB" sz="1400"/>
                                        <m:t>∆</m:t>
                                      </m:r>
                                      <m:r>
                                        <m:rPr>
                                          <m:nor/>
                                        </m:rPr>
                                        <a:rPr lang="en-GB" sz="1400"/>
                                        <m:t>P</m:t>
                                      </m:r>
                                    </m:e>
                                    <m:sub>
                                      <m:r>
                                        <m:rPr>
                                          <m:nor/>
                                        </m:rPr>
                                        <a:rPr lang="en-GB" sz="1400"/>
                                        <m:t>b</m:t>
                                      </m:r>
                                      <m:d>
                                        <m:dPr>
                                          <m:ctrlPr>
                                            <a:rPr lang="en-GB" sz="1400" i="1">
                                              <a:latin typeface="Cambria Math"/>
                                            </a:rPr>
                                          </m:ctrlPr>
                                        </m:dPr>
                                        <m:e>
                                          <m:r>
                                            <m:rPr>
                                              <m:nor/>
                                            </m:rPr>
                                            <a:rPr lang="en-GB" sz="1400"/>
                                            <m:t>x</m:t>
                                          </m:r>
                                        </m:e>
                                      </m:d>
                                    </m:sub>
                                  </m:sSub>
                                  <m:r>
                                    <m:rPr>
                                      <m:nor/>
                                    </m:rPr>
                                    <a:rPr lang="en-GB" sz="1400" i="1"/>
                                    <m:t>−</m:t>
                                  </m:r>
                                  <m:sSub>
                                    <m:sSubPr>
                                      <m:ctrlPr>
                                        <a:rPr lang="en-GB" sz="1400" i="1">
                                          <a:latin typeface="Cambria Math"/>
                                        </a:rPr>
                                      </m:ctrlPr>
                                    </m:sSubPr>
                                    <m:e>
                                      <m:r>
                                        <m:rPr>
                                          <m:nor/>
                                        </m:rPr>
                                        <a:rPr lang="en-GB" sz="1400"/>
                                        <m:t>∆</m:t>
                                      </m:r>
                                      <m:r>
                                        <m:rPr>
                                          <m:nor/>
                                        </m:rPr>
                                        <a:rPr lang="en-GB" sz="1400"/>
                                        <m:t>P</m:t>
                                      </m:r>
                                    </m:e>
                                    <m:sub>
                                      <m:r>
                                        <m:rPr>
                                          <m:nor/>
                                        </m:rPr>
                                        <a:rPr lang="en-GB" sz="1400"/>
                                        <m:t>b</m:t>
                                      </m:r>
                                      <m:d>
                                        <m:dPr>
                                          <m:ctrlPr>
                                            <a:rPr lang="en-GB" sz="1400" i="1">
                                              <a:latin typeface="Cambria Math"/>
                                            </a:rPr>
                                          </m:ctrlPr>
                                        </m:dPr>
                                        <m:e>
                                          <m:r>
                                            <m:rPr>
                                              <m:nor/>
                                            </m:rPr>
                                            <a:rPr lang="en-GB" sz="1400"/>
                                            <m:t>0</m:t>
                                          </m:r>
                                        </m:e>
                                      </m:d>
                                    </m:sub>
                                  </m:sSub>
                                </m:e>
                              </m:d>
                            </m:e>
                          </m:d>
                        </m:e>
                        <m:sup>
                          <m:r>
                            <m:rPr>
                              <m:nor/>
                            </m:rPr>
                            <a:rPr lang="en-GB" sz="1400"/>
                            <m:t>2</m:t>
                          </m:r>
                        </m:sup>
                      </m:sSup>
                    </m:oMath>
                  </m:oMathPara>
                </a14:m>
                <a:endParaRPr lang="en-GB" sz="1400" i="1" dirty="0" smtClean="0"/>
              </a:p>
              <a:p>
                <a:pPr algn="just"/>
                <a14:m>
                  <m:oMath xmlns:m="http://schemas.openxmlformats.org/officeDocument/2006/math">
                    <m:r>
                      <m:rPr>
                        <m:nor/>
                      </m:rPr>
                      <a:rPr lang="en-GB" sz="1400"/>
                      <m:t>+ </m:t>
                    </m:r>
                    <m:sSup>
                      <m:sSupPr>
                        <m:ctrlPr>
                          <a:rPr lang="en-GB" sz="1400" i="1">
                            <a:latin typeface="Cambria Math"/>
                          </a:rPr>
                        </m:ctrlPr>
                      </m:sSupPr>
                      <m:e>
                        <m:d>
                          <m:dPr>
                            <m:ctrlPr>
                              <a:rPr lang="en-GB" sz="1400" i="1">
                                <a:latin typeface="Cambria Math"/>
                              </a:rPr>
                            </m:ctrlPr>
                          </m:dPr>
                          <m:e>
                            <m:sSup>
                              <m:sSupPr>
                                <m:ctrlPr>
                                  <a:rPr lang="en-GB" sz="1400" i="1">
                                    <a:latin typeface="Cambria Math"/>
                                  </a:rPr>
                                </m:ctrlPr>
                              </m:sSupPr>
                              <m:e>
                                <m:r>
                                  <m:rPr>
                                    <m:nor/>
                                  </m:rPr>
                                  <a:rPr lang="en-GB" sz="1400"/>
                                  <m:t>b</m:t>
                                </m:r>
                              </m:e>
                              <m:sup>
                                <m:r>
                                  <m:rPr>
                                    <m:nor/>
                                  </m:rPr>
                                  <a:rPr lang="en-GB" sz="1400"/>
                                  <m:t>2</m:t>
                                </m:r>
                              </m:sup>
                            </m:sSup>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sub>
                                    </m:sSub>
                                  </m:num>
                                  <m:den>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e>
                            </m:d>
                            <m:d>
                              <m:dPr>
                                <m:ctrlPr>
                                  <a:rPr lang="en-GB" sz="1400" i="1">
                                    <a:latin typeface="Cambria Math"/>
                                  </a:rPr>
                                </m:ctrlPr>
                              </m:dPr>
                              <m:e>
                                <m:f>
                                  <m:fPr>
                                    <m:ctrlPr>
                                      <a:rPr lang="en-GB" sz="1400" i="1">
                                        <a:latin typeface="Cambria Math"/>
                                      </a:rPr>
                                    </m:ctrlPr>
                                  </m:fPr>
                                  <m:num>
                                    <m:sSup>
                                      <m:sSupPr>
                                        <m:ctrlPr>
                                          <a:rPr lang="en-GB" sz="1400" i="1">
                                            <a:latin typeface="Cambria Math"/>
                                          </a:rPr>
                                        </m:ctrlPr>
                                      </m:sSupPr>
                                      <m:e>
                                        <m:r>
                                          <m:rPr>
                                            <m:nor/>
                                          </m:rPr>
                                          <a:rPr lang="en-GB" sz="1400"/>
                                          <m:t>x</m:t>
                                        </m:r>
                                      </m:e>
                                      <m:sup>
                                        <m:r>
                                          <m:rPr>
                                            <m:nor/>
                                          </m:rPr>
                                          <a:rPr lang="en-GB" sz="1400"/>
                                          <m:t>3</m:t>
                                        </m:r>
                                      </m:sup>
                                    </m:sSup>
                                  </m:num>
                                  <m:den>
                                    <m:r>
                                      <m:rPr>
                                        <m:nor/>
                                      </m:rPr>
                                      <a:rPr lang="en-GB" sz="1400"/>
                                      <m:t>6</m:t>
                                    </m:r>
                                  </m:den>
                                </m:f>
                              </m:e>
                            </m:d>
                            <m:d>
                              <m:dPr>
                                <m:ctrlPr>
                                  <a:rPr lang="en-GB" sz="1400" i="1">
                                    <a:latin typeface="Cambria Math"/>
                                  </a:rPr>
                                </m:ctrlPr>
                              </m:dPr>
                              <m:e>
                                <m:r>
                                  <m:rPr>
                                    <m:nor/>
                                  </m:rPr>
                                  <a:rPr lang="en-GB" sz="1400"/>
                                  <m:t>2</m:t>
                                </m:r>
                                <m:d>
                                  <m:dPr>
                                    <m:ctrlPr>
                                      <a:rPr lang="en-GB" sz="1400" i="1">
                                        <a:latin typeface="Cambria Math"/>
                                      </a:rPr>
                                    </m:ctrlPr>
                                  </m:dPr>
                                  <m:e>
                                    <m:sSub>
                                      <m:sSubPr>
                                        <m:ctrlPr>
                                          <a:rPr lang="en-GB" sz="1400" i="1">
                                            <a:latin typeface="Cambria Math"/>
                                          </a:rPr>
                                        </m:ctrlPr>
                                      </m:sSubPr>
                                      <m:e>
                                        <m:r>
                                          <m:rPr>
                                            <m:nor/>
                                          </m:rPr>
                                          <a:rPr lang="en-GB" sz="1400"/>
                                          <m:t>F</m:t>
                                        </m:r>
                                      </m:e>
                                      <m:sub>
                                        <m:r>
                                          <m:rPr>
                                            <m:nor/>
                                          </m:rPr>
                                          <a:rPr lang="en-GB" sz="1400"/>
                                          <m:t>b</m:t>
                                        </m:r>
                                        <m:d>
                                          <m:dPr>
                                            <m:ctrlPr>
                                              <a:rPr lang="en-GB" sz="1400" i="1">
                                                <a:latin typeface="Cambria Math"/>
                                              </a:rPr>
                                            </m:ctrlPr>
                                          </m:dPr>
                                          <m:e>
                                            <m:r>
                                              <m:rPr>
                                                <m:nor/>
                                              </m:rPr>
                                              <a:rPr lang="en-GB" sz="1400"/>
                                              <m:t>0</m:t>
                                            </m:r>
                                          </m:e>
                                        </m:d>
                                      </m:sub>
                                    </m:sSub>
                                    <m:r>
                                      <m:rPr>
                                        <m:nor/>
                                      </m:rPr>
                                      <a:rPr lang="en-GB" sz="1400" i="1"/>
                                      <m:t>−</m:t>
                                    </m:r>
                                    <m:sSub>
                                      <m:sSubPr>
                                        <m:ctrlPr>
                                          <a:rPr lang="en-GB" sz="1400" i="1">
                                            <a:latin typeface="Cambria Math"/>
                                          </a:rPr>
                                        </m:ctrlPr>
                                      </m:sSubPr>
                                      <m:e>
                                        <m:r>
                                          <m:rPr>
                                            <m:nor/>
                                          </m:rPr>
                                          <a:rPr lang="en-GB" sz="1400"/>
                                          <m:t>F</m:t>
                                        </m:r>
                                      </m:e>
                                      <m:sub>
                                        <m:eqArr>
                                          <m:eqArrPr>
                                            <m:ctrlPr>
                                              <a:rPr lang="en-GB" sz="1400" i="1">
                                                <a:latin typeface="Cambria Math"/>
                                              </a:rPr>
                                            </m:ctrlPr>
                                          </m:eqArrPr>
                                          <m:e>
                                            <m:r>
                                              <m:rPr>
                                                <m:nor/>
                                              </m:rPr>
                                              <a:rPr lang="en-GB" sz="1400"/>
                                              <m:t>b</m:t>
                                            </m:r>
                                            <m:d>
                                              <m:dPr>
                                                <m:ctrlPr>
                                                  <a:rPr lang="en-GB" sz="1400" i="1">
                                                    <a:latin typeface="Cambria Math"/>
                                                  </a:rPr>
                                                </m:ctrlPr>
                                              </m:dPr>
                                              <m:e>
                                                <m:r>
                                                  <m:rPr>
                                                    <m:nor/>
                                                  </m:rPr>
                                                  <a:rPr lang="en-GB" sz="1400"/>
                                                  <m:t>x</m:t>
                                                </m:r>
                                              </m:e>
                                            </m:d>
                                          </m:e>
                                          <m:e>
                                            <m:r>
                                              <a:rPr lang="en-GB" sz="1400" i="1">
                                                <a:latin typeface="Cambria Math" panose="02040503050406030204" pitchFamily="18" charset="0"/>
                                              </a:rPr>
                                              <m:t> </m:t>
                                            </m:r>
                                          </m:e>
                                        </m:eqArr>
                                      </m:sub>
                                    </m:sSub>
                                  </m:e>
                                </m:d>
                                <m:d>
                                  <m:dPr>
                                    <m:ctrlPr>
                                      <a:rPr lang="en-GB" sz="1400" i="1">
                                        <a:latin typeface="Cambria Math"/>
                                      </a:rPr>
                                    </m:ctrlPr>
                                  </m:dPr>
                                  <m:e>
                                    <m:sSub>
                                      <m:sSubPr>
                                        <m:ctrlPr>
                                          <a:rPr lang="en-GB" sz="1400" i="1">
                                            <a:latin typeface="Cambria Math"/>
                                          </a:rPr>
                                        </m:ctrlPr>
                                      </m:sSubPr>
                                      <m:e>
                                        <m:r>
                                          <m:rPr>
                                            <m:nor/>
                                          </m:rPr>
                                          <a:rPr lang="en-GB" sz="1400"/>
                                          <m:t>F</m:t>
                                        </m:r>
                                      </m:e>
                                      <m:sub>
                                        <m:r>
                                          <m:rPr>
                                            <m:nor/>
                                          </m:rPr>
                                          <a:rPr lang="en-GB" sz="1400"/>
                                          <m:t>b</m:t>
                                        </m:r>
                                        <m:d>
                                          <m:dPr>
                                            <m:ctrlPr>
                                              <a:rPr lang="en-GB" sz="1400" i="1">
                                                <a:latin typeface="Cambria Math"/>
                                              </a:rPr>
                                            </m:ctrlPr>
                                          </m:dPr>
                                          <m:e>
                                            <m:r>
                                              <m:rPr>
                                                <m:nor/>
                                              </m:rPr>
                                              <a:rPr lang="en-GB" sz="1400"/>
                                              <m:t>x</m:t>
                                            </m:r>
                                          </m:e>
                                        </m:d>
                                      </m:sub>
                                    </m:sSub>
                                    <m:r>
                                      <m:rPr>
                                        <m:nor/>
                                      </m:rPr>
                                      <a:rPr lang="en-GB" sz="1400" i="1"/>
                                      <m:t>−</m:t>
                                    </m:r>
                                    <m:sSub>
                                      <m:sSubPr>
                                        <m:ctrlPr>
                                          <a:rPr lang="en-GB" sz="1400" i="1">
                                            <a:latin typeface="Cambria Math"/>
                                          </a:rPr>
                                        </m:ctrlPr>
                                      </m:sSubPr>
                                      <m:e>
                                        <m:r>
                                          <m:rPr>
                                            <m:nor/>
                                          </m:rPr>
                                          <a:rPr lang="en-GB" sz="1400"/>
                                          <m:t>F</m:t>
                                        </m:r>
                                      </m:e>
                                      <m:sub>
                                        <m:r>
                                          <m:rPr>
                                            <m:nor/>
                                          </m:rPr>
                                          <a:rPr lang="en-GB" sz="1400"/>
                                          <m:t>b</m:t>
                                        </m:r>
                                        <m:d>
                                          <m:dPr>
                                            <m:ctrlPr>
                                              <a:rPr lang="en-GB" sz="1400" i="1">
                                                <a:latin typeface="Cambria Math"/>
                                              </a:rPr>
                                            </m:ctrlPr>
                                          </m:dPr>
                                          <m:e>
                                            <m:r>
                                              <m:rPr>
                                                <m:nor/>
                                              </m:rPr>
                                              <a:rPr lang="en-GB" sz="1400"/>
                                              <m:t>0</m:t>
                                            </m:r>
                                          </m:e>
                                        </m:d>
                                      </m:sub>
                                    </m:sSub>
                                  </m:e>
                                </m:d>
                              </m:e>
                            </m:d>
                          </m:e>
                        </m:d>
                      </m:e>
                      <m:sup>
                        <m:r>
                          <m:rPr>
                            <m:nor/>
                          </m:rPr>
                          <a:rPr lang="en-GB" sz="1400"/>
                          <m:t>2</m:t>
                        </m:r>
                      </m:sup>
                    </m:sSup>
                    <m:r>
                      <m:rPr>
                        <m:nor/>
                      </m:rPr>
                      <a:rPr lang="en-GB" sz="1400" i="1"/>
                      <m:t>−</m:t>
                    </m:r>
                    <m:r>
                      <m:rPr>
                        <m:nor/>
                      </m:rPr>
                      <a:rPr lang="en-GB" sz="1400"/>
                      <m:t> </m:t>
                    </m:r>
                    <m:sSup>
                      <m:sSupPr>
                        <m:ctrlPr>
                          <a:rPr lang="en-GB" sz="1400" i="1">
                            <a:latin typeface="Cambria Math"/>
                          </a:rPr>
                        </m:ctrlPr>
                      </m:sSupPr>
                      <m:e>
                        <m:d>
                          <m:dPr>
                            <m:ctrlPr>
                              <a:rPr lang="en-GB" sz="1400" i="1">
                                <a:latin typeface="Cambria Math"/>
                              </a:rPr>
                            </m:ctrlPr>
                          </m:dPr>
                          <m:e>
                            <m:d>
                              <m:dPr>
                                <m:ctrlPr>
                                  <a:rPr lang="en-GB" sz="1400" i="1">
                                    <a:latin typeface="Cambria Math"/>
                                  </a:rPr>
                                </m:ctrlPr>
                              </m:dPr>
                              <m:e>
                                <m:f>
                                  <m:fPr>
                                    <m:ctrlPr>
                                      <a:rPr lang="en-GB" sz="1400" i="1">
                                        <a:latin typeface="Cambria Math"/>
                                      </a:rPr>
                                    </m:ctrlPr>
                                  </m:fPr>
                                  <m:num>
                                    <m:sSup>
                                      <m:sSupPr>
                                        <m:ctrlPr>
                                          <a:rPr lang="en-GB" sz="1400" i="1">
                                            <a:latin typeface="Cambria Math"/>
                                          </a:rPr>
                                        </m:ctrlPr>
                                      </m:sSupPr>
                                      <m:e>
                                        <m:r>
                                          <m:rPr>
                                            <m:nor/>
                                          </m:rPr>
                                          <a:rPr lang="en-GB" sz="1400"/>
                                          <m:t>x</m:t>
                                        </m:r>
                                      </m:e>
                                      <m:sup>
                                        <m:r>
                                          <m:rPr>
                                            <m:nor/>
                                          </m:rPr>
                                          <a:rPr lang="en-GB" sz="1400"/>
                                          <m:t>3</m:t>
                                        </m:r>
                                      </m:sup>
                                    </m:sSup>
                                  </m:num>
                                  <m:den>
                                    <m:r>
                                      <m:rPr>
                                        <m:nor/>
                                      </m:rPr>
                                      <a:rPr lang="en-GB" sz="1400"/>
                                      <m:t>6</m:t>
                                    </m:r>
                                  </m:den>
                                </m:f>
                              </m:e>
                            </m:d>
                            <m:d>
                              <m:dPr>
                                <m:ctrlPr>
                                  <a:rPr lang="en-GB" sz="1400" i="1">
                                    <a:latin typeface="Cambria Math"/>
                                  </a:rPr>
                                </m:ctrlPr>
                              </m:dPr>
                              <m:e>
                                <m:f>
                                  <m:fPr>
                                    <m:ctrlPr>
                                      <a:rPr lang="en-GB" sz="1400" i="1">
                                        <a:latin typeface="Cambria Math"/>
                                      </a:rPr>
                                    </m:ctrlPr>
                                  </m:fPr>
                                  <m:num>
                                    <m:r>
                                      <m:rPr>
                                        <m:nor/>
                                      </m:rPr>
                                      <a:rPr lang="en-GB" sz="1400"/>
                                      <m:t>W</m:t>
                                    </m:r>
                                    <m:r>
                                      <m:rPr>
                                        <m:nor/>
                                      </m:rPr>
                                      <a:rPr lang="en-GB" sz="1400"/>
                                      <m:t> </m:t>
                                    </m:r>
                                    <m:sSub>
                                      <m:sSubPr>
                                        <m:ctrlPr>
                                          <a:rPr lang="en-GB" sz="1400" i="1">
                                            <a:latin typeface="Cambria Math"/>
                                          </a:rPr>
                                        </m:ctrlPr>
                                      </m:sSubPr>
                                      <m:e>
                                        <m:r>
                                          <m:rPr>
                                            <m:nor/>
                                          </m:rPr>
                                          <a:rPr lang="en-GB" sz="1400"/>
                                          <m:t>L</m:t>
                                        </m:r>
                                      </m:e>
                                      <m:sub>
                                        <m:r>
                                          <m:rPr>
                                            <m:nor/>
                                          </m:rPr>
                                          <a:rPr lang="en-GB" sz="1400"/>
                                          <m:t>p</m:t>
                                        </m:r>
                                        <m:r>
                                          <m:rPr>
                                            <m:nor/>
                                          </m:rPr>
                                          <a:rPr lang="en-GB" sz="1400"/>
                                          <m:t> </m:t>
                                        </m:r>
                                        <m:r>
                                          <m:rPr>
                                            <m:nor/>
                                          </m:rPr>
                                          <a:rPr lang="en-GB" sz="1400"/>
                                          <m:t>b</m:t>
                                        </m:r>
                                      </m:sub>
                                    </m:sSub>
                                  </m:num>
                                  <m:den>
                                    <m:sSub>
                                      <m:sSubPr>
                                        <m:ctrlPr>
                                          <a:rPr lang="en-GB" sz="1400" i="1">
                                            <a:latin typeface="Cambria Math"/>
                                          </a:rPr>
                                        </m:ctrlPr>
                                      </m:sSubPr>
                                      <m:e>
                                        <m:r>
                                          <m:rPr>
                                            <m:nor/>
                                          </m:rPr>
                                          <a:rPr lang="en-GB" sz="1400"/>
                                          <m:t>∅</m:t>
                                        </m:r>
                                      </m:e>
                                      <m:sub>
                                        <m:d>
                                          <m:dPr>
                                            <m:ctrlPr>
                                              <a:rPr lang="en-GB" sz="1400" i="1">
                                                <a:latin typeface="Cambria Math"/>
                                              </a:rPr>
                                            </m:ctrlPr>
                                          </m:dPr>
                                          <m:e>
                                            <m:r>
                                              <m:rPr>
                                                <m:nor/>
                                              </m:rPr>
                                              <a:rPr lang="en-GB" sz="1400"/>
                                              <m:t>x</m:t>
                                            </m:r>
                                          </m:e>
                                        </m:d>
                                      </m:sub>
                                    </m:sSub>
                                  </m:den>
                                </m:f>
                              </m:e>
                            </m:d>
                            <m:d>
                              <m:dPr>
                                <m:ctrlPr>
                                  <a:rPr lang="en-GB" sz="1400" i="1">
                                    <a:latin typeface="Cambria Math"/>
                                  </a:rPr>
                                </m:ctrlPr>
                              </m:dPr>
                              <m:e>
                                <m:sSub>
                                  <m:sSubPr>
                                    <m:ctrlPr>
                                      <a:rPr lang="en-GB" sz="1400" i="1">
                                        <a:latin typeface="Cambria Math"/>
                                      </a:rPr>
                                    </m:ctrlPr>
                                  </m:sSubPr>
                                  <m:e>
                                    <m:r>
                                      <m:rPr>
                                        <m:nor/>
                                      </m:rPr>
                                      <a:rPr lang="en-GB" sz="1400"/>
                                      <m:t>F</m:t>
                                    </m:r>
                                  </m:e>
                                  <m:sub>
                                    <m:r>
                                      <m:rPr>
                                        <m:nor/>
                                      </m:rPr>
                                      <a:rPr lang="en-GB" sz="1400"/>
                                      <m:t>b</m:t>
                                    </m:r>
                                    <m:r>
                                      <m:rPr>
                                        <m:nor/>
                                      </m:rPr>
                                      <a:rPr lang="en-GB" sz="1400"/>
                                      <m:t>(0)</m:t>
                                    </m:r>
                                  </m:sub>
                                </m:sSub>
                                <m:r>
                                  <m:rPr>
                                    <m:nor/>
                                  </m:rPr>
                                  <a:rPr lang="en-GB" sz="1400" i="1"/>
                                  <m:t>−</m:t>
                                </m:r>
                                <m:sSub>
                                  <m:sSubPr>
                                    <m:ctrlPr>
                                      <a:rPr lang="en-GB" sz="1400" i="1">
                                        <a:latin typeface="Cambria Math"/>
                                      </a:rPr>
                                    </m:ctrlPr>
                                  </m:sSubPr>
                                  <m:e>
                                    <m:r>
                                      <m:rPr>
                                        <m:nor/>
                                      </m:rPr>
                                      <a:rPr lang="en-GB" sz="1400"/>
                                      <m:t>F</m:t>
                                    </m:r>
                                  </m:e>
                                  <m:sub>
                                    <m:eqArr>
                                      <m:eqArrPr>
                                        <m:ctrlPr>
                                          <a:rPr lang="en-GB" sz="1400" i="1">
                                            <a:latin typeface="Cambria Math"/>
                                          </a:rPr>
                                        </m:ctrlPr>
                                      </m:eqArrPr>
                                      <m:e>
                                        <m:r>
                                          <m:rPr>
                                            <m:nor/>
                                          </m:rPr>
                                          <a:rPr lang="en-GB" sz="1400"/>
                                          <m:t>b</m:t>
                                        </m:r>
                                        <m:d>
                                          <m:dPr>
                                            <m:ctrlPr>
                                              <a:rPr lang="en-GB" sz="1400" i="1">
                                                <a:latin typeface="Cambria Math"/>
                                              </a:rPr>
                                            </m:ctrlPr>
                                          </m:dPr>
                                          <m:e>
                                            <m:r>
                                              <m:rPr>
                                                <m:nor/>
                                              </m:rPr>
                                              <a:rPr lang="en-GB" sz="1400"/>
                                              <m:t>x</m:t>
                                            </m:r>
                                          </m:e>
                                        </m:d>
                                      </m:e>
                                      <m:e>
                                        <m:r>
                                          <a:rPr lang="en-GB" sz="1400" i="1">
                                            <a:latin typeface="Cambria Math" panose="02040503050406030204" pitchFamily="18" charset="0"/>
                                          </a:rPr>
                                          <m:t> </m:t>
                                        </m:r>
                                      </m:e>
                                    </m:eqArr>
                                  </m:sub>
                                </m:sSub>
                              </m:e>
                            </m:d>
                          </m:e>
                        </m:d>
                      </m:e>
                      <m:sup>
                        <m:r>
                          <m:rPr>
                            <m:nor/>
                          </m:rPr>
                          <a:rPr lang="en-GB" sz="1400"/>
                          <m:t>2</m:t>
                        </m:r>
                      </m:sup>
                    </m:sSup>
                  </m:oMath>
                </a14:m>
                <a:r>
                  <a:rPr lang="en-GB" sz="1400" dirty="0" smtClean="0"/>
                  <a:t>   permeate pressure</a:t>
                </a:r>
              </a:p>
              <a:p>
                <a:pPr algn="just"/>
                <a14:m>
                  <m:oMath xmlns:m="http://schemas.openxmlformats.org/officeDocument/2006/math">
                    <m:sSub>
                      <m:sSubPr>
                        <m:ctrlPr>
                          <a:rPr lang="en-GB" sz="1400" i="1">
                            <a:latin typeface="Cambria Math"/>
                          </a:rPr>
                        </m:ctrlPr>
                      </m:sSubPr>
                      <m:e>
                        <m:r>
                          <m:rPr>
                            <m:nor/>
                          </m:rPr>
                          <a:rPr lang="en-GB" sz="1400"/>
                          <m:t>C</m:t>
                        </m:r>
                      </m:e>
                      <m:sub>
                        <m:r>
                          <m:rPr>
                            <m:nor/>
                          </m:rPr>
                          <a:rPr lang="en-GB" sz="1400"/>
                          <m:t>p</m:t>
                        </m:r>
                        <m:r>
                          <m:rPr>
                            <m:nor/>
                          </m:rPr>
                          <a:rPr lang="en-GB" sz="1400"/>
                          <m:t>(0)</m:t>
                        </m:r>
                      </m:sub>
                    </m:sSub>
                    <m:r>
                      <m:rPr>
                        <m:nor/>
                      </m:rPr>
                      <a:rPr lang="en-GB" sz="1400"/>
                      <m:t>=</m:t>
                    </m:r>
                    <m:f>
                      <m:fPr>
                        <m:ctrlPr>
                          <a:rPr lang="en-GB" sz="1400" i="1">
                            <a:latin typeface="Cambria Math"/>
                          </a:rPr>
                        </m:ctrlPr>
                      </m:fPr>
                      <m:num>
                        <m:sSub>
                          <m:sSubPr>
                            <m:ctrlPr>
                              <a:rPr lang="en-GB" sz="1400" i="1">
                                <a:latin typeface="Cambria Math"/>
                              </a:rPr>
                            </m:ctrlPr>
                          </m:sSubPr>
                          <m:e>
                            <m:r>
                              <m:rPr>
                                <m:nor/>
                              </m:rPr>
                              <a:rPr lang="en-GB" sz="1400"/>
                              <m:t>B</m:t>
                            </m:r>
                          </m:e>
                          <m:sub>
                            <m:r>
                              <m:rPr>
                                <m:nor/>
                              </m:rPr>
                              <a:rPr lang="en-GB" sz="1400"/>
                              <m:t>s</m:t>
                            </m:r>
                          </m:sub>
                        </m:sSub>
                        <m:r>
                          <m:rPr>
                            <m:nor/>
                          </m:rPr>
                          <a:rPr lang="en-GB" sz="1400"/>
                          <m:t> </m:t>
                        </m:r>
                        <m:r>
                          <m:rPr>
                            <m:nor/>
                          </m:rPr>
                          <a:rPr lang="en-GB" sz="1400"/>
                          <m:t>R</m:t>
                        </m:r>
                        <m:r>
                          <m:rPr>
                            <m:nor/>
                          </m:rPr>
                          <a:rPr lang="en-GB" sz="1400"/>
                          <m:t> </m:t>
                        </m:r>
                        <m:sSub>
                          <m:sSubPr>
                            <m:ctrlPr>
                              <a:rPr lang="en-GB" sz="1400" i="1">
                                <a:latin typeface="Cambria Math"/>
                              </a:rPr>
                            </m:ctrlPr>
                          </m:sSubPr>
                          <m:e>
                            <m:r>
                              <m:rPr>
                                <m:nor/>
                              </m:rPr>
                              <a:rPr lang="en-GB" sz="1400"/>
                              <m:t>T</m:t>
                            </m:r>
                          </m:e>
                          <m:sub>
                            <m:r>
                              <m:rPr>
                                <m:nor/>
                              </m:rPr>
                              <a:rPr lang="en-GB" sz="1400"/>
                              <m:t>b</m:t>
                            </m:r>
                            <m:r>
                              <m:rPr>
                                <m:nor/>
                              </m:rPr>
                              <a:rPr lang="en-GB" sz="1400"/>
                              <m:t> </m:t>
                            </m:r>
                          </m:sub>
                        </m:sSub>
                        <m:sSub>
                          <m:sSubPr>
                            <m:ctrlPr>
                              <a:rPr lang="en-GB" sz="1400" i="1">
                                <a:latin typeface="Cambria Math"/>
                              </a:rPr>
                            </m:ctrlPr>
                          </m:sSubPr>
                          <m:e>
                            <m:r>
                              <m:rPr>
                                <m:nor/>
                              </m:rPr>
                              <a:rPr lang="en-GB" sz="1400"/>
                              <m:t>C</m:t>
                            </m:r>
                          </m:e>
                          <m:sub>
                            <m:r>
                              <m:rPr>
                                <m:nor/>
                              </m:rPr>
                              <a:rPr lang="en-GB" sz="1400"/>
                              <m:t>b</m:t>
                            </m:r>
                            <m:r>
                              <m:rPr>
                                <m:nor/>
                              </m:rPr>
                              <a:rPr lang="en-GB" sz="1400"/>
                              <m:t>(0)</m:t>
                            </m:r>
                          </m:sub>
                        </m:sSub>
                        <m:sSup>
                          <m:sSupPr>
                            <m:ctrlPr>
                              <a:rPr lang="en-GB" sz="1400" i="1">
                                <a:latin typeface="Cambria Math"/>
                              </a:rPr>
                            </m:ctrlPr>
                          </m:sSupPr>
                          <m:e>
                            <m:r>
                              <m:rPr>
                                <m:nor/>
                              </m:rPr>
                              <a:rPr lang="en-GB" sz="1400"/>
                              <m:t> </m:t>
                            </m:r>
                            <m:r>
                              <m:rPr>
                                <m:nor/>
                              </m:rPr>
                              <a:rPr lang="en-GB" sz="1400"/>
                              <m:t>e</m:t>
                            </m:r>
                          </m:e>
                          <m:sup>
                            <m:f>
                              <m:fPr>
                                <m:ctrlPr>
                                  <a:rPr lang="en-GB" sz="1400" i="1">
                                    <a:latin typeface="Cambria Math"/>
                                  </a:rPr>
                                </m:ctrlPr>
                              </m:fPr>
                              <m:num>
                                <m:sSub>
                                  <m:sSubPr>
                                    <m:ctrlPr>
                                      <a:rPr lang="en-GB" sz="1400" i="1">
                                        <a:latin typeface="Cambria Math"/>
                                      </a:rPr>
                                    </m:ctrlPr>
                                  </m:sSubPr>
                                  <m:e>
                                    <m:r>
                                      <m:rPr>
                                        <m:nor/>
                                      </m:rPr>
                                      <a:rPr lang="en-GB" sz="1400"/>
                                      <m:t>J</m:t>
                                    </m:r>
                                  </m:e>
                                  <m:sub>
                                    <m:r>
                                      <m:rPr>
                                        <m:nor/>
                                      </m:rPr>
                                      <a:rPr lang="en-GB" sz="1400"/>
                                      <m:t>w</m:t>
                                    </m:r>
                                    <m:r>
                                      <m:rPr>
                                        <m:nor/>
                                      </m:rPr>
                                      <a:rPr lang="en-GB" sz="1400"/>
                                      <m:t>(0)</m:t>
                                    </m:r>
                                  </m:sub>
                                </m:sSub>
                              </m:num>
                              <m:den>
                                <m:sSub>
                                  <m:sSubPr>
                                    <m:ctrlPr>
                                      <a:rPr lang="en-GB" sz="1400" i="1">
                                        <a:latin typeface="Cambria Math"/>
                                      </a:rPr>
                                    </m:ctrlPr>
                                  </m:sSubPr>
                                  <m:e>
                                    <m:r>
                                      <m:rPr>
                                        <m:nor/>
                                      </m:rPr>
                                      <a:rPr lang="en-GB" sz="1400"/>
                                      <m:t>k</m:t>
                                    </m:r>
                                  </m:e>
                                  <m:sub>
                                    <m:r>
                                      <m:rPr>
                                        <m:nor/>
                                      </m:rPr>
                                      <a:rPr lang="en-GB" sz="1400"/>
                                      <m:t>(0)</m:t>
                                    </m:r>
                                  </m:sub>
                                </m:sSub>
                              </m:den>
                            </m:f>
                          </m:sup>
                        </m:sSup>
                      </m:num>
                      <m:den>
                        <m:sSub>
                          <m:sSubPr>
                            <m:ctrlPr>
                              <a:rPr lang="en-GB" sz="1400" i="1">
                                <a:latin typeface="Cambria Math"/>
                              </a:rPr>
                            </m:ctrlPr>
                          </m:sSubPr>
                          <m:e>
                            <m:r>
                              <m:rPr>
                                <m:nor/>
                              </m:rPr>
                              <a:rPr lang="en-GB" sz="1400"/>
                              <m:t>J</m:t>
                            </m:r>
                          </m:e>
                          <m:sub>
                            <m:r>
                              <m:rPr>
                                <m:nor/>
                              </m:rPr>
                              <a:rPr lang="en-GB" sz="1400"/>
                              <m:t>w</m:t>
                            </m:r>
                            <m:r>
                              <m:rPr>
                                <m:nor/>
                              </m:rPr>
                              <a:rPr lang="en-GB" sz="1400"/>
                              <m:t>(0)</m:t>
                            </m:r>
                          </m:sub>
                        </m:sSub>
                        <m:r>
                          <m:rPr>
                            <m:nor/>
                          </m:rPr>
                          <a:rPr lang="en-GB" sz="1400"/>
                          <m:t> + </m:t>
                        </m:r>
                        <m:sSub>
                          <m:sSubPr>
                            <m:ctrlPr>
                              <a:rPr lang="en-GB" sz="1400" i="1">
                                <a:latin typeface="Cambria Math"/>
                              </a:rPr>
                            </m:ctrlPr>
                          </m:sSubPr>
                          <m:e>
                            <m:r>
                              <m:rPr>
                                <m:nor/>
                              </m:rPr>
                              <a:rPr lang="en-GB" sz="1400"/>
                              <m:t>B</m:t>
                            </m:r>
                          </m:e>
                          <m:sub>
                            <m:r>
                              <m:rPr>
                                <m:nor/>
                              </m:rPr>
                              <a:rPr lang="en-GB" sz="1400"/>
                              <m:t>s</m:t>
                            </m:r>
                          </m:sub>
                        </m:sSub>
                        <m:r>
                          <m:rPr>
                            <m:nor/>
                          </m:rPr>
                          <a:rPr lang="en-GB" sz="1400"/>
                          <m:t> </m:t>
                        </m:r>
                        <m:r>
                          <m:rPr>
                            <m:nor/>
                          </m:rPr>
                          <a:rPr lang="en-GB" sz="1400"/>
                          <m:t>R</m:t>
                        </m:r>
                        <m:r>
                          <m:rPr>
                            <m:nor/>
                          </m:rPr>
                          <a:rPr lang="en-GB" sz="1400"/>
                          <m:t> </m:t>
                        </m:r>
                        <m:sSub>
                          <m:sSubPr>
                            <m:ctrlPr>
                              <a:rPr lang="en-GB" sz="1400" i="1">
                                <a:latin typeface="Cambria Math"/>
                              </a:rPr>
                            </m:ctrlPr>
                          </m:sSubPr>
                          <m:e>
                            <m:r>
                              <m:rPr>
                                <m:nor/>
                              </m:rPr>
                              <a:rPr lang="en-GB" sz="1400"/>
                              <m:t>T</m:t>
                            </m:r>
                          </m:e>
                          <m:sub>
                            <m:r>
                              <m:rPr>
                                <m:nor/>
                              </m:rPr>
                              <a:rPr lang="en-GB" sz="1400"/>
                              <m:t>b</m:t>
                            </m:r>
                            <m:r>
                              <m:rPr>
                                <m:nor/>
                              </m:rPr>
                              <a:rPr lang="en-GB" sz="1400"/>
                              <m:t>  </m:t>
                            </m:r>
                          </m:sub>
                        </m:sSub>
                        <m:sSup>
                          <m:sSupPr>
                            <m:ctrlPr>
                              <a:rPr lang="en-GB" sz="1400" i="1">
                                <a:latin typeface="Cambria Math"/>
                              </a:rPr>
                            </m:ctrlPr>
                          </m:sSupPr>
                          <m:e>
                            <m:r>
                              <m:rPr>
                                <m:nor/>
                              </m:rPr>
                              <a:rPr lang="en-GB" sz="1400"/>
                              <m:t> </m:t>
                            </m:r>
                            <m:r>
                              <m:rPr>
                                <m:nor/>
                              </m:rPr>
                              <a:rPr lang="en-GB" sz="1400"/>
                              <m:t>e</m:t>
                            </m:r>
                          </m:e>
                          <m:sup>
                            <m:f>
                              <m:fPr>
                                <m:ctrlPr>
                                  <a:rPr lang="en-GB" sz="1400" i="1">
                                    <a:latin typeface="Cambria Math"/>
                                  </a:rPr>
                                </m:ctrlPr>
                              </m:fPr>
                              <m:num>
                                <m:sSub>
                                  <m:sSubPr>
                                    <m:ctrlPr>
                                      <a:rPr lang="en-GB" sz="1400" i="1">
                                        <a:latin typeface="Cambria Math"/>
                                      </a:rPr>
                                    </m:ctrlPr>
                                  </m:sSubPr>
                                  <m:e>
                                    <m:r>
                                      <m:rPr>
                                        <m:nor/>
                                      </m:rPr>
                                      <a:rPr lang="en-GB" sz="1400"/>
                                      <m:t>J</m:t>
                                    </m:r>
                                  </m:e>
                                  <m:sub>
                                    <m:r>
                                      <m:rPr>
                                        <m:nor/>
                                      </m:rPr>
                                      <a:rPr lang="en-GB" sz="1400"/>
                                      <m:t>w</m:t>
                                    </m:r>
                                    <m:r>
                                      <m:rPr>
                                        <m:nor/>
                                      </m:rPr>
                                      <a:rPr lang="en-GB" sz="1400"/>
                                      <m:t>(0)</m:t>
                                    </m:r>
                                  </m:sub>
                                </m:sSub>
                              </m:num>
                              <m:den>
                                <m:sSub>
                                  <m:sSubPr>
                                    <m:ctrlPr>
                                      <a:rPr lang="en-GB" sz="1400" i="1">
                                        <a:latin typeface="Cambria Math"/>
                                      </a:rPr>
                                    </m:ctrlPr>
                                  </m:sSubPr>
                                  <m:e>
                                    <m:r>
                                      <m:rPr>
                                        <m:nor/>
                                      </m:rPr>
                                      <a:rPr lang="en-GB" sz="1400"/>
                                      <m:t>k</m:t>
                                    </m:r>
                                  </m:e>
                                  <m:sub>
                                    <m:r>
                                      <m:rPr>
                                        <m:nor/>
                                      </m:rPr>
                                      <a:rPr lang="en-GB" sz="1400"/>
                                      <m:t>(0)</m:t>
                                    </m:r>
                                  </m:sub>
                                </m:sSub>
                              </m:den>
                            </m:f>
                          </m:sup>
                        </m:sSup>
                      </m:den>
                    </m:f>
                  </m:oMath>
                </a14:m>
                <a:r>
                  <a:rPr lang="en-GB" sz="1400" dirty="0"/>
                  <a:t>and</a:t>
                </a:r>
                <a14:m>
                  <m:oMath xmlns:m="http://schemas.openxmlformats.org/officeDocument/2006/math">
                    <m:sSub>
                      <m:sSubPr>
                        <m:ctrlPr>
                          <a:rPr lang="en-GB" sz="1400" i="1">
                            <a:latin typeface="Cambria Math"/>
                          </a:rPr>
                        </m:ctrlPr>
                      </m:sSubPr>
                      <m:e>
                        <m:r>
                          <m:rPr>
                            <m:nor/>
                          </m:rPr>
                          <a:rPr lang="en-GB" sz="1400"/>
                          <m:t>C</m:t>
                        </m:r>
                      </m:e>
                      <m:sub>
                        <m:r>
                          <m:rPr>
                            <m:nor/>
                          </m:rPr>
                          <a:rPr lang="en-GB" sz="1400"/>
                          <m:t>p</m:t>
                        </m:r>
                        <m:r>
                          <m:rPr>
                            <m:nor/>
                          </m:rPr>
                          <a:rPr lang="en-GB" sz="1400"/>
                          <m:t>(</m:t>
                        </m:r>
                        <m:r>
                          <m:rPr>
                            <m:nor/>
                          </m:rPr>
                          <a:rPr lang="en-GB" sz="1400"/>
                          <m:t>L</m:t>
                        </m:r>
                        <m:r>
                          <m:rPr>
                            <m:nor/>
                          </m:rPr>
                          <a:rPr lang="en-GB" sz="1400"/>
                          <m:t>)</m:t>
                        </m:r>
                      </m:sub>
                    </m:sSub>
                    <m:r>
                      <m:rPr>
                        <m:nor/>
                      </m:rPr>
                      <a:rPr lang="en-GB" sz="1400"/>
                      <m:t>=</m:t>
                    </m:r>
                    <m:f>
                      <m:fPr>
                        <m:ctrlPr>
                          <a:rPr lang="en-GB" sz="1400" i="1">
                            <a:latin typeface="Cambria Math"/>
                          </a:rPr>
                        </m:ctrlPr>
                      </m:fPr>
                      <m:num>
                        <m:sSub>
                          <m:sSubPr>
                            <m:ctrlPr>
                              <a:rPr lang="en-GB" sz="1400" i="1">
                                <a:latin typeface="Cambria Math"/>
                              </a:rPr>
                            </m:ctrlPr>
                          </m:sSubPr>
                          <m:e>
                            <m:r>
                              <m:rPr>
                                <m:nor/>
                              </m:rPr>
                              <a:rPr lang="en-GB" sz="1400"/>
                              <m:t>B</m:t>
                            </m:r>
                          </m:e>
                          <m:sub>
                            <m:r>
                              <m:rPr>
                                <m:nor/>
                              </m:rPr>
                              <a:rPr lang="en-GB" sz="1400"/>
                              <m:t>s</m:t>
                            </m:r>
                          </m:sub>
                        </m:sSub>
                        <m:r>
                          <m:rPr>
                            <m:nor/>
                          </m:rPr>
                          <a:rPr lang="en-GB" sz="1400"/>
                          <m:t> </m:t>
                        </m:r>
                        <m:r>
                          <m:rPr>
                            <m:nor/>
                          </m:rPr>
                          <a:rPr lang="en-GB" sz="1400"/>
                          <m:t>R</m:t>
                        </m:r>
                        <m:r>
                          <m:rPr>
                            <m:nor/>
                          </m:rPr>
                          <a:rPr lang="en-GB" sz="1400"/>
                          <m:t> </m:t>
                        </m:r>
                        <m:sSub>
                          <m:sSubPr>
                            <m:ctrlPr>
                              <a:rPr lang="en-GB" sz="1400" i="1">
                                <a:latin typeface="Cambria Math"/>
                              </a:rPr>
                            </m:ctrlPr>
                          </m:sSubPr>
                          <m:e>
                            <m:r>
                              <m:rPr>
                                <m:nor/>
                              </m:rPr>
                              <a:rPr lang="en-GB" sz="1400"/>
                              <m:t>T</m:t>
                            </m:r>
                          </m:e>
                          <m:sub>
                            <m:r>
                              <m:rPr>
                                <m:nor/>
                              </m:rPr>
                              <a:rPr lang="en-GB" sz="1400"/>
                              <m:t>b</m:t>
                            </m:r>
                            <m:r>
                              <m:rPr>
                                <m:nor/>
                              </m:rPr>
                              <a:rPr lang="en-GB" sz="1400"/>
                              <m:t> </m:t>
                            </m:r>
                          </m:sub>
                        </m:sSub>
                        <m:sSub>
                          <m:sSubPr>
                            <m:ctrlPr>
                              <a:rPr lang="en-GB" sz="1400" i="1">
                                <a:latin typeface="Cambria Math"/>
                              </a:rPr>
                            </m:ctrlPr>
                          </m:sSubPr>
                          <m:e>
                            <m:r>
                              <m:rPr>
                                <m:nor/>
                              </m:rPr>
                              <a:rPr lang="en-GB" sz="1400"/>
                              <m:t>C</m:t>
                            </m:r>
                          </m:e>
                          <m:sub>
                            <m:r>
                              <m:rPr>
                                <m:nor/>
                              </m:rPr>
                              <a:rPr lang="en-GB" sz="1400"/>
                              <m:t>b</m:t>
                            </m:r>
                            <m:r>
                              <m:rPr>
                                <m:nor/>
                              </m:rPr>
                              <a:rPr lang="en-GB" sz="1400"/>
                              <m:t>(</m:t>
                            </m:r>
                            <m:r>
                              <m:rPr>
                                <m:nor/>
                              </m:rPr>
                              <a:rPr lang="en-GB" sz="1400"/>
                              <m:t>L</m:t>
                            </m:r>
                            <m:r>
                              <m:rPr>
                                <m:nor/>
                              </m:rPr>
                              <a:rPr lang="en-GB" sz="1400"/>
                              <m:t>)</m:t>
                            </m:r>
                          </m:sub>
                        </m:sSub>
                        <m:sSup>
                          <m:sSupPr>
                            <m:ctrlPr>
                              <a:rPr lang="en-GB" sz="1400" i="1">
                                <a:latin typeface="Cambria Math"/>
                              </a:rPr>
                            </m:ctrlPr>
                          </m:sSupPr>
                          <m:e>
                            <m:r>
                              <m:rPr>
                                <m:nor/>
                              </m:rPr>
                              <a:rPr lang="en-GB" sz="1400"/>
                              <m:t> </m:t>
                            </m:r>
                            <m:r>
                              <m:rPr>
                                <m:nor/>
                              </m:rPr>
                              <a:rPr lang="en-GB" sz="1400"/>
                              <m:t>e</m:t>
                            </m:r>
                          </m:e>
                          <m:sup>
                            <m:f>
                              <m:fPr>
                                <m:ctrlPr>
                                  <a:rPr lang="en-GB" sz="1400" i="1">
                                    <a:latin typeface="Cambria Math"/>
                                  </a:rPr>
                                </m:ctrlPr>
                              </m:fPr>
                              <m:num>
                                <m:sSub>
                                  <m:sSubPr>
                                    <m:ctrlPr>
                                      <a:rPr lang="en-GB" sz="1400" i="1">
                                        <a:latin typeface="Cambria Math"/>
                                      </a:rPr>
                                    </m:ctrlPr>
                                  </m:sSubPr>
                                  <m:e>
                                    <m:r>
                                      <m:rPr>
                                        <m:nor/>
                                      </m:rPr>
                                      <a:rPr lang="en-GB" sz="1400"/>
                                      <m:t>J</m:t>
                                    </m:r>
                                  </m:e>
                                  <m:sub>
                                    <m:r>
                                      <m:rPr>
                                        <m:nor/>
                                      </m:rPr>
                                      <a:rPr lang="en-GB" sz="1400"/>
                                      <m:t>w</m:t>
                                    </m:r>
                                    <m:r>
                                      <m:rPr>
                                        <m:nor/>
                                      </m:rPr>
                                      <a:rPr lang="en-GB" sz="1400"/>
                                      <m:t>(</m:t>
                                    </m:r>
                                    <m:r>
                                      <m:rPr>
                                        <m:nor/>
                                      </m:rPr>
                                      <a:rPr lang="en-GB" sz="1400"/>
                                      <m:t>L</m:t>
                                    </m:r>
                                    <m:r>
                                      <m:rPr>
                                        <m:nor/>
                                      </m:rPr>
                                      <a:rPr lang="en-GB" sz="1400"/>
                                      <m:t>)</m:t>
                                    </m:r>
                                  </m:sub>
                                </m:sSub>
                              </m:num>
                              <m:den>
                                <m:sSub>
                                  <m:sSubPr>
                                    <m:ctrlPr>
                                      <a:rPr lang="en-GB" sz="1400" i="1">
                                        <a:latin typeface="Cambria Math"/>
                                      </a:rPr>
                                    </m:ctrlPr>
                                  </m:sSubPr>
                                  <m:e>
                                    <m:r>
                                      <m:rPr>
                                        <m:nor/>
                                      </m:rPr>
                                      <a:rPr lang="en-GB" sz="1400"/>
                                      <m:t>k</m:t>
                                    </m:r>
                                  </m:e>
                                  <m:sub>
                                    <m:r>
                                      <m:rPr>
                                        <m:nor/>
                                      </m:rPr>
                                      <a:rPr lang="en-GB" sz="1400"/>
                                      <m:t>(</m:t>
                                    </m:r>
                                    <m:r>
                                      <m:rPr>
                                        <m:nor/>
                                      </m:rPr>
                                      <a:rPr lang="en-GB" sz="1400"/>
                                      <m:t>L</m:t>
                                    </m:r>
                                    <m:r>
                                      <m:rPr>
                                        <m:nor/>
                                      </m:rPr>
                                      <a:rPr lang="en-GB" sz="1400"/>
                                      <m:t>)</m:t>
                                    </m:r>
                                  </m:sub>
                                </m:sSub>
                              </m:den>
                            </m:f>
                          </m:sup>
                        </m:sSup>
                      </m:num>
                      <m:den>
                        <m:sSub>
                          <m:sSubPr>
                            <m:ctrlPr>
                              <a:rPr lang="en-GB" sz="1400" i="1">
                                <a:latin typeface="Cambria Math"/>
                              </a:rPr>
                            </m:ctrlPr>
                          </m:sSubPr>
                          <m:e>
                            <m:r>
                              <m:rPr>
                                <m:nor/>
                              </m:rPr>
                              <a:rPr lang="en-GB" sz="1400"/>
                              <m:t>J</m:t>
                            </m:r>
                          </m:e>
                          <m:sub>
                            <m:r>
                              <m:rPr>
                                <m:nor/>
                              </m:rPr>
                              <a:rPr lang="en-GB" sz="1400"/>
                              <m:t>w</m:t>
                            </m:r>
                            <m:r>
                              <m:rPr>
                                <m:nor/>
                              </m:rPr>
                              <a:rPr lang="en-GB" sz="1400"/>
                              <m:t>(</m:t>
                            </m:r>
                            <m:r>
                              <m:rPr>
                                <m:nor/>
                              </m:rPr>
                              <a:rPr lang="en-GB" sz="1400"/>
                              <m:t>L</m:t>
                            </m:r>
                            <m:r>
                              <m:rPr>
                                <m:nor/>
                              </m:rPr>
                              <a:rPr lang="en-GB" sz="1400"/>
                              <m:t>)</m:t>
                            </m:r>
                          </m:sub>
                        </m:sSub>
                        <m:r>
                          <m:rPr>
                            <m:nor/>
                          </m:rPr>
                          <a:rPr lang="en-GB" sz="1400"/>
                          <m:t> + </m:t>
                        </m:r>
                        <m:sSub>
                          <m:sSubPr>
                            <m:ctrlPr>
                              <a:rPr lang="en-GB" sz="1400" i="1">
                                <a:latin typeface="Cambria Math"/>
                              </a:rPr>
                            </m:ctrlPr>
                          </m:sSubPr>
                          <m:e>
                            <m:r>
                              <m:rPr>
                                <m:nor/>
                              </m:rPr>
                              <a:rPr lang="en-GB" sz="1400"/>
                              <m:t>B</m:t>
                            </m:r>
                          </m:e>
                          <m:sub>
                            <m:r>
                              <m:rPr>
                                <m:nor/>
                              </m:rPr>
                              <a:rPr lang="en-GB" sz="1400"/>
                              <m:t>s</m:t>
                            </m:r>
                          </m:sub>
                        </m:sSub>
                        <m:r>
                          <m:rPr>
                            <m:nor/>
                          </m:rPr>
                          <a:rPr lang="en-GB" sz="1400"/>
                          <m:t> </m:t>
                        </m:r>
                        <m:r>
                          <m:rPr>
                            <m:nor/>
                          </m:rPr>
                          <a:rPr lang="en-GB" sz="1400"/>
                          <m:t>R</m:t>
                        </m:r>
                        <m:r>
                          <m:rPr>
                            <m:nor/>
                          </m:rPr>
                          <a:rPr lang="en-GB" sz="1400"/>
                          <m:t> </m:t>
                        </m:r>
                        <m:sSub>
                          <m:sSubPr>
                            <m:ctrlPr>
                              <a:rPr lang="en-GB" sz="1400" i="1">
                                <a:latin typeface="Cambria Math"/>
                              </a:rPr>
                            </m:ctrlPr>
                          </m:sSubPr>
                          <m:e>
                            <m:r>
                              <m:rPr>
                                <m:nor/>
                              </m:rPr>
                              <a:rPr lang="en-GB" sz="1400"/>
                              <m:t>T</m:t>
                            </m:r>
                          </m:e>
                          <m:sub>
                            <m:r>
                              <m:rPr>
                                <m:nor/>
                              </m:rPr>
                              <a:rPr lang="en-GB" sz="1400"/>
                              <m:t>b</m:t>
                            </m:r>
                            <m:r>
                              <m:rPr>
                                <m:nor/>
                              </m:rPr>
                              <a:rPr lang="en-GB" sz="1400"/>
                              <m:t>  </m:t>
                            </m:r>
                          </m:sub>
                        </m:sSub>
                        <m:sSup>
                          <m:sSupPr>
                            <m:ctrlPr>
                              <a:rPr lang="en-GB" sz="1400" i="1">
                                <a:latin typeface="Cambria Math"/>
                              </a:rPr>
                            </m:ctrlPr>
                          </m:sSupPr>
                          <m:e>
                            <m:r>
                              <m:rPr>
                                <m:nor/>
                              </m:rPr>
                              <a:rPr lang="en-GB" sz="1400"/>
                              <m:t> </m:t>
                            </m:r>
                            <m:r>
                              <m:rPr>
                                <m:nor/>
                              </m:rPr>
                              <a:rPr lang="en-GB" sz="1400"/>
                              <m:t>e</m:t>
                            </m:r>
                          </m:e>
                          <m:sup>
                            <m:f>
                              <m:fPr>
                                <m:ctrlPr>
                                  <a:rPr lang="en-GB" sz="1400" i="1">
                                    <a:latin typeface="Cambria Math"/>
                                  </a:rPr>
                                </m:ctrlPr>
                              </m:fPr>
                              <m:num>
                                <m:sSub>
                                  <m:sSubPr>
                                    <m:ctrlPr>
                                      <a:rPr lang="en-GB" sz="1400" i="1">
                                        <a:latin typeface="Cambria Math"/>
                                      </a:rPr>
                                    </m:ctrlPr>
                                  </m:sSubPr>
                                  <m:e>
                                    <m:r>
                                      <m:rPr>
                                        <m:nor/>
                                      </m:rPr>
                                      <a:rPr lang="en-GB" sz="1400"/>
                                      <m:t>J</m:t>
                                    </m:r>
                                  </m:e>
                                  <m:sub>
                                    <m:r>
                                      <m:rPr>
                                        <m:nor/>
                                      </m:rPr>
                                      <a:rPr lang="en-GB" sz="1400"/>
                                      <m:t>w</m:t>
                                    </m:r>
                                    <m:r>
                                      <m:rPr>
                                        <m:nor/>
                                      </m:rPr>
                                      <a:rPr lang="en-GB" sz="1400"/>
                                      <m:t>(</m:t>
                                    </m:r>
                                    <m:r>
                                      <m:rPr>
                                        <m:nor/>
                                      </m:rPr>
                                      <a:rPr lang="en-GB" sz="1400"/>
                                      <m:t>L</m:t>
                                    </m:r>
                                    <m:r>
                                      <m:rPr>
                                        <m:nor/>
                                      </m:rPr>
                                      <a:rPr lang="en-GB" sz="1400"/>
                                      <m:t>)</m:t>
                                    </m:r>
                                  </m:sub>
                                </m:sSub>
                              </m:num>
                              <m:den>
                                <m:sSub>
                                  <m:sSubPr>
                                    <m:ctrlPr>
                                      <a:rPr lang="en-GB" sz="1400" i="1">
                                        <a:latin typeface="Cambria Math"/>
                                      </a:rPr>
                                    </m:ctrlPr>
                                  </m:sSubPr>
                                  <m:e>
                                    <m:r>
                                      <m:rPr>
                                        <m:nor/>
                                      </m:rPr>
                                      <a:rPr lang="en-GB" sz="1400"/>
                                      <m:t>k</m:t>
                                    </m:r>
                                  </m:e>
                                  <m:sub>
                                    <m:r>
                                      <m:rPr>
                                        <m:nor/>
                                      </m:rPr>
                                      <a:rPr lang="en-GB" sz="1400"/>
                                      <m:t>(</m:t>
                                    </m:r>
                                    <m:r>
                                      <m:rPr>
                                        <m:nor/>
                                      </m:rPr>
                                      <a:rPr lang="en-GB" sz="1400"/>
                                      <m:t>L</m:t>
                                    </m:r>
                                    <m:r>
                                      <m:rPr>
                                        <m:nor/>
                                      </m:rPr>
                                      <a:rPr lang="en-GB" sz="1400"/>
                                      <m:t>)</m:t>
                                    </m:r>
                                  </m:sub>
                                </m:sSub>
                              </m:den>
                            </m:f>
                          </m:sup>
                        </m:sSup>
                      </m:den>
                    </m:f>
                  </m:oMath>
                </a14:m>
                <a:r>
                  <a:rPr lang="en-GB" sz="1400" dirty="0" smtClean="0"/>
                  <a:t>             permeate concentrations   </a:t>
                </a:r>
                <a14:m>
                  <m:oMath xmlns:m="http://schemas.openxmlformats.org/officeDocument/2006/math">
                    <m:r>
                      <m:rPr>
                        <m:nor/>
                      </m:rPr>
                      <a:rPr lang="en-GB" sz="1400"/>
                      <m:t>Rej</m:t>
                    </m:r>
                    <m:r>
                      <m:rPr>
                        <m:nor/>
                      </m:rPr>
                      <a:rPr lang="en-GB" sz="1400"/>
                      <m:t>=</m:t>
                    </m:r>
                    <m:f>
                      <m:fPr>
                        <m:ctrlPr>
                          <a:rPr lang="en-GB" sz="1400" i="1">
                            <a:latin typeface="Cambria Math"/>
                          </a:rPr>
                        </m:ctrlPr>
                      </m:fPr>
                      <m:num>
                        <m:sSub>
                          <m:sSubPr>
                            <m:ctrlPr>
                              <a:rPr lang="en-GB" sz="1400" i="1">
                                <a:latin typeface="Cambria Math"/>
                              </a:rPr>
                            </m:ctrlPr>
                          </m:sSubPr>
                          <m:e>
                            <m:r>
                              <m:rPr>
                                <m:nor/>
                              </m:rPr>
                              <a:rPr lang="en-GB" sz="1400"/>
                              <m:t>C</m:t>
                            </m:r>
                          </m:e>
                          <m:sub>
                            <m:r>
                              <m:rPr>
                                <m:nor/>
                              </m:rPr>
                              <a:rPr lang="en-GB" sz="1400"/>
                              <m:t>b</m:t>
                            </m:r>
                            <m:r>
                              <m:rPr>
                                <m:nor/>
                              </m:rPr>
                              <a:rPr lang="en-GB" sz="1400"/>
                              <m:t>(</m:t>
                            </m:r>
                            <m:r>
                              <m:rPr>
                                <m:nor/>
                              </m:rPr>
                              <a:rPr lang="en-GB" sz="1400"/>
                              <m:t>L</m:t>
                            </m:r>
                            <m:r>
                              <m:rPr>
                                <m:nor/>
                              </m:rPr>
                              <a:rPr lang="en-GB" sz="1400"/>
                              <m:t>)</m:t>
                            </m:r>
                          </m:sub>
                        </m:sSub>
                        <m:r>
                          <m:rPr>
                            <m:nor/>
                          </m:rPr>
                          <a:rPr lang="en-GB" sz="1400" i="1"/>
                          <m:t>−</m:t>
                        </m:r>
                        <m:sSub>
                          <m:sSubPr>
                            <m:ctrlPr>
                              <a:rPr lang="en-GB" sz="1400" i="1">
                                <a:latin typeface="Cambria Math"/>
                              </a:rPr>
                            </m:ctrlPr>
                          </m:sSubPr>
                          <m:e>
                            <m:r>
                              <m:rPr>
                                <m:nor/>
                              </m:rPr>
                              <a:rPr lang="en-GB" sz="1400"/>
                              <m:t>C</m:t>
                            </m:r>
                          </m:e>
                          <m:sub>
                            <m:r>
                              <m:rPr>
                                <m:nor/>
                              </m:rPr>
                              <a:rPr lang="en-GB" sz="1400"/>
                              <m:t>p</m:t>
                            </m:r>
                            <m:r>
                              <m:rPr>
                                <m:nor/>
                              </m:rPr>
                              <a:rPr lang="en-GB" sz="1400"/>
                              <m:t>(</m:t>
                            </m:r>
                            <m:r>
                              <m:rPr>
                                <m:nor/>
                              </m:rPr>
                              <a:rPr lang="en-GB" sz="1400"/>
                              <m:t>av</m:t>
                            </m:r>
                            <m:r>
                              <m:rPr>
                                <m:nor/>
                              </m:rPr>
                              <a:rPr lang="en-GB" sz="1400"/>
                              <m:t>)</m:t>
                            </m:r>
                          </m:sub>
                        </m:sSub>
                      </m:num>
                      <m:den>
                        <m:sSub>
                          <m:sSubPr>
                            <m:ctrlPr>
                              <a:rPr lang="en-GB" sz="1400" i="1">
                                <a:latin typeface="Cambria Math"/>
                              </a:rPr>
                            </m:ctrlPr>
                          </m:sSubPr>
                          <m:e>
                            <m:r>
                              <m:rPr>
                                <m:nor/>
                              </m:rPr>
                              <a:rPr lang="en-GB" sz="1400"/>
                              <m:t>C</m:t>
                            </m:r>
                          </m:e>
                          <m:sub>
                            <m:r>
                              <m:rPr>
                                <m:nor/>
                              </m:rPr>
                              <a:rPr lang="en-GB" sz="1400"/>
                              <m:t>b</m:t>
                            </m:r>
                            <m:r>
                              <m:rPr>
                                <m:nor/>
                              </m:rPr>
                              <a:rPr lang="en-GB" sz="1400"/>
                              <m:t>(</m:t>
                            </m:r>
                            <m:r>
                              <m:rPr>
                                <m:nor/>
                              </m:rPr>
                              <a:rPr lang="en-GB" sz="1400"/>
                              <m:t>L</m:t>
                            </m:r>
                            <m:r>
                              <m:rPr>
                                <m:nor/>
                              </m:rPr>
                              <a:rPr lang="en-GB" sz="1400"/>
                              <m:t>)</m:t>
                            </m:r>
                          </m:sub>
                        </m:sSub>
                      </m:den>
                    </m:f>
                    <m:r>
                      <m:rPr>
                        <m:nor/>
                      </m:rPr>
                      <a:rPr lang="en-GB" sz="1400"/>
                      <m:t>x</m:t>
                    </m:r>
                    <m:r>
                      <m:rPr>
                        <m:nor/>
                      </m:rPr>
                      <a:rPr lang="en-GB" sz="1400"/>
                      <m:t>100</m:t>
                    </m:r>
                  </m:oMath>
                </a14:m>
                <a:r>
                  <a:rPr lang="en-GB" sz="1400" dirty="0" smtClean="0"/>
                  <a:t>   rejection</a:t>
                </a:r>
              </a:p>
            </p:txBody>
          </p:sp>
        </mc:Choice>
        <mc:Fallback xmlns="">
          <p:sp>
            <p:nvSpPr>
              <p:cNvPr id="11" name="Rectangle 10">
                <a:extLst>
                  <a:ext uri="{FF2B5EF4-FFF2-40B4-BE49-F238E27FC236}">
                    <a16:creationId xmlns:a16="http://schemas.microsoft.com/office/drawing/2014/main" id="{98027F36-7CA5-4EFB-8927-77A2B113A903}"/>
                  </a:ext>
                </a:extLst>
              </p:cNvPr>
              <p:cNvSpPr>
                <a:spLocks noRot="1" noChangeAspect="1" noMove="1" noResize="1" noEditPoints="1" noAdjustHandles="1" noChangeArrowheads="1" noChangeShapeType="1" noTextEdit="1"/>
              </p:cNvSpPr>
              <p:nvPr/>
            </p:nvSpPr>
            <p:spPr>
              <a:xfrm>
                <a:off x="853965" y="726309"/>
                <a:ext cx="10809890" cy="5995167"/>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7468874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499136"/>
            <a:ext cx="10972800" cy="478326"/>
          </a:xfrm>
        </p:spPr>
        <p:txBody>
          <a:bodyPr>
            <a:norm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a:t>
            </a:r>
            <a:r>
              <a:rPr lang="en-US" sz="2400" b="1" dirty="0" smtClean="0">
                <a:solidFill>
                  <a:srgbClr val="0070C0"/>
                </a:solidFill>
                <a:latin typeface="Times New Roman" panose="02020603050405020304" pitchFamily="18" charset="0"/>
                <a:cs typeface="Times New Roman" panose="02020603050405020304" pitchFamily="18" charset="0"/>
              </a:rPr>
              <a:t>(2016) [16]</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23</a:t>
            </a:fld>
            <a:endParaRPr lang="en-US">
              <a:solidFill>
                <a:srgbClr val="04617B">
                  <a:shade val="90000"/>
                </a:srgbClr>
              </a:solidFill>
            </a:endParaRPr>
          </a:p>
        </p:txBody>
      </p:sp>
      <p:sp>
        <p:nvSpPr>
          <p:cNvPr id="8" name="Rectangle 7">
            <a:extLst>
              <a:ext uri="{FF2B5EF4-FFF2-40B4-BE49-F238E27FC236}">
                <a16:creationId xmlns:a16="http://schemas.microsoft.com/office/drawing/2014/main" xmlns="" id="{388D1BCD-6A09-4D7A-9B5B-6B53EE084B29}"/>
              </a:ext>
            </a:extLst>
          </p:cNvPr>
          <p:cNvSpPr/>
          <p:nvPr/>
        </p:nvSpPr>
        <p:spPr>
          <a:xfrm>
            <a:off x="772510" y="1408715"/>
            <a:ext cx="10809890" cy="440120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Arial" panose="020B0604020202020204" pitchFamily="34" charset="0"/>
              </a:rPr>
              <a:t>The friction and the model transport parameters (b, Lp, Bs, </a:t>
            </a:r>
            <a:r>
              <a:rPr lang="el-GR" sz="2000" dirty="0">
                <a:latin typeface="Calibri" panose="020F0502020204030204" pitchFamily="34" charset="0"/>
                <a:ea typeface="Calibri" panose="020F0502020204030204" pitchFamily="34" charset="0"/>
                <a:cs typeface="Calibri" panose="020F0502020204030204" pitchFamily="34" charset="0"/>
              </a:rPr>
              <a:t>σ</a:t>
            </a:r>
            <a:r>
              <a:rPr lang="en-US" sz="2000" dirty="0">
                <a:latin typeface="Times New Roman" panose="02020603050405020304" pitchFamily="18" charset="0"/>
                <a:ea typeface="Calibri" panose="020F0502020204030204" pitchFamily="34" charset="0"/>
                <a:cs typeface="Arial" panose="020B0604020202020204" pitchFamily="34" charset="0"/>
              </a:rPr>
              <a:t>) for each run were calculated using the gEST parameter estimation of the gPROMS software based on the experiments conducted by Fujioka et al. [18] </a:t>
            </a:r>
          </a:p>
          <a:p>
            <a:pPr marL="342900" indent="-342900" algn="just">
              <a:lnSpc>
                <a:spcPct val="20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Arial" panose="020B0604020202020204" pitchFamily="34" charset="0"/>
              </a:rPr>
              <a:t>The values used for the friction parameters were 62, 194 and 395 (atm s/m⁴) for the average permeate fluxes 2.78E-6, 5.56E-6 and 8.33E-6 m/s respectively. The selected membrane transport parameters of the three N-nitrosamine solutes (NDMA, NEMA and NPYR) and the water transport parameter Lp are provided in Table 4. </a:t>
            </a:r>
          </a:p>
        </p:txBody>
      </p:sp>
      <p:sp>
        <p:nvSpPr>
          <p:cNvPr id="11" name="Title 1">
            <a:extLst>
              <a:ext uri="{FF2B5EF4-FFF2-40B4-BE49-F238E27FC236}">
                <a16:creationId xmlns:a16="http://schemas.microsoft.com/office/drawing/2014/main" xmlns="" id="{AF8C3A37-3607-4A8D-9E68-C68728350BD1}"/>
              </a:ext>
            </a:extLst>
          </p:cNvPr>
          <p:cNvSpPr txBox="1">
            <a:spLocks/>
          </p:cNvSpPr>
          <p:nvPr/>
        </p:nvSpPr>
        <p:spPr>
          <a:xfrm>
            <a:off x="963477" y="1003876"/>
            <a:ext cx="4274950" cy="42721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buClr>
                <a:srgbClr val="FF0000"/>
              </a:buClr>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Parameter Estimation</a:t>
            </a:r>
            <a:endParaRPr lang="en-GB"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92616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24</a:t>
            </a:fld>
            <a:endParaRPr lang="en-US">
              <a:solidFill>
                <a:srgbClr val="04617B">
                  <a:shade val="90000"/>
                </a:srgbClr>
              </a:solidFill>
            </a:endParaRPr>
          </a:p>
        </p:txBody>
      </p:sp>
      <p:sp>
        <p:nvSpPr>
          <p:cNvPr id="3" name="Rectangle 2">
            <a:extLst>
              <a:ext uri="{FF2B5EF4-FFF2-40B4-BE49-F238E27FC236}">
                <a16:creationId xmlns:a16="http://schemas.microsoft.com/office/drawing/2014/main" xmlns="" id="{269241E4-672F-4C44-9E92-D7E4A3F3FAE1}"/>
              </a:ext>
            </a:extLst>
          </p:cNvPr>
          <p:cNvSpPr/>
          <p:nvPr/>
        </p:nvSpPr>
        <p:spPr>
          <a:xfrm>
            <a:off x="488198" y="1900680"/>
            <a:ext cx="10709328" cy="369332"/>
          </a:xfrm>
          <a:prstGeom prst="rect">
            <a:avLst/>
          </a:prstGeom>
        </p:spPr>
        <p:txBody>
          <a:bodyPr wrap="square">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Table 4.</a:t>
            </a:r>
            <a:r>
              <a:rPr lang="en-GB" dirty="0">
                <a:latin typeface="Times New Roman" panose="02020603050405020304" pitchFamily="18" charset="0"/>
                <a:ea typeface="Calibri" panose="020F0502020204030204" pitchFamily="34" charset="0"/>
                <a:cs typeface="Arial" panose="020B0604020202020204" pitchFamily="34" charset="0"/>
              </a:rPr>
              <a:t> Physical and transport parameters of the selected N-nitrosamines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AEEFA286-66E6-4C83-B810-981C473B870A}"/>
              </a:ext>
            </a:extLst>
          </p:cNvPr>
          <p:cNvSpPr>
            <a:spLocks noGrp="1"/>
          </p:cNvSpPr>
          <p:nvPr>
            <p:ph type="title"/>
          </p:nvPr>
        </p:nvSpPr>
        <p:spPr>
          <a:xfrm>
            <a:off x="609600" y="862493"/>
            <a:ext cx="10972800" cy="478326"/>
          </a:xfrm>
        </p:spPr>
        <p:txBody>
          <a:bodyPr>
            <a:norm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a:t>
            </a:r>
            <a:r>
              <a:rPr lang="en-US" sz="2400" b="1" dirty="0" smtClean="0">
                <a:solidFill>
                  <a:srgbClr val="0070C0"/>
                </a:solidFill>
                <a:latin typeface="Times New Roman" panose="02020603050405020304" pitchFamily="18" charset="0"/>
                <a:cs typeface="Times New Roman" panose="02020603050405020304" pitchFamily="18" charset="0"/>
              </a:rPr>
              <a:t>(2016) [16]</a:t>
            </a:r>
            <a:endParaRPr lang="en-GB" sz="24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068224428"/>
                  </p:ext>
                </p:extLst>
              </p:nvPr>
            </p:nvGraphicFramePr>
            <p:xfrm>
              <a:off x="2018372" y="2430966"/>
              <a:ext cx="7616281" cy="2776654"/>
            </p:xfrm>
            <a:graphic>
              <a:graphicData uri="http://schemas.openxmlformats.org/drawingml/2006/table">
                <a:tbl>
                  <a:tblPr firstRow="1" firstCol="1" bandRow="1">
                    <a:tableStyleId>{5C22544A-7EE6-4342-B048-85BDC9FD1C3A}</a:tableStyleId>
                  </a:tblPr>
                  <a:tblGrid>
                    <a:gridCol w="724218">
                      <a:extLst>
                        <a:ext uri="{9D8B030D-6E8A-4147-A177-3AD203B41FA5}">
                          <a16:colId xmlns:a16="http://schemas.microsoft.com/office/drawing/2014/main" xmlns="" val="2101977577"/>
                        </a:ext>
                      </a:extLst>
                    </a:gridCol>
                    <a:gridCol w="1334583">
                      <a:extLst>
                        <a:ext uri="{9D8B030D-6E8A-4147-A177-3AD203B41FA5}">
                          <a16:colId xmlns:a16="http://schemas.microsoft.com/office/drawing/2014/main" xmlns="" val="1629751601"/>
                        </a:ext>
                      </a:extLst>
                    </a:gridCol>
                    <a:gridCol w="1552875">
                      <a:extLst>
                        <a:ext uri="{9D8B030D-6E8A-4147-A177-3AD203B41FA5}">
                          <a16:colId xmlns:a16="http://schemas.microsoft.com/office/drawing/2014/main" xmlns="" val="1833447570"/>
                        </a:ext>
                      </a:extLst>
                    </a:gridCol>
                    <a:gridCol w="2398830">
                      <a:extLst>
                        <a:ext uri="{9D8B030D-6E8A-4147-A177-3AD203B41FA5}">
                          <a16:colId xmlns:a16="http://schemas.microsoft.com/office/drawing/2014/main" xmlns="" val="3658714498"/>
                        </a:ext>
                      </a:extLst>
                    </a:gridCol>
                    <a:gridCol w="1605775">
                      <a:extLst>
                        <a:ext uri="{9D8B030D-6E8A-4147-A177-3AD203B41FA5}">
                          <a16:colId xmlns:a16="http://schemas.microsoft.com/office/drawing/2014/main" xmlns="" val="3887195201"/>
                        </a:ext>
                      </a:extLst>
                    </a:gridCol>
                  </a:tblGrid>
                  <a:tr h="883536">
                    <a:tc>
                      <a:txBody>
                        <a:bodyPr/>
                        <a:lstStyle/>
                        <a:p>
                          <a:pPr algn="ctr">
                            <a:lnSpc>
                              <a:spcPct val="115000"/>
                            </a:lnSpc>
                            <a:spcAft>
                              <a:spcPts val="1000"/>
                            </a:spcAft>
                          </a:pPr>
                          <a:r>
                            <a:rPr lang="en-GB" sz="1400">
                              <a:effectLst/>
                            </a:rPr>
                            <a:t>Name</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Molecular weight (g/mol)</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Permeability coefficient, B</a:t>
                          </a:r>
                          <a:r>
                            <a:rPr lang="en-GB" sz="1400" baseline="-25000">
                              <a:effectLst/>
                            </a:rPr>
                            <a:t>s </a:t>
                          </a:r>
                          <a:r>
                            <a:rPr lang="en-GB" sz="1400">
                              <a:effectLst/>
                            </a:rPr>
                            <a:t>(m/s)</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Water permeability coefficient, (L</a:t>
                          </a:r>
                          <a:r>
                            <a:rPr lang="en-GB" sz="1400" baseline="-25000">
                              <a:effectLst/>
                            </a:rPr>
                            <a:t>p</a:t>
                          </a:r>
                          <a:r>
                            <a:rPr lang="en-GB" sz="1400">
                              <a:effectLst/>
                            </a:rPr>
                            <a:t>) (m/s atm) at 20 °C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Reflection coefficient, </a:t>
                          </a:r>
                          <a14:m>
                            <m:oMath xmlns:m="http://schemas.openxmlformats.org/officeDocument/2006/math">
                              <m:r>
                                <a:rPr lang="en-GB" sz="1400">
                                  <a:effectLst/>
                                  <a:latin typeface="Cambria Math" panose="02040503050406030204" pitchFamily="18" charset="0"/>
                                </a:rPr>
                                <m:t>𝜎</m:t>
                              </m:r>
                            </m:oMath>
                          </a14:m>
                          <a:r>
                            <a:rPr lang="en-GB" sz="1400">
                              <a:effectLst/>
                            </a:rPr>
                            <a:t> (dimensionless)</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083223751"/>
                      </a:ext>
                    </a:extLst>
                  </a:tr>
                  <a:tr h="1893118">
                    <a:tc>
                      <a:txBody>
                        <a:bodyPr/>
                        <a:lstStyle/>
                        <a:p>
                          <a:pPr algn="ctr">
                            <a:lnSpc>
                              <a:spcPct val="115000"/>
                            </a:lnSpc>
                            <a:spcAft>
                              <a:spcPts val="1000"/>
                            </a:spcAft>
                          </a:pPr>
                          <a:r>
                            <a:rPr lang="en-GB" sz="1400">
                              <a:effectLst/>
                            </a:rPr>
                            <a:t>NDMA</a:t>
                          </a:r>
                        </a:p>
                        <a:p>
                          <a:pPr algn="ctr">
                            <a:lnSpc>
                              <a:spcPct val="115000"/>
                            </a:lnSpc>
                            <a:spcAft>
                              <a:spcPts val="1000"/>
                            </a:spcAft>
                          </a:pPr>
                          <a:r>
                            <a:rPr lang="en-GB" sz="1400">
                              <a:effectLst/>
                            </a:rPr>
                            <a:t>NEMA</a:t>
                          </a:r>
                        </a:p>
                        <a:p>
                          <a:pPr algn="ctr">
                            <a:lnSpc>
                              <a:spcPct val="115000"/>
                            </a:lnSpc>
                            <a:spcAft>
                              <a:spcPts val="1000"/>
                            </a:spcAft>
                          </a:pPr>
                          <a:r>
                            <a:rPr lang="en-GB" sz="1400">
                              <a:effectLst/>
                            </a:rPr>
                            <a:t>NPYR</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74.05</a:t>
                          </a:r>
                        </a:p>
                        <a:p>
                          <a:pPr algn="ctr">
                            <a:lnSpc>
                              <a:spcPct val="115000"/>
                            </a:lnSpc>
                            <a:spcAft>
                              <a:spcPts val="1000"/>
                            </a:spcAft>
                          </a:pPr>
                          <a:r>
                            <a:rPr lang="en-GB" sz="1400">
                              <a:effectLst/>
                            </a:rPr>
                            <a:t>88.06</a:t>
                          </a:r>
                        </a:p>
                        <a:p>
                          <a:pPr algn="ctr">
                            <a:lnSpc>
                              <a:spcPct val="115000"/>
                            </a:lnSpc>
                            <a:spcAft>
                              <a:spcPts val="1000"/>
                            </a:spcAft>
                          </a:pPr>
                          <a:r>
                            <a:rPr lang="en-GB" sz="1400">
                              <a:effectLst/>
                            </a:rPr>
                            <a:t>100.06</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4.75E-6 – 5.36E-6</a:t>
                          </a:r>
                        </a:p>
                        <a:p>
                          <a:pPr algn="ctr">
                            <a:lnSpc>
                              <a:spcPct val="115000"/>
                            </a:lnSpc>
                            <a:spcAft>
                              <a:spcPts val="1000"/>
                            </a:spcAft>
                          </a:pPr>
                          <a:r>
                            <a:rPr lang="en-GB" sz="1400">
                              <a:effectLst/>
                            </a:rPr>
                            <a:t>1.15E-6 – 1.23E-6 </a:t>
                          </a:r>
                        </a:p>
                        <a:p>
                          <a:pPr algn="ctr">
                            <a:lnSpc>
                              <a:spcPct val="115000"/>
                            </a:lnSpc>
                            <a:spcAft>
                              <a:spcPts val="1000"/>
                            </a:spcAft>
                          </a:pPr>
                          <a:r>
                            <a:rPr lang="en-GB" sz="1400">
                              <a:effectLst/>
                            </a:rPr>
                            <a:t>4.18E-7 – 4.39E-7</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1.06E-6 – 1.27E-6</a:t>
                          </a:r>
                        </a:p>
                        <a:p>
                          <a:pPr algn="ctr">
                            <a:lnSpc>
                              <a:spcPct val="115000"/>
                            </a:lnSpc>
                            <a:spcAft>
                              <a:spcPts val="1000"/>
                            </a:spcAft>
                          </a:pPr>
                          <a:r>
                            <a:rPr lang="en-GB" sz="1400">
                              <a:effectLst/>
                            </a:rPr>
                            <a:t>1.05E-6 – 1.21E-6</a:t>
                          </a:r>
                        </a:p>
                        <a:p>
                          <a:pPr algn="ctr">
                            <a:lnSpc>
                              <a:spcPct val="115000"/>
                            </a:lnSpc>
                            <a:spcAft>
                              <a:spcPts val="1000"/>
                            </a:spcAft>
                          </a:pPr>
                          <a:r>
                            <a:rPr lang="en-GB" sz="1400">
                              <a:effectLst/>
                            </a:rPr>
                            <a:t>1.05E-6 – 1.23E-6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dirty="0">
                              <a:effectLst/>
                            </a:rPr>
                            <a:t>0.951-0.985</a:t>
                          </a:r>
                        </a:p>
                        <a:p>
                          <a:pPr algn="ctr">
                            <a:lnSpc>
                              <a:spcPct val="115000"/>
                            </a:lnSpc>
                            <a:spcAft>
                              <a:spcPts val="1000"/>
                            </a:spcAft>
                          </a:pPr>
                          <a:r>
                            <a:rPr lang="en-GB" sz="1400" dirty="0">
                              <a:effectLst/>
                            </a:rPr>
                            <a:t>0.936-0.989</a:t>
                          </a:r>
                        </a:p>
                        <a:p>
                          <a:pPr algn="ctr">
                            <a:lnSpc>
                              <a:spcPct val="115000"/>
                            </a:lnSpc>
                            <a:spcAft>
                              <a:spcPts val="1000"/>
                            </a:spcAft>
                          </a:pPr>
                          <a:r>
                            <a:rPr lang="en-GB" sz="1400" dirty="0">
                              <a:effectLst/>
                            </a:rPr>
                            <a:t>0.983-0.998</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341502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68224428"/>
                  </p:ext>
                </p:extLst>
              </p:nvPr>
            </p:nvGraphicFramePr>
            <p:xfrm>
              <a:off x="2018372" y="2430966"/>
              <a:ext cx="7616281" cy="2776654"/>
            </p:xfrm>
            <a:graphic>
              <a:graphicData uri="http://schemas.openxmlformats.org/drawingml/2006/table">
                <a:tbl>
                  <a:tblPr firstRow="1" firstCol="1" bandRow="1">
                    <a:tableStyleId>{5C22544A-7EE6-4342-B048-85BDC9FD1C3A}</a:tableStyleId>
                  </a:tblPr>
                  <a:tblGrid>
                    <a:gridCol w="724218">
                      <a:extLst>
                        <a:ext uri="{9D8B030D-6E8A-4147-A177-3AD203B41FA5}">
                          <a16:colId xmlns:a16="http://schemas.microsoft.com/office/drawing/2014/main" val="2101977577"/>
                        </a:ext>
                      </a:extLst>
                    </a:gridCol>
                    <a:gridCol w="1334583">
                      <a:extLst>
                        <a:ext uri="{9D8B030D-6E8A-4147-A177-3AD203B41FA5}">
                          <a16:colId xmlns:a16="http://schemas.microsoft.com/office/drawing/2014/main" val="1629751601"/>
                        </a:ext>
                      </a:extLst>
                    </a:gridCol>
                    <a:gridCol w="1552875">
                      <a:extLst>
                        <a:ext uri="{9D8B030D-6E8A-4147-A177-3AD203B41FA5}">
                          <a16:colId xmlns:a16="http://schemas.microsoft.com/office/drawing/2014/main" val="1833447570"/>
                        </a:ext>
                      </a:extLst>
                    </a:gridCol>
                    <a:gridCol w="2398830">
                      <a:extLst>
                        <a:ext uri="{9D8B030D-6E8A-4147-A177-3AD203B41FA5}">
                          <a16:colId xmlns:a16="http://schemas.microsoft.com/office/drawing/2014/main" val="3658714498"/>
                        </a:ext>
                      </a:extLst>
                    </a:gridCol>
                    <a:gridCol w="1605775">
                      <a:extLst>
                        <a:ext uri="{9D8B030D-6E8A-4147-A177-3AD203B41FA5}">
                          <a16:colId xmlns:a16="http://schemas.microsoft.com/office/drawing/2014/main" val="3887195201"/>
                        </a:ext>
                      </a:extLst>
                    </a:gridCol>
                  </a:tblGrid>
                  <a:tr h="883536">
                    <a:tc>
                      <a:txBody>
                        <a:bodyPr/>
                        <a:lstStyle/>
                        <a:p>
                          <a:pPr algn="ctr">
                            <a:lnSpc>
                              <a:spcPct val="115000"/>
                            </a:lnSpc>
                            <a:spcAft>
                              <a:spcPts val="1000"/>
                            </a:spcAft>
                          </a:pPr>
                          <a:r>
                            <a:rPr lang="en-GB" sz="1400">
                              <a:effectLst/>
                            </a:rPr>
                            <a:t>Name</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Molecular weight (g/mol)</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Permeability coefficient, B</a:t>
                          </a:r>
                          <a:r>
                            <a:rPr lang="en-GB" sz="1400" baseline="-25000">
                              <a:effectLst/>
                            </a:rPr>
                            <a:t>s </a:t>
                          </a:r>
                          <a:r>
                            <a:rPr lang="en-GB" sz="1400">
                              <a:effectLst/>
                            </a:rPr>
                            <a:t>(m/s)</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Water permeability coefficient, (L</a:t>
                          </a:r>
                          <a:r>
                            <a:rPr lang="en-GB" sz="1400" baseline="-25000">
                              <a:effectLst/>
                            </a:rPr>
                            <a:t>p</a:t>
                          </a:r>
                          <a:r>
                            <a:rPr lang="en-GB" sz="1400">
                              <a:effectLst/>
                            </a:rPr>
                            <a:t>) (m/s atm) at 20 °C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2"/>
                          <a:stretch>
                            <a:fillRect l="-373864" t="-690" r="-1515" b="-216552"/>
                          </a:stretch>
                        </a:blipFill>
                      </a:tcPr>
                    </a:tc>
                    <a:extLst>
                      <a:ext uri="{0D108BD9-81ED-4DB2-BD59-A6C34878D82A}">
                        <a16:rowId xmlns:a16="http://schemas.microsoft.com/office/drawing/2014/main" val="2083223751"/>
                      </a:ext>
                    </a:extLst>
                  </a:tr>
                  <a:tr h="1893118">
                    <a:tc>
                      <a:txBody>
                        <a:bodyPr/>
                        <a:lstStyle/>
                        <a:p>
                          <a:pPr algn="ctr">
                            <a:lnSpc>
                              <a:spcPct val="115000"/>
                            </a:lnSpc>
                            <a:spcAft>
                              <a:spcPts val="1000"/>
                            </a:spcAft>
                          </a:pPr>
                          <a:r>
                            <a:rPr lang="en-GB" sz="1400">
                              <a:effectLst/>
                            </a:rPr>
                            <a:t>NDMA</a:t>
                          </a:r>
                        </a:p>
                        <a:p>
                          <a:pPr algn="ctr">
                            <a:lnSpc>
                              <a:spcPct val="115000"/>
                            </a:lnSpc>
                            <a:spcAft>
                              <a:spcPts val="1000"/>
                            </a:spcAft>
                          </a:pPr>
                          <a:r>
                            <a:rPr lang="en-GB" sz="1400">
                              <a:effectLst/>
                            </a:rPr>
                            <a:t>NEMA</a:t>
                          </a:r>
                        </a:p>
                        <a:p>
                          <a:pPr algn="ctr">
                            <a:lnSpc>
                              <a:spcPct val="115000"/>
                            </a:lnSpc>
                            <a:spcAft>
                              <a:spcPts val="1000"/>
                            </a:spcAft>
                          </a:pPr>
                          <a:r>
                            <a:rPr lang="en-GB" sz="1400">
                              <a:effectLst/>
                            </a:rPr>
                            <a:t>NPYR</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74.05</a:t>
                          </a:r>
                        </a:p>
                        <a:p>
                          <a:pPr algn="ctr">
                            <a:lnSpc>
                              <a:spcPct val="115000"/>
                            </a:lnSpc>
                            <a:spcAft>
                              <a:spcPts val="1000"/>
                            </a:spcAft>
                          </a:pPr>
                          <a:r>
                            <a:rPr lang="en-GB" sz="1400">
                              <a:effectLst/>
                            </a:rPr>
                            <a:t>88.06</a:t>
                          </a:r>
                        </a:p>
                        <a:p>
                          <a:pPr algn="ctr">
                            <a:lnSpc>
                              <a:spcPct val="115000"/>
                            </a:lnSpc>
                            <a:spcAft>
                              <a:spcPts val="1000"/>
                            </a:spcAft>
                          </a:pPr>
                          <a:r>
                            <a:rPr lang="en-GB" sz="1400">
                              <a:effectLst/>
                            </a:rPr>
                            <a:t>100.06</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4.75E-6 – 5.36E-6</a:t>
                          </a:r>
                        </a:p>
                        <a:p>
                          <a:pPr algn="ctr">
                            <a:lnSpc>
                              <a:spcPct val="115000"/>
                            </a:lnSpc>
                            <a:spcAft>
                              <a:spcPts val="1000"/>
                            </a:spcAft>
                          </a:pPr>
                          <a:r>
                            <a:rPr lang="en-GB" sz="1400">
                              <a:effectLst/>
                            </a:rPr>
                            <a:t>1.15E-6 – 1.23E-6 </a:t>
                          </a:r>
                        </a:p>
                        <a:p>
                          <a:pPr algn="ctr">
                            <a:lnSpc>
                              <a:spcPct val="115000"/>
                            </a:lnSpc>
                            <a:spcAft>
                              <a:spcPts val="1000"/>
                            </a:spcAft>
                          </a:pPr>
                          <a:r>
                            <a:rPr lang="en-GB" sz="1400">
                              <a:effectLst/>
                            </a:rPr>
                            <a:t>4.18E-7 – 4.39E-7</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a:effectLst/>
                            </a:rPr>
                            <a:t>1.06E-6 – 1.27E-6</a:t>
                          </a:r>
                        </a:p>
                        <a:p>
                          <a:pPr algn="ctr">
                            <a:lnSpc>
                              <a:spcPct val="115000"/>
                            </a:lnSpc>
                            <a:spcAft>
                              <a:spcPts val="1000"/>
                            </a:spcAft>
                          </a:pPr>
                          <a:r>
                            <a:rPr lang="en-GB" sz="1400">
                              <a:effectLst/>
                            </a:rPr>
                            <a:t>1.05E-6 – 1.21E-6</a:t>
                          </a:r>
                        </a:p>
                        <a:p>
                          <a:pPr algn="ctr">
                            <a:lnSpc>
                              <a:spcPct val="115000"/>
                            </a:lnSpc>
                            <a:spcAft>
                              <a:spcPts val="1000"/>
                            </a:spcAft>
                          </a:pPr>
                          <a:r>
                            <a:rPr lang="en-GB" sz="1400">
                              <a:effectLst/>
                            </a:rPr>
                            <a:t>1.05E-6 – 1.23E-6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400" dirty="0">
                              <a:effectLst/>
                            </a:rPr>
                            <a:t>0.951-0.985</a:t>
                          </a:r>
                        </a:p>
                        <a:p>
                          <a:pPr algn="ctr">
                            <a:lnSpc>
                              <a:spcPct val="115000"/>
                            </a:lnSpc>
                            <a:spcAft>
                              <a:spcPts val="1000"/>
                            </a:spcAft>
                          </a:pPr>
                          <a:r>
                            <a:rPr lang="en-GB" sz="1400" dirty="0">
                              <a:effectLst/>
                            </a:rPr>
                            <a:t>0.936-0.989</a:t>
                          </a:r>
                        </a:p>
                        <a:p>
                          <a:pPr algn="ctr">
                            <a:lnSpc>
                              <a:spcPct val="115000"/>
                            </a:lnSpc>
                            <a:spcAft>
                              <a:spcPts val="1000"/>
                            </a:spcAft>
                          </a:pPr>
                          <a:r>
                            <a:rPr lang="en-GB" sz="1400" dirty="0">
                              <a:effectLst/>
                            </a:rPr>
                            <a:t>0.983-0.998</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4150202"/>
                      </a:ext>
                    </a:extLst>
                  </a:tr>
                </a:tbl>
              </a:graphicData>
            </a:graphic>
          </p:graphicFrame>
        </mc:Fallback>
      </mc:AlternateContent>
    </p:spTree>
    <p:extLst>
      <p:ext uri="{BB962C8B-B14F-4D97-AF65-F5344CB8AC3E}">
        <p14:creationId xmlns:p14="http://schemas.microsoft.com/office/powerpoint/2010/main" val="296187669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25</a:t>
            </a:fld>
            <a:endParaRPr lang="en-US">
              <a:solidFill>
                <a:srgbClr val="04617B">
                  <a:shade val="90000"/>
                </a:srgbClr>
              </a:solidFill>
            </a:endParaRPr>
          </a:p>
        </p:txBody>
      </p:sp>
      <p:sp>
        <p:nvSpPr>
          <p:cNvPr id="7" name="Title 1"/>
          <p:cNvSpPr txBox="1">
            <a:spLocks/>
          </p:cNvSpPr>
          <p:nvPr/>
        </p:nvSpPr>
        <p:spPr>
          <a:xfrm>
            <a:off x="756745" y="257504"/>
            <a:ext cx="10042635" cy="546538"/>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GB" sz="2800" b="1" dirty="0">
              <a:solidFill>
                <a:srgbClr val="0070C0"/>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7C4B49DC-2F94-4289-9418-21AEBE1D9D7C}"/>
              </a:ext>
            </a:extLst>
          </p:cNvPr>
          <p:cNvSpPr txBox="1">
            <a:spLocks/>
          </p:cNvSpPr>
          <p:nvPr/>
        </p:nvSpPr>
        <p:spPr>
          <a:xfrm>
            <a:off x="691055" y="291610"/>
            <a:ext cx="10972800" cy="478326"/>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a:t>
            </a:r>
            <a:r>
              <a:rPr lang="en-US" sz="2400" b="1" dirty="0" smtClean="0">
                <a:solidFill>
                  <a:srgbClr val="0070C0"/>
                </a:solidFill>
                <a:latin typeface="Times New Roman" panose="02020603050405020304" pitchFamily="18" charset="0"/>
                <a:cs typeface="Times New Roman" panose="02020603050405020304" pitchFamily="18" charset="0"/>
              </a:rPr>
              <a:t>(2016)[16]</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F9E22EC7-C192-4248-BBB1-4C3D4D296A27}"/>
              </a:ext>
            </a:extLst>
          </p:cNvPr>
          <p:cNvSpPr/>
          <p:nvPr/>
        </p:nvSpPr>
        <p:spPr>
          <a:xfrm>
            <a:off x="892650" y="1218464"/>
            <a:ext cx="4885412" cy="3970318"/>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GB" dirty="0">
                <a:solidFill>
                  <a:srgbClr val="FF0000"/>
                </a:solidFill>
              </a:rPr>
              <a:t>Fig. 10 </a:t>
            </a:r>
            <a:r>
              <a:rPr lang="en-GB" dirty="0"/>
              <a:t>shows that the model is able to simulate the observed data with a minor </a:t>
            </a:r>
            <a:r>
              <a:rPr lang="en-GB" dirty="0" smtClean="0"/>
              <a:t>deviation. </a:t>
            </a:r>
            <a:r>
              <a:rPr lang="en-GB" dirty="0"/>
              <a:t>In addition, </a:t>
            </a:r>
            <a:r>
              <a:rPr lang="en-GB" dirty="0">
                <a:solidFill>
                  <a:srgbClr val="FF0000"/>
                </a:solidFill>
              </a:rPr>
              <a:t>Fig. 11</a:t>
            </a:r>
            <a:r>
              <a:rPr lang="en-GB" dirty="0"/>
              <a:t> shows the linear fittings with a regression coefficient R² (close to 1) for the experimental and model prediction of the outlet feed flow rate</a:t>
            </a:r>
            <a:endParaRPr lang="en-US" sz="2000" dirty="0">
              <a:latin typeface="Times New Roman" panose="02020603050405020304" pitchFamily="18" charset="0"/>
              <a:ea typeface="Calibri" panose="020F0502020204030204" pitchFamily="34" charset="0"/>
              <a:cs typeface="Arial" panose="020B0604020202020204" pitchFamily="34" charset="0"/>
            </a:endParaRPr>
          </a:p>
        </p:txBody>
      </p:sp>
      <p:sp>
        <p:nvSpPr>
          <p:cNvPr id="8" name="Title 1">
            <a:extLst>
              <a:ext uri="{FF2B5EF4-FFF2-40B4-BE49-F238E27FC236}">
                <a16:creationId xmlns:a16="http://schemas.microsoft.com/office/drawing/2014/main" xmlns="" id="{7D3AF996-15E6-4153-9BE5-E2A52BF799C5}"/>
              </a:ext>
            </a:extLst>
          </p:cNvPr>
          <p:cNvSpPr txBox="1">
            <a:spLocks/>
          </p:cNvSpPr>
          <p:nvPr/>
        </p:nvSpPr>
        <p:spPr>
          <a:xfrm>
            <a:off x="1195953" y="791246"/>
            <a:ext cx="3112577" cy="42721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buClr>
                <a:srgbClr val="FF0000"/>
              </a:buClr>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Model Validation</a:t>
            </a:r>
            <a:endParaRPr lang="en-GB" sz="24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2" name="Chart 11">
            <a:extLst>
              <a:ext uri="{FF2B5EF4-FFF2-40B4-BE49-F238E27FC236}">
                <a16:creationId xmlns:a16="http://schemas.microsoft.com/office/drawing/2014/main" xmlns="" id="{44C1A59E-F54A-48A6-919A-F58D5F5AAEAD}"/>
              </a:ext>
            </a:extLst>
          </p:cNvPr>
          <p:cNvGraphicFramePr/>
          <p:nvPr>
            <p:extLst/>
          </p:nvPr>
        </p:nvGraphicFramePr>
        <p:xfrm>
          <a:off x="7077885" y="4309514"/>
          <a:ext cx="4585970" cy="188141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xmlns="" id="{D84A89BA-4976-4348-A9FB-FFEB451E31D0}"/>
              </a:ext>
            </a:extLst>
          </p:cNvPr>
          <p:cNvSpPr/>
          <p:nvPr/>
        </p:nvSpPr>
        <p:spPr>
          <a:xfrm>
            <a:off x="7077884" y="6100981"/>
            <a:ext cx="4796177" cy="646331"/>
          </a:xfrm>
          <a:prstGeom prst="rect">
            <a:avLst/>
          </a:prstGeom>
        </p:spPr>
        <p:txBody>
          <a:bodyPr wrap="square">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11</a:t>
            </a:r>
            <a:r>
              <a:rPr lang="en-GB" dirty="0">
                <a:latin typeface="Times New Roman" panose="02020603050405020304" pitchFamily="18" charset="0"/>
                <a:ea typeface="Calibri" panose="020F0502020204030204" pitchFamily="34" charset="0"/>
                <a:cs typeface="Arial" panose="020B0604020202020204" pitchFamily="34" charset="0"/>
              </a:rPr>
              <a:t>. Linear fitting of experimental and model outlet feed flow rate</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655100E4-4964-4B7A-9768-3F64C3511854}"/>
              </a:ext>
            </a:extLst>
          </p:cNvPr>
          <p:cNvSpPr/>
          <p:nvPr/>
        </p:nvSpPr>
        <p:spPr>
          <a:xfrm>
            <a:off x="6096000" y="3505472"/>
            <a:ext cx="6096000" cy="646331"/>
          </a:xfrm>
          <a:prstGeom prst="rect">
            <a:avLst/>
          </a:prstGeom>
        </p:spPr>
        <p:txBody>
          <a:bodyPr>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10</a:t>
            </a:r>
            <a:r>
              <a:rPr lang="en-GB" dirty="0">
                <a:latin typeface="Times New Roman" panose="02020603050405020304" pitchFamily="18" charset="0"/>
                <a:ea typeface="Calibri" panose="020F0502020204030204" pitchFamily="34" charset="0"/>
                <a:cs typeface="Arial" panose="020B0604020202020204" pitchFamily="34" charset="0"/>
              </a:rPr>
              <a:t>. Experimental and model rejections of NDMA, NEMA and NDEA with average permeate flux</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xmlns="" id="{2B544CE1-5438-4E40-9643-02C128F2034A}"/>
              </a:ext>
            </a:extLst>
          </p:cNvPr>
          <p:cNvGraphicFramePr/>
          <p:nvPr>
            <p:extLst/>
          </p:nvPr>
        </p:nvGraphicFramePr>
        <p:xfrm>
          <a:off x="6199321" y="769936"/>
          <a:ext cx="5992679" cy="2767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623554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7298"/>
            <a:ext cx="10972800" cy="427218"/>
          </a:xfrm>
        </p:spPr>
        <p:txBody>
          <a:bodyPr>
            <a:no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(2017) [</a:t>
            </a:r>
            <a:r>
              <a:rPr lang="en-US" sz="2400" b="1" dirty="0" smtClean="0">
                <a:solidFill>
                  <a:srgbClr val="0070C0"/>
                </a:solidFill>
                <a:latin typeface="Times New Roman" panose="02020603050405020304" pitchFamily="18" charset="0"/>
                <a:cs typeface="Times New Roman" panose="02020603050405020304" pitchFamily="18" charset="0"/>
              </a:rPr>
              <a:t>17]</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26</a:t>
            </a:fld>
            <a:endParaRPr lang="en-US">
              <a:solidFill>
                <a:srgbClr val="04617B">
                  <a:shade val="90000"/>
                </a:srgbClr>
              </a:solidFill>
            </a:endParaRPr>
          </a:p>
        </p:txBody>
      </p:sp>
      <p:sp>
        <p:nvSpPr>
          <p:cNvPr id="7" name="Rectangle 2"/>
          <p:cNvSpPr>
            <a:spLocks noChangeArrowheads="1"/>
          </p:cNvSpPr>
          <p:nvPr/>
        </p:nvSpPr>
        <p:spPr bwMode="auto">
          <a:xfrm>
            <a:off x="609600" y="3968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12" name="Rectangle 11">
            <a:extLst>
              <a:ext uri="{FF2B5EF4-FFF2-40B4-BE49-F238E27FC236}">
                <a16:creationId xmlns:a16="http://schemas.microsoft.com/office/drawing/2014/main" xmlns="" id="{4A852B0B-39A4-436C-A58E-101FB2C35867}"/>
              </a:ext>
            </a:extLst>
          </p:cNvPr>
          <p:cNvSpPr/>
          <p:nvPr/>
        </p:nvSpPr>
        <p:spPr>
          <a:xfrm>
            <a:off x="772510" y="1217485"/>
            <a:ext cx="10809890" cy="440120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000" dirty="0" smtClean="0">
                <a:latin typeface="Times New Roman" panose="02020603050405020304" pitchFamily="18" charset="0"/>
                <a:ea typeface="Calibri" panose="020F0502020204030204" pitchFamily="34" charset="0"/>
                <a:cs typeface="Arial" panose="020B0604020202020204" pitchFamily="34" charset="0"/>
              </a:rPr>
              <a:t>Validity </a:t>
            </a:r>
            <a:r>
              <a:rPr lang="en-US" sz="2000" dirty="0">
                <a:latin typeface="Times New Roman" panose="02020603050405020304" pitchFamily="18" charset="0"/>
                <a:ea typeface="Calibri" panose="020F0502020204030204" pitchFamily="34" charset="0"/>
                <a:cs typeface="Arial" panose="020B0604020202020204" pitchFamily="34" charset="0"/>
              </a:rPr>
              <a:t>of the solution-diffusion model for the transport of </a:t>
            </a:r>
            <a:r>
              <a:rPr lang="en-US" sz="2000" dirty="0" smtClean="0">
                <a:latin typeface="Times New Roman" panose="02020603050405020304" pitchFamily="18" charset="0"/>
                <a:ea typeface="Calibri" panose="020F0502020204030204" pitchFamily="34" charset="0"/>
                <a:cs typeface="Arial" panose="020B0604020202020204" pitchFamily="34" charset="0"/>
              </a:rPr>
              <a:t>solvent </a:t>
            </a:r>
            <a:r>
              <a:rPr lang="en-US" sz="2000" dirty="0">
                <a:latin typeface="Times New Roman" panose="02020603050405020304" pitchFamily="18" charset="0"/>
                <a:ea typeface="Calibri" panose="020F0502020204030204" pitchFamily="34" charset="0"/>
                <a:cs typeface="Arial" panose="020B0604020202020204" pitchFamily="34" charset="0"/>
              </a:rPr>
              <a:t>and solute through the membrane </a:t>
            </a:r>
          </a:p>
          <a:p>
            <a:pPr marL="342900" indent="-342900" algn="just">
              <a:lnSpc>
                <a:spcPct val="20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Arial" panose="020B0604020202020204" pitchFamily="34" charset="0"/>
              </a:rPr>
              <a:t>Validity of Darcy's law for the feed </a:t>
            </a:r>
            <a:r>
              <a:rPr lang="en-US" sz="2000" dirty="0" smtClean="0">
                <a:latin typeface="Times New Roman" panose="02020603050405020304" pitchFamily="18" charset="0"/>
                <a:ea typeface="Calibri" panose="020F0502020204030204" pitchFamily="34" charset="0"/>
                <a:cs typeface="Arial" panose="020B0604020202020204" pitchFamily="34" charset="0"/>
              </a:rPr>
              <a:t>channel, </a:t>
            </a:r>
            <a:r>
              <a:rPr lang="en-US" sz="2000" dirty="0">
                <a:latin typeface="Times New Roman" panose="02020603050405020304" pitchFamily="18" charset="0"/>
                <a:ea typeface="Calibri" panose="020F0502020204030204" pitchFamily="34" charset="0"/>
                <a:cs typeface="Arial" panose="020B0604020202020204" pitchFamily="34" charset="0"/>
              </a:rPr>
              <a:t>which assumes that the pressure drop is proportional to the feed </a:t>
            </a:r>
            <a:r>
              <a:rPr lang="en-US" sz="2000" dirty="0" smtClean="0">
                <a:latin typeface="Times New Roman" panose="02020603050405020304" pitchFamily="18" charset="0"/>
                <a:ea typeface="Calibri" panose="020F0502020204030204" pitchFamily="34" charset="0"/>
                <a:cs typeface="Arial" panose="020B0604020202020204" pitchFamily="34" charset="0"/>
              </a:rPr>
              <a:t>flow </a:t>
            </a:r>
            <a:r>
              <a:rPr lang="en-US" sz="2000" dirty="0">
                <a:latin typeface="Times New Roman" panose="02020603050405020304" pitchFamily="18" charset="0"/>
                <a:ea typeface="Calibri" panose="020F0502020204030204" pitchFamily="34" charset="0"/>
                <a:cs typeface="Arial" panose="020B0604020202020204" pitchFamily="34" charset="0"/>
              </a:rPr>
              <a:t>rate </a:t>
            </a:r>
            <a:r>
              <a:rPr lang="en-US" sz="2000" dirty="0" smtClean="0">
                <a:latin typeface="Times New Roman" panose="02020603050405020304" pitchFamily="18" charset="0"/>
                <a:ea typeface="Calibri" panose="020F0502020204030204" pitchFamily="34" charset="0"/>
                <a:cs typeface="Arial" panose="020B0604020202020204" pitchFamily="34" charset="0"/>
              </a:rPr>
              <a:t>and </a:t>
            </a:r>
            <a:r>
              <a:rPr lang="en-US" sz="2000" dirty="0">
                <a:latin typeface="Times New Roman" panose="02020603050405020304" pitchFamily="18" charset="0"/>
                <a:ea typeface="Calibri" panose="020F0502020204030204" pitchFamily="34" charset="0"/>
                <a:cs typeface="Arial" panose="020B0604020202020204" pitchFamily="34" charset="0"/>
              </a:rPr>
              <a:t>the friction parameter is applied to characterize the pressure drop</a:t>
            </a:r>
          </a:p>
          <a:p>
            <a:pPr marL="342900" indent="-342900" algn="just">
              <a:lnSpc>
                <a:spcPct val="20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Arial" panose="020B0604020202020204" pitchFamily="34" charset="0"/>
              </a:rPr>
              <a:t>Validity of the film model theory to estimate the concentration polarization impact </a:t>
            </a:r>
          </a:p>
          <a:p>
            <a:pPr marL="342900" indent="-342900" algn="just">
              <a:lnSpc>
                <a:spcPct val="200000"/>
              </a:lnSpc>
              <a:buFont typeface="Arial" panose="020B0604020202020204" pitchFamily="34" charset="0"/>
              <a:buChar char="•"/>
            </a:pPr>
            <a:r>
              <a:rPr lang="en-GB" sz="2000" dirty="0" smtClean="0">
                <a:latin typeface="Times New Roman" panose="02020603050405020304" pitchFamily="18" charset="0"/>
                <a:ea typeface="Calibri" panose="020F0502020204030204" pitchFamily="34" charset="0"/>
                <a:cs typeface="Arial" panose="020B0604020202020204" pitchFamily="34" charset="0"/>
              </a:rPr>
              <a:t>The </a:t>
            </a:r>
            <a:r>
              <a:rPr lang="en-GB" sz="2000" dirty="0">
                <a:latin typeface="Times New Roman" panose="02020603050405020304" pitchFamily="18" charset="0"/>
                <a:ea typeface="Calibri" panose="020F0502020204030204" pitchFamily="34" charset="0"/>
                <a:cs typeface="Arial" panose="020B0604020202020204" pitchFamily="34" charset="0"/>
              </a:rPr>
              <a:t>main value of the permeate concentration for all the increments will be taken as the total fresh water concentration since the flowing of outlet water is in the spiral direction towards the perforated collected </a:t>
            </a:r>
            <a:r>
              <a:rPr lang="en-GB" sz="2000" dirty="0" smtClean="0">
                <a:latin typeface="Times New Roman" panose="02020603050405020304" pitchFamily="18" charset="0"/>
                <a:ea typeface="Calibri" panose="020F0502020204030204" pitchFamily="34" charset="0"/>
                <a:cs typeface="Arial" panose="020B0604020202020204" pitchFamily="34" charset="0"/>
              </a:rPr>
              <a:t>pipe</a:t>
            </a:r>
            <a:endParaRPr lang="en-US" sz="2000" dirty="0">
              <a:latin typeface="Times New Roman" panose="02020603050405020304" pitchFamily="18" charset="0"/>
              <a:ea typeface="Calibri" panose="020F0502020204030204" pitchFamily="34" charset="0"/>
              <a:cs typeface="Arial" panose="020B0604020202020204" pitchFamily="34" charset="0"/>
            </a:endParaRPr>
          </a:p>
        </p:txBody>
      </p:sp>
      <p:sp>
        <p:nvSpPr>
          <p:cNvPr id="14" name="Title 1">
            <a:extLst>
              <a:ext uri="{FF2B5EF4-FFF2-40B4-BE49-F238E27FC236}">
                <a16:creationId xmlns:a16="http://schemas.microsoft.com/office/drawing/2014/main" xmlns="" id="{E43D2C79-E439-44DA-B7D5-642B51D33C68}"/>
              </a:ext>
            </a:extLst>
          </p:cNvPr>
          <p:cNvSpPr txBox="1">
            <a:spLocks/>
          </p:cNvSpPr>
          <p:nvPr/>
        </p:nvSpPr>
        <p:spPr>
          <a:xfrm>
            <a:off x="963477" y="893654"/>
            <a:ext cx="2523641" cy="42721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buClr>
                <a:srgbClr val="FF0000"/>
              </a:buClr>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Assumptions</a:t>
            </a:r>
            <a:endParaRPr lang="en-GB"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33218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72510" y="348369"/>
            <a:ext cx="10972800" cy="545285"/>
          </a:xfrm>
        </p:spPr>
        <p:txBody>
          <a:bodyPr>
            <a:no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(2017) [</a:t>
            </a:r>
            <a:r>
              <a:rPr lang="en-US" sz="2400" b="1" dirty="0" smtClean="0">
                <a:solidFill>
                  <a:srgbClr val="0070C0"/>
                </a:solidFill>
                <a:latin typeface="Times New Roman" panose="02020603050405020304" pitchFamily="18" charset="0"/>
                <a:cs typeface="Times New Roman" panose="02020603050405020304" pitchFamily="18" charset="0"/>
              </a:rPr>
              <a:t>17]</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27</a:t>
            </a:fld>
            <a:endParaRPr lang="en-US">
              <a:solidFill>
                <a:srgbClr val="04617B">
                  <a:shade val="90000"/>
                </a:srgbClr>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98027F36-7CA5-4EFB-8927-77A2B113A903}"/>
                  </a:ext>
                </a:extLst>
              </p:cNvPr>
              <p:cNvSpPr/>
              <p:nvPr/>
            </p:nvSpPr>
            <p:spPr>
              <a:xfrm>
                <a:off x="853965" y="1580933"/>
                <a:ext cx="10809890" cy="5111592"/>
              </a:xfrm>
              <a:prstGeom prst="rect">
                <a:avLst/>
              </a:prstGeom>
            </p:spPr>
            <p:txBody>
              <a:bodyPr wrap="square">
                <a:spAutoFit/>
              </a:bodyPr>
              <a:lstStyle/>
              <a:p>
                <a:pPr algn="just"/>
                <a14:m>
                  <m:oMath xmlns:m="http://schemas.openxmlformats.org/officeDocument/2006/math">
                    <m:sSub>
                      <m:sSubPr>
                        <m:ctrlPr>
                          <a:rPr lang="en-US" i="1" smtClean="0">
                            <a:latin typeface="Cambria Math"/>
                          </a:rPr>
                        </m:ctrlPr>
                      </m:sSubPr>
                      <m:e>
                        <m:r>
                          <m:rPr>
                            <m:sty m:val="p"/>
                          </m:rPr>
                          <a:rPr lang="en-GB">
                            <a:latin typeface="Cambria Math" panose="02040503050406030204" pitchFamily="18" charset="0"/>
                          </a:rPr>
                          <m:t>J</m:t>
                        </m:r>
                      </m:e>
                      <m:sub>
                        <m:r>
                          <m:rPr>
                            <m:sty m:val="p"/>
                          </m:rPr>
                          <a:rPr lang="en-GB">
                            <a:latin typeface="Cambria Math" panose="02040503050406030204" pitchFamily="18" charset="0"/>
                          </a:rPr>
                          <m:t>w</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r>
                      <a:rPr lang="en-GB">
                        <a:latin typeface="Cambria Math" panose="02040503050406030204" pitchFamily="18" charset="0"/>
                      </a:rPr>
                      <m:t>=</m:t>
                    </m:r>
                    <m:sSub>
                      <m:sSubPr>
                        <m:ctrlPr>
                          <a:rPr lang="en-US" i="1">
                            <a:latin typeface="Cambria Math"/>
                          </a:rPr>
                        </m:ctrlPr>
                      </m:sSubPr>
                      <m:e>
                        <m:r>
                          <m:rPr>
                            <m:sty m:val="p"/>
                          </m:rPr>
                          <a:rPr lang="en-GB">
                            <a:latin typeface="Cambria Math" panose="02040503050406030204" pitchFamily="18" charset="0"/>
                          </a:rPr>
                          <m:t>A</m:t>
                        </m:r>
                      </m:e>
                      <m:sub>
                        <m:r>
                          <m:rPr>
                            <m:sty m:val="p"/>
                          </m:rPr>
                          <a:rPr lang="en-GB">
                            <a:latin typeface="Cambria Math" panose="02040503050406030204" pitchFamily="18" charset="0"/>
                          </a:rPr>
                          <m:t>w</m:t>
                        </m:r>
                      </m:sub>
                    </m:sSub>
                    <m:d>
                      <m:dPr>
                        <m:ctrlPr>
                          <a:rPr lang="en-US" i="1">
                            <a:latin typeface="Cambria Math"/>
                          </a:rPr>
                        </m:ctrlPr>
                      </m:dPr>
                      <m:e>
                        <m:sSub>
                          <m:sSubPr>
                            <m:ctrlPr>
                              <a:rPr lang="en-US" i="1">
                                <a:latin typeface="Cambria Math"/>
                              </a:rPr>
                            </m:ctrlPr>
                          </m:sSubPr>
                          <m:e>
                            <m:r>
                              <a:rPr lang="en-GB">
                                <a:latin typeface="Cambria Math" panose="02040503050406030204" pitchFamily="18" charset="0"/>
                              </a:rPr>
                              <m:t>(</m:t>
                            </m:r>
                            <m:r>
                              <m:rPr>
                                <m:sty m:val="p"/>
                              </m:rPr>
                              <a:rPr lang="en-GB">
                                <a:latin typeface="Cambria Math" panose="02040503050406030204" pitchFamily="18" charset="0"/>
                              </a:rPr>
                              <m:t>P</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r>
                          <a:rPr lang="en-GB" i="1">
                            <a:latin typeface="Cambria Math" panose="02040503050406030204" pitchFamily="18" charset="0"/>
                          </a:rPr>
                          <m:t>−</m:t>
                        </m:r>
                        <m:sSub>
                          <m:sSubPr>
                            <m:ctrlPr>
                              <a:rPr lang="en-US" i="1">
                                <a:latin typeface="Cambria Math"/>
                              </a:rPr>
                            </m:ctrlPr>
                          </m:sSubPr>
                          <m:e>
                            <m:r>
                              <m:rPr>
                                <m:sty m:val="p"/>
                              </m:rPr>
                              <a:rPr lang="en-GB">
                                <a:latin typeface="Cambria Math" panose="02040503050406030204" pitchFamily="18" charset="0"/>
                              </a:rPr>
                              <m:t>P</m:t>
                            </m:r>
                          </m:e>
                          <m:sub>
                            <m:r>
                              <m:rPr>
                                <m:sty m:val="p"/>
                              </m:rPr>
                              <a:rPr lang="en-GB">
                                <a:latin typeface="Cambria Math" panose="02040503050406030204" pitchFamily="18" charset="0"/>
                              </a:rPr>
                              <m:t>p</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r>
                          <a:rPr lang="en-GB">
                            <a:latin typeface="Cambria Math" panose="02040503050406030204" pitchFamily="18" charset="0"/>
                          </a:rPr>
                          <m:t>)</m:t>
                        </m:r>
                        <m:r>
                          <a:rPr lang="en-GB" i="1">
                            <a:latin typeface="Cambria Math" panose="02040503050406030204" pitchFamily="18" charset="0"/>
                          </a:rPr>
                          <m:t>−</m:t>
                        </m:r>
                        <m:r>
                          <m:rPr>
                            <m:sty m:val="p"/>
                          </m:rPr>
                          <a:rPr lang="en-GB">
                            <a:latin typeface="Cambria Math" panose="02040503050406030204" pitchFamily="18" charset="0"/>
                          </a:rPr>
                          <m:t>R</m:t>
                        </m:r>
                        <m:sSub>
                          <m:sSubPr>
                            <m:ctrlPr>
                              <a:rPr lang="en-US"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d>
                          <m:dPr>
                            <m:ctrlPr>
                              <a:rPr lang="en-US" i="1">
                                <a:latin typeface="Cambria Math"/>
                              </a:rPr>
                            </m:ctrlPr>
                          </m:dPr>
                          <m:e>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w</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r>
                              <a:rPr lang="en-GB" i="1">
                                <a:latin typeface="Cambria Math" panose="02040503050406030204" pitchFamily="18" charset="0"/>
                              </a:rPr>
                              <m:t>−</m:t>
                            </m:r>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e>
                        </m:d>
                      </m:e>
                    </m:d>
                  </m:oMath>
                </a14:m>
                <a:r>
                  <a:rPr lang="en-US" sz="2000" dirty="0">
                    <a:latin typeface="Times New Roman" panose="02020603050405020304" pitchFamily="18" charset="0"/>
                    <a:ea typeface="Calibri" panose="020F0502020204030204" pitchFamily="34" charset="0"/>
                    <a:cs typeface="Arial" panose="020B0604020202020204" pitchFamily="34" charset="0"/>
                  </a:rPr>
                  <a:t>                          water flux</a:t>
                </a:r>
              </a:p>
              <a:p>
                <a:pPr algn="just"/>
                <a14:m>
                  <m:oMath xmlns:m="http://schemas.openxmlformats.org/officeDocument/2006/math">
                    <m:sSub>
                      <m:sSubPr>
                        <m:ctrlPr>
                          <a:rPr lang="en-US" i="1">
                            <a:latin typeface="Cambria Math"/>
                          </a:rPr>
                        </m:ctrlPr>
                      </m:sSubPr>
                      <m:e>
                        <m:r>
                          <m:rPr>
                            <m:sty m:val="p"/>
                          </m:rPr>
                          <a:rPr lang="en-GB">
                            <a:latin typeface="Cambria Math" panose="02040503050406030204" pitchFamily="18" charset="0"/>
                          </a:rPr>
                          <m:t>J</m:t>
                        </m:r>
                      </m:e>
                      <m:sub>
                        <m:r>
                          <m:rPr>
                            <m:sty m:val="p"/>
                          </m:rPr>
                          <a:rPr lang="en-GB">
                            <a:latin typeface="Cambria Math" panose="02040503050406030204" pitchFamily="18" charset="0"/>
                          </a:rPr>
                          <m:t>s</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r>
                      <a:rPr lang="en-GB">
                        <a:latin typeface="Cambria Math" panose="02040503050406030204" pitchFamily="18" charset="0"/>
                      </a:rPr>
                      <m:t>=</m:t>
                    </m:r>
                    <m:sSub>
                      <m:sSubPr>
                        <m:ctrlPr>
                          <a:rPr lang="en-US" i="1">
                            <a:latin typeface="Cambria Math"/>
                          </a:rPr>
                        </m:ctrlPr>
                      </m:sSubPr>
                      <m:e>
                        <m:r>
                          <m:rPr>
                            <m:sty m:val="p"/>
                          </m:rPr>
                          <a:rPr lang="en-GB">
                            <a:latin typeface="Cambria Math" panose="02040503050406030204" pitchFamily="18" charset="0"/>
                          </a:rPr>
                          <m:t>B</m:t>
                        </m:r>
                      </m:e>
                      <m:sub>
                        <m:r>
                          <m:rPr>
                            <m:sty m:val="p"/>
                          </m:rPr>
                          <a:rPr lang="en-GB">
                            <a:latin typeface="Cambria Math" panose="02040503050406030204" pitchFamily="18" charset="0"/>
                          </a:rPr>
                          <m:t>s</m:t>
                        </m:r>
                      </m:sub>
                    </m:sSub>
                    <m:r>
                      <a:rPr lang="en-GB">
                        <a:latin typeface="Cambria Math" panose="02040503050406030204" pitchFamily="18" charset="0"/>
                      </a:rPr>
                      <m:t> </m:t>
                    </m:r>
                    <m:r>
                      <m:rPr>
                        <m:sty m:val="p"/>
                      </m:rPr>
                      <a:rPr lang="en-GB">
                        <a:latin typeface="Cambria Math" panose="02040503050406030204" pitchFamily="18" charset="0"/>
                      </a:rPr>
                      <m:t>exp</m:t>
                    </m:r>
                    <m:d>
                      <m:dPr>
                        <m:ctrlPr>
                          <a:rPr lang="en-US" i="1">
                            <a:latin typeface="Cambria Math"/>
                          </a:rPr>
                        </m:ctrlPr>
                      </m:dPr>
                      <m:e>
                        <m:f>
                          <m:fPr>
                            <m:ctrlPr>
                              <a:rPr lang="en-US" i="1">
                                <a:latin typeface="Cambria Math"/>
                              </a:rPr>
                            </m:ctrlPr>
                          </m:fPr>
                          <m:num>
                            <m:sSub>
                              <m:sSubPr>
                                <m:ctrlPr>
                                  <a:rPr lang="en-US" i="1">
                                    <a:latin typeface="Cambria Math"/>
                                  </a:rPr>
                                </m:ctrlPr>
                              </m:sSubPr>
                              <m:e>
                                <m:r>
                                  <m:rPr>
                                    <m:sty m:val="p"/>
                                  </m:rPr>
                                  <a:rPr lang="en-GB">
                                    <a:latin typeface="Cambria Math" panose="02040503050406030204" pitchFamily="18" charset="0"/>
                                  </a:rPr>
                                  <m:t>J</m:t>
                                </m:r>
                              </m:e>
                              <m:sub>
                                <m:r>
                                  <m:rPr>
                                    <m:sty m:val="p"/>
                                  </m:rPr>
                                  <a:rPr lang="en-GB">
                                    <a:latin typeface="Cambria Math" panose="02040503050406030204" pitchFamily="18" charset="0"/>
                                  </a:rPr>
                                  <m:t>w</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sSub>
                              <m:sSubPr>
                                <m:ctrlPr>
                                  <a:rPr lang="en-US" i="1">
                                    <a:latin typeface="Cambria Math"/>
                                  </a:rPr>
                                </m:ctrlPr>
                              </m:sSubPr>
                              <m:e>
                                <m:r>
                                  <m:rPr>
                                    <m:sty m:val="p"/>
                                  </m:rPr>
                                  <a:rPr lang="en-GB">
                                    <a:latin typeface="Cambria Math" panose="02040503050406030204" pitchFamily="18" charset="0"/>
                                  </a:rPr>
                                  <m:t>k</m:t>
                                </m:r>
                              </m:e>
                              <m:sub>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den>
                        </m:f>
                      </m:e>
                    </m:d>
                    <m:d>
                      <m:dPr>
                        <m:ctrlPr>
                          <a:rPr lang="en-US" i="1">
                            <a:latin typeface="Cambria Math"/>
                          </a:rPr>
                        </m:ctrlPr>
                      </m:dPr>
                      <m:e>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b</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r>
                          <a:rPr lang="en-GB" i="1">
                            <a:latin typeface="Cambria Math" panose="02040503050406030204" pitchFamily="18" charset="0"/>
                          </a:rPr>
                          <m:t>−</m:t>
                        </m:r>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e>
                    </m:d>
                  </m:oMath>
                </a14:m>
                <a:r>
                  <a:rPr lang="en-US" sz="2000" dirty="0">
                    <a:latin typeface="Times New Roman" panose="02020603050405020304" pitchFamily="18" charset="0"/>
                    <a:ea typeface="Calibri" panose="020F0502020204030204" pitchFamily="34" charset="0"/>
                    <a:cs typeface="Arial" panose="020B0604020202020204" pitchFamily="34" charset="0"/>
                  </a:rPr>
                  <a:t>                                                       solute flux</a:t>
                </a:r>
              </a:p>
              <a:p>
                <a:pPr algn="just"/>
                <a14:m>
                  <m:oMath xmlns:m="http://schemas.openxmlformats.org/officeDocument/2006/math">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w</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r>
                      <a:rPr lang="en-GB">
                        <a:latin typeface="Cambria Math" panose="02040503050406030204" pitchFamily="18" charset="0"/>
                      </a:rPr>
                      <m:t>=</m:t>
                    </m:r>
                    <m:d>
                      <m:dPr>
                        <m:ctrlPr>
                          <a:rPr lang="en-US" i="1">
                            <a:latin typeface="Cambria Math"/>
                          </a:rPr>
                        </m:ctrlPr>
                      </m:dPr>
                      <m:e>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r>
                          <a:rPr lang="en-GB">
                            <a:latin typeface="Cambria Math" panose="02040503050406030204" pitchFamily="18" charset="0"/>
                          </a:rPr>
                          <m:t>+</m:t>
                        </m:r>
                        <m:r>
                          <m:rPr>
                            <m:sty m:val="p"/>
                          </m:rPr>
                          <a:rPr lang="en-GB">
                            <a:latin typeface="Cambria Math" panose="02040503050406030204" pitchFamily="18" charset="0"/>
                          </a:rPr>
                          <m:t>exp</m:t>
                        </m:r>
                        <m:d>
                          <m:dPr>
                            <m:ctrlPr>
                              <a:rPr lang="en-US" i="1">
                                <a:latin typeface="Cambria Math"/>
                              </a:rPr>
                            </m:ctrlPr>
                          </m:dPr>
                          <m:e>
                            <m:f>
                              <m:fPr>
                                <m:ctrlPr>
                                  <a:rPr lang="en-US" i="1">
                                    <a:latin typeface="Cambria Math"/>
                                  </a:rPr>
                                </m:ctrlPr>
                              </m:fPr>
                              <m:num>
                                <m:sSub>
                                  <m:sSubPr>
                                    <m:ctrlPr>
                                      <a:rPr lang="en-US" i="1">
                                        <a:latin typeface="Cambria Math"/>
                                      </a:rPr>
                                    </m:ctrlPr>
                                  </m:sSubPr>
                                  <m:e>
                                    <m:r>
                                      <m:rPr>
                                        <m:sty m:val="p"/>
                                      </m:rPr>
                                      <a:rPr lang="en-GB">
                                        <a:latin typeface="Cambria Math" panose="02040503050406030204" pitchFamily="18" charset="0"/>
                                      </a:rPr>
                                      <m:t>J</m:t>
                                    </m:r>
                                  </m:e>
                                  <m:sub>
                                    <m:r>
                                      <m:rPr>
                                        <m:sty m:val="p"/>
                                      </m:rPr>
                                      <a:rPr lang="en-GB">
                                        <a:latin typeface="Cambria Math" panose="02040503050406030204" pitchFamily="18" charset="0"/>
                                      </a:rPr>
                                      <m:t>w</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sSub>
                                  <m:sSubPr>
                                    <m:ctrlPr>
                                      <a:rPr lang="en-US" i="1">
                                        <a:latin typeface="Cambria Math"/>
                                      </a:rPr>
                                    </m:ctrlPr>
                                  </m:sSubPr>
                                  <m:e>
                                    <m:r>
                                      <m:rPr>
                                        <m:sty m:val="p"/>
                                      </m:rPr>
                                      <a:rPr lang="en-GB">
                                        <a:latin typeface="Cambria Math" panose="02040503050406030204" pitchFamily="18" charset="0"/>
                                      </a:rPr>
                                      <m:t>k</m:t>
                                    </m:r>
                                  </m:e>
                                  <m:sub>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den>
                            </m:f>
                          </m:e>
                        </m:d>
                        <m:d>
                          <m:dPr>
                            <m:ctrlPr>
                              <a:rPr lang="en-US" i="1">
                                <a:latin typeface="Cambria Math"/>
                              </a:rPr>
                            </m:ctrlPr>
                          </m:dPr>
                          <m:e>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b</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r>
                              <a:rPr lang="en-GB" i="1">
                                <a:latin typeface="Cambria Math" panose="02040503050406030204" pitchFamily="18" charset="0"/>
                              </a:rPr>
                              <m:t>−</m:t>
                            </m:r>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e>
                        </m:d>
                      </m:e>
                    </m:d>
                  </m:oMath>
                </a14:m>
                <a:r>
                  <a:rPr lang="en-US" sz="2000" dirty="0">
                    <a:latin typeface="Times New Roman" panose="02020603050405020304" pitchFamily="18" charset="0"/>
                    <a:ea typeface="Calibri" panose="020F0502020204030204" pitchFamily="34" charset="0"/>
                    <a:cs typeface="Arial" panose="020B0604020202020204" pitchFamily="34" charset="0"/>
                  </a:rPr>
                  <a:t>                          wall membrane concentration</a:t>
                </a:r>
              </a:p>
              <a:p>
                <a:pPr algn="just"/>
                <a14:m>
                  <m:oMath xmlns:m="http://schemas.openxmlformats.org/officeDocument/2006/math">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b</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r>
                              <a:rPr lang="en-GB">
                                <a:latin typeface="Cambria Math" panose="02040503050406030204" pitchFamily="18" charset="0"/>
                              </a:rPr>
                              <m:t>.</m:t>
                            </m:r>
                          </m:sub>
                        </m:sSub>
                        <m:r>
                          <a:rPr lang="en-GB">
                            <a:latin typeface="Cambria Math" panose="02040503050406030204" pitchFamily="18" charset="0"/>
                          </a:rPr>
                          <m:t>∆</m:t>
                        </m:r>
                        <m:r>
                          <m:rPr>
                            <m:sty m:val="p"/>
                          </m:rPr>
                          <a:rPr lang="en-GB">
                            <a:latin typeface="Cambria Math" panose="02040503050406030204" pitchFamily="18" charset="0"/>
                          </a:rPr>
                          <m:t>y</m:t>
                        </m:r>
                      </m:den>
                    </m:f>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dF</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r>
                          <m:rPr>
                            <m:sty m:val="p"/>
                          </m:rPr>
                          <a:rPr lang="en-GB">
                            <a:latin typeface="Cambria Math" panose="02040503050406030204" pitchFamily="18" charset="0"/>
                          </a:rPr>
                          <m:t>dx</m:t>
                        </m:r>
                      </m:den>
                    </m:f>
                    <m:r>
                      <a:rPr lang="en-GB">
                        <a:latin typeface="Cambria Math" panose="02040503050406030204" pitchFamily="18" charset="0"/>
                      </a:rPr>
                      <m:t>+</m:t>
                    </m:r>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F</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sub>
                        </m:sSub>
                        <m:r>
                          <a:rPr lang="en-GB">
                            <a:latin typeface="Cambria Math" panose="02040503050406030204" pitchFamily="18" charset="0"/>
                          </a:rPr>
                          <m:t>.∆</m:t>
                        </m:r>
                        <m:r>
                          <m:rPr>
                            <m:sty m:val="p"/>
                          </m:rPr>
                          <a:rPr lang="en-GB">
                            <a:latin typeface="Cambria Math" panose="02040503050406030204" pitchFamily="18" charset="0"/>
                          </a:rPr>
                          <m:t>y</m:t>
                        </m:r>
                      </m:den>
                    </m:f>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dC</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r>
                          <m:rPr>
                            <m:sty m:val="p"/>
                          </m:rPr>
                          <a:rPr lang="en-GB">
                            <a:latin typeface="Cambria Math" panose="02040503050406030204" pitchFamily="18" charset="0"/>
                          </a:rPr>
                          <m:t>dx</m:t>
                        </m:r>
                      </m:den>
                    </m:f>
                    <m:r>
                      <a:rPr lang="en-GB">
                        <a:latin typeface="Cambria Math" panose="02040503050406030204" pitchFamily="18" charset="0"/>
                      </a:rPr>
                      <m:t>+</m:t>
                    </m:r>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r>
                              <a:rPr lang="en-GB">
                                <a:latin typeface="Cambria Math" panose="02040503050406030204" pitchFamily="18" charset="0"/>
                              </a:rPr>
                              <m:t>  .</m:t>
                            </m:r>
                          </m:sub>
                        </m:sSub>
                        <m:r>
                          <a:rPr lang="en-GB">
                            <a:latin typeface="Cambria Math" panose="02040503050406030204" pitchFamily="18" charset="0"/>
                          </a:rPr>
                          <m:t>∆</m:t>
                        </m:r>
                        <m:r>
                          <m:rPr>
                            <m:sty m:val="p"/>
                          </m:rPr>
                          <a:rPr lang="en-GB">
                            <a:latin typeface="Cambria Math" panose="02040503050406030204" pitchFamily="18" charset="0"/>
                          </a:rPr>
                          <m:t>x</m:t>
                        </m:r>
                      </m:den>
                    </m:f>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dF</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r>
                          <m:rPr>
                            <m:sty m:val="p"/>
                          </m:rPr>
                          <a:rPr lang="en-GB">
                            <a:latin typeface="Cambria Math" panose="02040503050406030204" pitchFamily="18" charset="0"/>
                          </a:rPr>
                          <m:t>dy</m:t>
                        </m:r>
                      </m:den>
                    </m:f>
                    <m:r>
                      <a:rPr lang="en-GB" b="1" i="1">
                        <a:latin typeface="Cambria Math" panose="02040503050406030204" pitchFamily="18" charset="0"/>
                      </a:rPr>
                      <m:t>+</m:t>
                    </m:r>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F</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sub>
                        </m:sSub>
                        <m:r>
                          <a:rPr lang="en-GB">
                            <a:latin typeface="Cambria Math" panose="02040503050406030204" pitchFamily="18" charset="0"/>
                          </a:rPr>
                          <m:t> ∆</m:t>
                        </m:r>
                        <m:r>
                          <m:rPr>
                            <m:sty m:val="p"/>
                          </m:rPr>
                          <a:rPr lang="en-GB">
                            <a:latin typeface="Cambria Math" panose="02040503050406030204" pitchFamily="18" charset="0"/>
                          </a:rPr>
                          <m:t>x</m:t>
                        </m:r>
                      </m:den>
                    </m:f>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dC</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r>
                          <m:rPr>
                            <m:sty m:val="p"/>
                          </m:rPr>
                          <a:rPr lang="en-GB">
                            <a:latin typeface="Cambria Math" panose="02040503050406030204" pitchFamily="18" charset="0"/>
                          </a:rPr>
                          <m:t>dy</m:t>
                        </m:r>
                        <m:r>
                          <a:rPr lang="en-US" b="1" i="1" smtClean="0">
                            <a:latin typeface="Cambria Math" panose="02040503050406030204" pitchFamily="18" charset="0"/>
                          </a:rPr>
                          <m:t>   </m:t>
                        </m:r>
                      </m:den>
                    </m:f>
                    <m:r>
                      <a:rPr lang="en-GB" b="1" i="1">
                        <a:latin typeface="Cambria Math" panose="02040503050406030204" pitchFamily="18" charset="0"/>
                      </a:rPr>
                      <m:t>=</m:t>
                    </m:r>
                    <m:f>
                      <m:fPr>
                        <m:ctrlPr>
                          <a:rPr lang="en-US" b="1" i="1">
                            <a:latin typeface="Cambria Math"/>
                          </a:rPr>
                        </m:ctrlPr>
                      </m:fPr>
                      <m:num>
                        <m:r>
                          <m:rPr>
                            <m:sty m:val="p"/>
                          </m:rPr>
                          <a:rPr lang="en-GB">
                            <a:latin typeface="Cambria Math" panose="02040503050406030204" pitchFamily="18" charset="0"/>
                          </a:rPr>
                          <m:t>d</m:t>
                        </m:r>
                      </m:num>
                      <m:den>
                        <m:r>
                          <m:rPr>
                            <m:sty m:val="p"/>
                          </m:rPr>
                          <a:rPr lang="en-GB">
                            <a:latin typeface="Cambria Math" panose="02040503050406030204" pitchFamily="18" charset="0"/>
                          </a:rPr>
                          <m:t>dx</m:t>
                        </m:r>
                      </m:den>
                    </m:f>
                    <m:d>
                      <m:dPr>
                        <m:begChr m:val="["/>
                        <m:endChr m:val="]"/>
                        <m:ctrlPr>
                          <a:rPr lang="en-US" b="1" i="1">
                            <a:latin typeface="Cambria Math"/>
                          </a:rPr>
                        </m:ctrlPr>
                      </m:dPr>
                      <m:e>
                        <m:sSub>
                          <m:sSubPr>
                            <m:ctrlPr>
                              <a:rPr lang="en-US" b="1" i="1">
                                <a:latin typeface="Cambria Math"/>
                              </a:rPr>
                            </m:ctrlPr>
                          </m:sSubPr>
                          <m:e>
                            <m:r>
                              <m:rPr>
                                <m:sty m:val="p"/>
                              </m:rPr>
                              <a:rPr lang="en-GB">
                                <a:latin typeface="Cambria Math" panose="02040503050406030204" pitchFamily="18" charset="0"/>
                              </a:rPr>
                              <m:t>D</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f>
                          <m:fPr>
                            <m:ctrlPr>
                              <a:rPr lang="en-US" b="1" i="1">
                                <a:latin typeface="Cambria Math"/>
                              </a:rPr>
                            </m:ctrlPr>
                          </m:fPr>
                          <m:num>
                            <m:r>
                              <m:rPr>
                                <m:sty m:val="p"/>
                              </m:rPr>
                              <a:rPr lang="en-GB">
                                <a:latin typeface="Cambria Math" panose="02040503050406030204" pitchFamily="18" charset="0"/>
                              </a:rPr>
                              <m:t>d</m:t>
                            </m:r>
                            <m:sSub>
                              <m:sSubPr>
                                <m:ctrlPr>
                                  <a:rPr lang="en-US" b="1"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r>
                              <m:rPr>
                                <m:sty m:val="p"/>
                              </m:rPr>
                              <a:rPr lang="en-GB">
                                <a:latin typeface="Cambria Math" panose="02040503050406030204" pitchFamily="18" charset="0"/>
                              </a:rPr>
                              <m:t>dx</m:t>
                            </m:r>
                          </m:den>
                        </m:f>
                      </m:e>
                    </m:d>
                    <m:r>
                      <a:rPr lang="en-GB">
                        <a:latin typeface="Cambria Math" panose="02040503050406030204" pitchFamily="18" charset="0"/>
                      </a:rPr>
                      <m:t>+</m:t>
                    </m:r>
                    <m:f>
                      <m:fPr>
                        <m:ctrlPr>
                          <a:rPr lang="en-US" b="1" i="1">
                            <a:latin typeface="Cambria Math"/>
                          </a:rPr>
                        </m:ctrlPr>
                      </m:fPr>
                      <m:num>
                        <m:r>
                          <m:rPr>
                            <m:sty m:val="p"/>
                          </m:rPr>
                          <a:rPr lang="en-GB">
                            <a:latin typeface="Cambria Math" panose="02040503050406030204" pitchFamily="18" charset="0"/>
                          </a:rPr>
                          <m:t>d</m:t>
                        </m:r>
                      </m:num>
                      <m:den>
                        <m:r>
                          <m:rPr>
                            <m:sty m:val="p"/>
                          </m:rPr>
                          <a:rPr lang="en-GB">
                            <a:latin typeface="Cambria Math" panose="02040503050406030204" pitchFamily="18" charset="0"/>
                          </a:rPr>
                          <m:t>dy</m:t>
                        </m:r>
                      </m:den>
                    </m:f>
                    <m:d>
                      <m:dPr>
                        <m:begChr m:val="["/>
                        <m:endChr m:val="]"/>
                        <m:ctrlPr>
                          <a:rPr lang="en-US" b="1" i="1">
                            <a:latin typeface="Cambria Math"/>
                          </a:rPr>
                        </m:ctrlPr>
                      </m:dPr>
                      <m:e>
                        <m:sSub>
                          <m:sSubPr>
                            <m:ctrlPr>
                              <a:rPr lang="en-US" b="1" i="1">
                                <a:latin typeface="Cambria Math"/>
                              </a:rPr>
                            </m:ctrlPr>
                          </m:sSubPr>
                          <m:e>
                            <m:r>
                              <m:rPr>
                                <m:sty m:val="p"/>
                              </m:rPr>
                              <a:rPr lang="en-GB">
                                <a:latin typeface="Cambria Math" panose="02040503050406030204" pitchFamily="18" charset="0"/>
                              </a:rPr>
                              <m:t>D</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f>
                          <m:fPr>
                            <m:ctrlPr>
                              <a:rPr lang="en-US" b="1" i="1">
                                <a:latin typeface="Cambria Math"/>
                              </a:rPr>
                            </m:ctrlPr>
                          </m:fPr>
                          <m:num>
                            <m:r>
                              <m:rPr>
                                <m:sty m:val="p"/>
                              </m:rPr>
                              <a:rPr lang="en-GB">
                                <a:latin typeface="Cambria Math" panose="02040503050406030204" pitchFamily="18" charset="0"/>
                              </a:rPr>
                              <m:t>d</m:t>
                            </m:r>
                            <m:sSub>
                              <m:sSubPr>
                                <m:ctrlPr>
                                  <a:rPr lang="en-US" b="1"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r>
                              <m:rPr>
                                <m:sty m:val="p"/>
                              </m:rPr>
                              <a:rPr lang="en-GB">
                                <a:latin typeface="Cambria Math" panose="02040503050406030204" pitchFamily="18" charset="0"/>
                              </a:rPr>
                              <m:t>dy</m:t>
                            </m:r>
                          </m:den>
                        </m:f>
                      </m:e>
                    </m:d>
                    <m:r>
                      <a:rPr lang="en-GB" i="1">
                        <a:latin typeface="Cambria Math" panose="02040503050406030204" pitchFamily="18" charset="0"/>
                      </a:rPr>
                      <m:t>−</m:t>
                    </m:r>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J</m:t>
                            </m:r>
                          </m:e>
                          <m:sub>
                            <m:r>
                              <m:rPr>
                                <m:sty m:val="p"/>
                              </m:rPr>
                              <a:rPr lang="en-GB">
                                <a:latin typeface="Cambria Math" panose="02040503050406030204" pitchFamily="18" charset="0"/>
                              </a:rPr>
                              <m:t>s</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sub>
                        </m:sSub>
                      </m:den>
                    </m:f>
                  </m:oMath>
                </a14:m>
                <a:r>
                  <a:rPr lang="en-US" sz="2000" dirty="0">
                    <a:latin typeface="Times New Roman" panose="02020603050405020304" pitchFamily="18" charset="0"/>
                    <a:ea typeface="Calibri" panose="020F0502020204030204" pitchFamily="34" charset="0"/>
                    <a:cs typeface="Arial" panose="020B0604020202020204" pitchFamily="34" charset="0"/>
                  </a:rPr>
                  <a:t>                                 bulk concentration </a:t>
                </a:r>
              </a:p>
              <a:p>
                <a:pPr algn="just"/>
                <a14:m>
                  <m:oMath xmlns:m="http://schemas.openxmlformats.org/officeDocument/2006/math">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r>
                              <a:rPr lang="en-GB">
                                <a:latin typeface="Cambria Math" panose="02040503050406030204" pitchFamily="18" charset="0"/>
                              </a:rPr>
                              <m:t> </m:t>
                            </m:r>
                          </m:sub>
                        </m:sSub>
                        <m:r>
                          <a:rPr lang="en-GB">
                            <a:latin typeface="Cambria Math" panose="02040503050406030204" pitchFamily="18" charset="0"/>
                          </a:rPr>
                          <m:t>∆</m:t>
                        </m:r>
                        <m:r>
                          <m:rPr>
                            <m:sty m:val="p"/>
                          </m:rPr>
                          <a:rPr lang="en-GB">
                            <a:latin typeface="Cambria Math" panose="02040503050406030204" pitchFamily="18" charset="0"/>
                          </a:rPr>
                          <m:t>y</m:t>
                        </m:r>
                      </m:den>
                    </m:f>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dF</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r>
                          <m:rPr>
                            <m:sty m:val="p"/>
                          </m:rPr>
                          <a:rPr lang="en-GB">
                            <a:latin typeface="Cambria Math" panose="02040503050406030204" pitchFamily="18" charset="0"/>
                          </a:rPr>
                          <m:t>dx</m:t>
                        </m:r>
                      </m:den>
                    </m:f>
                    <m:r>
                      <a:rPr lang="en-GB">
                        <a:latin typeface="Cambria Math" panose="02040503050406030204" pitchFamily="18" charset="0"/>
                      </a:rPr>
                      <m:t>+</m:t>
                    </m:r>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F</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sub>
                        </m:sSub>
                        <m:r>
                          <a:rPr lang="en-GB">
                            <a:latin typeface="Cambria Math" panose="02040503050406030204" pitchFamily="18" charset="0"/>
                          </a:rPr>
                          <m:t> ∆</m:t>
                        </m:r>
                        <m:r>
                          <m:rPr>
                            <m:sty m:val="p"/>
                          </m:rPr>
                          <a:rPr lang="en-GB">
                            <a:latin typeface="Cambria Math" panose="02040503050406030204" pitchFamily="18" charset="0"/>
                          </a:rPr>
                          <m:t>y</m:t>
                        </m:r>
                      </m:den>
                    </m:f>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dC</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r>
                          <m:rPr>
                            <m:sty m:val="p"/>
                          </m:rPr>
                          <a:rPr lang="en-GB">
                            <a:latin typeface="Cambria Math" panose="02040503050406030204" pitchFamily="18" charset="0"/>
                          </a:rPr>
                          <m:t>dx</m:t>
                        </m:r>
                      </m:den>
                    </m:f>
                    <m:r>
                      <a:rPr lang="en-GB" b="1" i="1">
                        <a:latin typeface="Cambria Math" panose="02040503050406030204" pitchFamily="18" charset="0"/>
                      </a:rPr>
                      <m:t>−</m:t>
                    </m:r>
                    <m:f>
                      <m:fPr>
                        <m:ctrlPr>
                          <a:rPr lang="en-US" b="1" i="1">
                            <a:latin typeface="Cambria Math"/>
                          </a:rPr>
                        </m:ctrlPr>
                      </m:fPr>
                      <m:num>
                        <m:r>
                          <m:rPr>
                            <m:sty m:val="p"/>
                          </m:rPr>
                          <a:rPr lang="en-GB">
                            <a:latin typeface="Cambria Math" panose="02040503050406030204" pitchFamily="18" charset="0"/>
                          </a:rPr>
                          <m:t>d</m:t>
                        </m:r>
                      </m:num>
                      <m:den>
                        <m:r>
                          <m:rPr>
                            <m:sty m:val="p"/>
                          </m:rPr>
                          <a:rPr lang="en-GB">
                            <a:latin typeface="Cambria Math" panose="02040503050406030204" pitchFamily="18" charset="0"/>
                          </a:rPr>
                          <m:t>dx</m:t>
                        </m:r>
                      </m:den>
                    </m:f>
                    <m:d>
                      <m:dPr>
                        <m:begChr m:val="["/>
                        <m:endChr m:val="]"/>
                        <m:ctrlPr>
                          <a:rPr lang="en-US" b="1" i="1">
                            <a:latin typeface="Cambria Math"/>
                          </a:rPr>
                        </m:ctrlPr>
                      </m:dPr>
                      <m:e>
                        <m:sSub>
                          <m:sSubPr>
                            <m:ctrlPr>
                              <a:rPr lang="en-US" b="1" i="1">
                                <a:latin typeface="Cambria Math"/>
                              </a:rPr>
                            </m:ctrlPr>
                          </m:sSubPr>
                          <m:e>
                            <m:r>
                              <m:rPr>
                                <m:sty m:val="p"/>
                              </m:rPr>
                              <a:rPr lang="en-GB">
                                <a:latin typeface="Cambria Math" panose="02040503050406030204" pitchFamily="18" charset="0"/>
                              </a:rPr>
                              <m:t>D</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f>
                          <m:fPr>
                            <m:ctrlPr>
                              <a:rPr lang="en-US" b="1" i="1">
                                <a:latin typeface="Cambria Math"/>
                              </a:rPr>
                            </m:ctrlPr>
                          </m:fPr>
                          <m:num>
                            <m:r>
                              <m:rPr>
                                <m:sty m:val="p"/>
                              </m:rPr>
                              <a:rPr lang="en-GB">
                                <a:latin typeface="Cambria Math" panose="02040503050406030204" pitchFamily="18" charset="0"/>
                              </a:rPr>
                              <m:t>d</m:t>
                            </m:r>
                            <m:sSub>
                              <m:sSubPr>
                                <m:ctrlPr>
                                  <a:rPr lang="en-US" b="1"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r>
                              <m:rPr>
                                <m:sty m:val="p"/>
                              </m:rPr>
                              <a:rPr lang="en-GB">
                                <a:latin typeface="Cambria Math" panose="02040503050406030204" pitchFamily="18" charset="0"/>
                              </a:rPr>
                              <m:t>dx</m:t>
                            </m:r>
                          </m:den>
                        </m:f>
                      </m:e>
                    </m:d>
                    <m:r>
                      <a:rPr lang="en-GB">
                        <a:latin typeface="Cambria Math" panose="02040503050406030204" pitchFamily="18" charset="0"/>
                      </a:rPr>
                      <m:t>+</m:t>
                    </m:r>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r>
                              <a:rPr lang="en-GB">
                                <a:latin typeface="Cambria Math" panose="02040503050406030204" pitchFamily="18" charset="0"/>
                              </a:rPr>
                              <m:t> </m:t>
                            </m:r>
                          </m:sub>
                        </m:sSub>
                        <m:r>
                          <a:rPr lang="en-GB">
                            <a:latin typeface="Cambria Math" panose="02040503050406030204" pitchFamily="18" charset="0"/>
                          </a:rPr>
                          <m:t>∆</m:t>
                        </m:r>
                        <m:r>
                          <m:rPr>
                            <m:sty m:val="p"/>
                          </m:rPr>
                          <a:rPr lang="en-GB">
                            <a:latin typeface="Cambria Math" panose="02040503050406030204" pitchFamily="18" charset="0"/>
                          </a:rPr>
                          <m:t>x</m:t>
                        </m:r>
                      </m:den>
                    </m:f>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dF</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r>
                          <m:rPr>
                            <m:sty m:val="p"/>
                          </m:rPr>
                          <a:rPr lang="en-GB">
                            <a:latin typeface="Cambria Math" panose="02040503050406030204" pitchFamily="18" charset="0"/>
                          </a:rPr>
                          <m:t>dy</m:t>
                        </m:r>
                      </m:den>
                    </m:f>
                    <m:r>
                      <a:rPr lang="en-GB" b="1" i="1">
                        <a:latin typeface="Cambria Math" panose="02040503050406030204" pitchFamily="18" charset="0"/>
                      </a:rPr>
                      <m:t>+</m:t>
                    </m:r>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F</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sub>
                        </m:sSub>
                        <m:r>
                          <a:rPr lang="en-GB">
                            <a:latin typeface="Cambria Math" panose="02040503050406030204" pitchFamily="18" charset="0"/>
                          </a:rPr>
                          <m:t> ∆</m:t>
                        </m:r>
                        <m:r>
                          <m:rPr>
                            <m:sty m:val="p"/>
                          </m:rPr>
                          <a:rPr lang="en-GB">
                            <a:latin typeface="Cambria Math" panose="02040503050406030204" pitchFamily="18" charset="0"/>
                          </a:rPr>
                          <m:t>x</m:t>
                        </m:r>
                      </m:den>
                    </m:f>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dC</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r>
                          <m:rPr>
                            <m:sty m:val="p"/>
                          </m:rPr>
                          <a:rPr lang="en-GB">
                            <a:latin typeface="Cambria Math" panose="02040503050406030204" pitchFamily="18" charset="0"/>
                          </a:rPr>
                          <m:t>dy</m:t>
                        </m:r>
                      </m:den>
                    </m:f>
                    <m:r>
                      <a:rPr lang="en-GB" i="1">
                        <a:latin typeface="Cambria Math" panose="02040503050406030204" pitchFamily="18" charset="0"/>
                      </a:rPr>
                      <m:t>−</m:t>
                    </m:r>
                    <m:f>
                      <m:fPr>
                        <m:ctrlPr>
                          <a:rPr lang="en-US" b="1" i="1">
                            <a:latin typeface="Cambria Math"/>
                          </a:rPr>
                        </m:ctrlPr>
                      </m:fPr>
                      <m:num>
                        <m:r>
                          <m:rPr>
                            <m:sty m:val="p"/>
                          </m:rPr>
                          <a:rPr lang="en-GB">
                            <a:latin typeface="Cambria Math" panose="02040503050406030204" pitchFamily="18" charset="0"/>
                          </a:rPr>
                          <m:t>d</m:t>
                        </m:r>
                      </m:num>
                      <m:den>
                        <m:r>
                          <m:rPr>
                            <m:sty m:val="p"/>
                          </m:rPr>
                          <a:rPr lang="en-GB">
                            <a:latin typeface="Cambria Math" panose="02040503050406030204" pitchFamily="18" charset="0"/>
                          </a:rPr>
                          <m:t>dy</m:t>
                        </m:r>
                      </m:den>
                    </m:f>
                    <m:d>
                      <m:dPr>
                        <m:begChr m:val="["/>
                        <m:endChr m:val="]"/>
                        <m:ctrlPr>
                          <a:rPr lang="en-US" b="1" i="1">
                            <a:latin typeface="Cambria Math"/>
                          </a:rPr>
                        </m:ctrlPr>
                      </m:dPr>
                      <m:e>
                        <m:sSub>
                          <m:sSubPr>
                            <m:ctrlPr>
                              <a:rPr lang="en-US" b="1" i="1">
                                <a:latin typeface="Cambria Math"/>
                              </a:rPr>
                            </m:ctrlPr>
                          </m:sSubPr>
                          <m:e>
                            <m:r>
                              <m:rPr>
                                <m:sty m:val="p"/>
                              </m:rPr>
                              <a:rPr lang="en-GB">
                                <a:latin typeface="Cambria Math" panose="02040503050406030204" pitchFamily="18" charset="0"/>
                              </a:rPr>
                              <m:t>D</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f>
                          <m:fPr>
                            <m:ctrlPr>
                              <a:rPr lang="en-US" b="1" i="1">
                                <a:latin typeface="Cambria Math"/>
                              </a:rPr>
                            </m:ctrlPr>
                          </m:fPr>
                          <m:num>
                            <m:r>
                              <m:rPr>
                                <m:sty m:val="p"/>
                              </m:rPr>
                              <a:rPr lang="en-GB">
                                <a:latin typeface="Cambria Math" panose="02040503050406030204" pitchFamily="18" charset="0"/>
                              </a:rPr>
                              <m:t>d</m:t>
                            </m:r>
                            <m:sSub>
                              <m:sSubPr>
                                <m:ctrlPr>
                                  <a:rPr lang="en-US" b="1"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d>
                                  <m:dPr>
                                    <m:ctrlPr>
                                      <a:rPr lang="en-US" b="1"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num>
                          <m:den>
                            <m:r>
                              <m:rPr>
                                <m:sty m:val="p"/>
                              </m:rPr>
                              <a:rPr lang="en-GB">
                                <a:latin typeface="Cambria Math" panose="02040503050406030204" pitchFamily="18" charset="0"/>
                              </a:rPr>
                              <m:t>dy</m:t>
                            </m:r>
                          </m:den>
                        </m:f>
                      </m:e>
                    </m:d>
                    <m:r>
                      <a:rPr lang="en-GB" b="1" i="1">
                        <a:latin typeface="Cambria Math" panose="02040503050406030204" pitchFamily="18" charset="0"/>
                      </a:rPr>
                      <m:t>=</m:t>
                    </m:r>
                    <m:f>
                      <m:fPr>
                        <m:ctrlPr>
                          <a:rPr lang="en-US" b="1" i="1">
                            <a:latin typeface="Cambria Math"/>
                          </a:rPr>
                        </m:ctrlPr>
                      </m:fPr>
                      <m:num>
                        <m:sSub>
                          <m:sSubPr>
                            <m:ctrlPr>
                              <a:rPr lang="en-US" b="1" i="1">
                                <a:latin typeface="Cambria Math"/>
                              </a:rPr>
                            </m:ctrlPr>
                          </m:sSubPr>
                          <m:e>
                            <m:r>
                              <m:rPr>
                                <m:sty m:val="p"/>
                              </m:rPr>
                              <a:rPr lang="en-GB">
                                <a:latin typeface="Cambria Math" panose="02040503050406030204" pitchFamily="18" charset="0"/>
                              </a:rPr>
                              <m:t>J</m:t>
                            </m:r>
                          </m:e>
                          <m:sub>
                            <m:r>
                              <m:rPr>
                                <m:sty m:val="p"/>
                              </m:rPr>
                              <a:rPr lang="en-GB">
                                <a:latin typeface="Cambria Math" panose="02040503050406030204" pitchFamily="18" charset="0"/>
                              </a:rPr>
                              <m:t>s</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num>
                      <m:den>
                        <m:sSub>
                          <m:sSubPr>
                            <m:ctrlPr>
                              <a:rPr lang="en-US" b="1" i="1">
                                <a:latin typeface="Cambria Math"/>
                              </a:rPr>
                            </m:ctrlPr>
                          </m:sSubPr>
                          <m:e>
                            <m:r>
                              <m:rPr>
                                <m:sty m:val="p"/>
                              </m:rPr>
                              <a:rPr lang="en-GB">
                                <a:latin typeface="Cambria Math" panose="02040503050406030204" pitchFamily="18" charset="0"/>
                              </a:rPr>
                              <m:t>t</m:t>
                            </m:r>
                          </m:e>
                          <m:sub>
                            <m:r>
                              <m:rPr>
                                <m:sty m:val="p"/>
                              </m:rPr>
                              <a:rPr lang="en-GB">
                                <a:latin typeface="Cambria Math" panose="02040503050406030204" pitchFamily="18" charset="0"/>
                              </a:rPr>
                              <m:t>f</m:t>
                            </m:r>
                          </m:sub>
                        </m:sSub>
                      </m:den>
                    </m:f>
                  </m:oMath>
                </a14:m>
                <a:r>
                  <a:rPr lang="en-US" sz="2000" dirty="0">
                    <a:latin typeface="Times New Roman" panose="02020603050405020304" pitchFamily="18" charset="0"/>
                    <a:ea typeface="Calibri" panose="020F0502020204030204" pitchFamily="34" charset="0"/>
                    <a:cs typeface="Arial" panose="020B0604020202020204" pitchFamily="34" charset="0"/>
                  </a:rPr>
                  <a:t>                                   permeate concentration </a:t>
                </a:r>
              </a:p>
              <a:p>
                <a:pPr algn="just"/>
                <a14:m>
                  <m:oMath xmlns:m="http://schemas.openxmlformats.org/officeDocument/2006/math">
                    <m:sSub>
                      <m:sSubPr>
                        <m:ctrlPr>
                          <a:rPr lang="en-US" i="1">
                            <a:latin typeface="Cambria Math"/>
                          </a:rPr>
                        </m:ctrlPr>
                      </m:sSubPr>
                      <m:e>
                        <m:r>
                          <m:rPr>
                            <m:sty m:val="p"/>
                          </m:rPr>
                          <a:rPr lang="en-GB">
                            <a:latin typeface="Cambria Math" panose="02040503050406030204" pitchFamily="18" charset="0"/>
                          </a:rPr>
                          <m:t>k</m:t>
                        </m:r>
                      </m:e>
                      <m:sub>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sSub>
                      <m:sSubPr>
                        <m:ctrlPr>
                          <a:rPr lang="en-US" i="1">
                            <a:latin typeface="Cambria Math"/>
                          </a:rPr>
                        </m:ctrlPr>
                      </m:sSubPr>
                      <m:e>
                        <m:r>
                          <m:rPr>
                            <m:sty m:val="p"/>
                          </m:rPr>
                          <a:rPr lang="en-GB">
                            <a:latin typeface="Cambria Math" panose="02040503050406030204" pitchFamily="18" charset="0"/>
                          </a:rPr>
                          <m:t>de</m:t>
                        </m:r>
                      </m:e>
                      <m:sub>
                        <m:r>
                          <m:rPr>
                            <m:sty m:val="p"/>
                          </m:rPr>
                          <a:rPr lang="en-GB">
                            <a:latin typeface="Cambria Math" panose="02040503050406030204" pitchFamily="18" charset="0"/>
                          </a:rPr>
                          <m:t>b</m:t>
                        </m:r>
                      </m:sub>
                    </m:sSub>
                    <m:r>
                      <a:rPr lang="en-GB">
                        <a:latin typeface="Cambria Math" panose="02040503050406030204" pitchFamily="18" charset="0"/>
                      </a:rPr>
                      <m:t>=</m:t>
                    </m:r>
                    <m:sSub>
                      <m:sSubPr>
                        <m:ctrlPr>
                          <a:rPr lang="en-US" i="1">
                            <a:latin typeface="Cambria Math"/>
                          </a:rPr>
                        </m:ctrlPr>
                      </m:sSubPr>
                      <m:e>
                        <m:r>
                          <a:rPr lang="en-GB">
                            <a:latin typeface="Cambria Math" panose="02040503050406030204" pitchFamily="18" charset="0"/>
                          </a:rPr>
                          <m:t>246.9 </m:t>
                        </m:r>
                        <m:r>
                          <m:rPr>
                            <m:sty m:val="p"/>
                          </m:rPr>
                          <a:rPr lang="en-GB">
                            <a:latin typeface="Cambria Math" panose="02040503050406030204" pitchFamily="18" charset="0"/>
                          </a:rPr>
                          <m:t>D</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sSubSup>
                      <m:sSubSupPr>
                        <m:ctrlPr>
                          <a:rPr lang="en-US" i="1">
                            <a:latin typeface="Cambria Math"/>
                          </a:rPr>
                        </m:ctrlPr>
                      </m:sSubSupPr>
                      <m:e>
                        <m:r>
                          <a:rPr lang="en-GB">
                            <a:latin typeface="Cambria Math" panose="02040503050406030204" pitchFamily="18" charset="0"/>
                          </a:rPr>
                          <m:t> </m:t>
                        </m:r>
                        <m:r>
                          <m:rPr>
                            <m:sty m:val="p"/>
                          </m:rPr>
                          <a:rPr lang="en-GB">
                            <a:latin typeface="Cambria Math" panose="02040503050406030204" pitchFamily="18" charset="0"/>
                          </a:rPr>
                          <m:t>Re</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up>
                        <m:r>
                          <a:rPr lang="en-GB">
                            <a:latin typeface="Cambria Math" panose="02040503050406030204" pitchFamily="18" charset="0"/>
                          </a:rPr>
                          <m:t>0.101</m:t>
                        </m:r>
                      </m:sup>
                    </m:sSubSup>
                    <m:sSubSup>
                      <m:sSubSupPr>
                        <m:ctrlPr>
                          <a:rPr lang="en-US" i="1">
                            <a:latin typeface="Cambria Math"/>
                          </a:rPr>
                        </m:ctrlPr>
                      </m:sSubSupPr>
                      <m:e>
                        <m:r>
                          <m:rPr>
                            <m:sty m:val="p"/>
                          </m:rPr>
                          <a:rPr lang="en-GB">
                            <a:latin typeface="Cambria Math" panose="02040503050406030204" pitchFamily="18" charset="0"/>
                          </a:rPr>
                          <m:t>Re</m:t>
                        </m:r>
                      </m:e>
                      <m:sub>
                        <m:r>
                          <m:rPr>
                            <m:sty m:val="p"/>
                          </m:rPr>
                          <a:rPr lang="en-GB">
                            <a:latin typeface="Cambria Math" panose="02040503050406030204" pitchFamily="18" charset="0"/>
                          </a:rPr>
                          <m:t>p</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up>
                        <m:r>
                          <a:rPr lang="en-GB">
                            <a:latin typeface="Cambria Math" panose="02040503050406030204" pitchFamily="18" charset="0"/>
                          </a:rPr>
                          <m:t>0.803</m:t>
                        </m:r>
                      </m:sup>
                    </m:sSubSup>
                    <m:sSubSup>
                      <m:sSubSupPr>
                        <m:ctrlPr>
                          <a:rPr lang="en-US" i="1">
                            <a:latin typeface="Cambria Math"/>
                          </a:rPr>
                        </m:ctrlPr>
                      </m:sSubSupPr>
                      <m:e>
                        <m:r>
                          <m:rPr>
                            <m:sty m:val="p"/>
                          </m:rPr>
                          <a:rPr lang="en-GB">
                            <a:latin typeface="Cambria Math" panose="02040503050406030204" pitchFamily="18" charset="0"/>
                          </a:rPr>
                          <m:t>C</m:t>
                        </m:r>
                      </m:e>
                      <m:sub>
                        <m:r>
                          <m:rPr>
                            <m:sty m:val="p"/>
                          </m:rPr>
                          <a:rPr lang="en-GB">
                            <a:latin typeface="Cambria Math" panose="02040503050406030204" pitchFamily="18" charset="0"/>
                          </a:rPr>
                          <m:t>m</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up>
                        <m:r>
                          <a:rPr lang="en-GB">
                            <a:latin typeface="Cambria Math" panose="02040503050406030204" pitchFamily="18" charset="0"/>
                          </a:rPr>
                          <m:t>0.129</m:t>
                        </m:r>
                      </m:sup>
                    </m:sSubSup>
                  </m:oMath>
                </a14:m>
                <a:r>
                  <a:rPr lang="en-US" sz="2000" dirty="0">
                    <a:latin typeface="Times New Roman" panose="02020603050405020304" pitchFamily="18" charset="0"/>
                    <a:ea typeface="Calibri" panose="020F0502020204030204" pitchFamily="34" charset="0"/>
                    <a:cs typeface="Arial" panose="020B0604020202020204" pitchFamily="34" charset="0"/>
                  </a:rPr>
                  <a:t>    mass transfer coefficient </a:t>
                </a:r>
              </a:p>
              <a:p>
                <a:pPr algn="just"/>
                <a14:m>
                  <m:oMath xmlns:m="http://schemas.openxmlformats.org/officeDocument/2006/math">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d>
                          <m:dPr>
                            <m:ctrlPr>
                              <a:rPr lang="en-US" i="1">
                                <a:latin typeface="Cambria Math"/>
                              </a:rPr>
                            </m:ctrlPr>
                          </m:dPr>
                          <m:e>
                            <m:r>
                              <m:rPr>
                                <m:sty m:val="p"/>
                              </m:rPr>
                              <a:rPr lang="en-GB">
                                <a:latin typeface="Cambria Math" panose="02040503050406030204" pitchFamily="18" charset="0"/>
                              </a:rPr>
                              <m:t>av</m:t>
                            </m:r>
                          </m:e>
                        </m:d>
                      </m:sub>
                    </m:sSub>
                    <m:r>
                      <a:rPr lang="en-GB">
                        <a:latin typeface="Cambria Math" panose="02040503050406030204" pitchFamily="18" charset="0"/>
                      </a:rPr>
                      <m:t>=⅀</m:t>
                    </m:r>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oMath>
                </a14:m>
                <a:r>
                  <a:rPr lang="en-US" sz="2000" dirty="0">
                    <a:latin typeface="Times New Roman" panose="02020603050405020304" pitchFamily="18" charset="0"/>
                    <a:ea typeface="Calibri" panose="020F0502020204030204" pitchFamily="34" charset="0"/>
                    <a:cs typeface="Arial" panose="020B0604020202020204" pitchFamily="34" charset="0"/>
                  </a:rPr>
                  <a:t>/</a:t>
                </a:r>
                <a:r>
                  <a:rPr lang="en-US" sz="1200" dirty="0">
                    <a:latin typeface="Times New Roman" panose="02020603050405020304" pitchFamily="18" charset="0"/>
                    <a:ea typeface="Calibri" panose="020F0502020204030204" pitchFamily="34" charset="0"/>
                    <a:cs typeface="Arial" panose="020B0604020202020204" pitchFamily="34" charset="0"/>
                  </a:rPr>
                  <a:t>no. of sub-division                                          </a:t>
                </a:r>
                <a:r>
                  <a:rPr lang="en-US" sz="2000" dirty="0">
                    <a:latin typeface="Times New Roman" panose="02020603050405020304" pitchFamily="18" charset="0"/>
                    <a:ea typeface="Calibri" panose="020F0502020204030204" pitchFamily="34" charset="0"/>
                    <a:cs typeface="Arial" panose="020B0604020202020204" pitchFamily="34" charset="0"/>
                  </a:rPr>
                  <a:t>average permeate concentration </a:t>
                </a:r>
              </a:p>
              <a:p>
                <a:pPr algn="just"/>
                <a14:m>
                  <m:oMath xmlns:m="http://schemas.openxmlformats.org/officeDocument/2006/math">
                    <m:sSub>
                      <m:sSubPr>
                        <m:ctrlPr>
                          <a:rPr lang="en-US" i="1">
                            <a:latin typeface="Cambria Math"/>
                          </a:rPr>
                        </m:ctrlPr>
                      </m:sSubPr>
                      <m:e>
                        <m:r>
                          <m:rPr>
                            <m:sty m:val="p"/>
                          </m:rPr>
                          <a:rPr lang="en-GB">
                            <a:latin typeface="Cambria Math" panose="02040503050406030204" pitchFamily="18" charset="0"/>
                          </a:rPr>
                          <m:t>F</m:t>
                        </m:r>
                      </m:e>
                      <m:sub>
                        <m:r>
                          <m:rPr>
                            <m:sty m:val="p"/>
                          </m:rPr>
                          <a:rPr lang="en-GB">
                            <a:latin typeface="Cambria Math" panose="02040503050406030204" pitchFamily="18" charset="0"/>
                          </a:rPr>
                          <m:t>p</m:t>
                        </m:r>
                        <m:d>
                          <m:dPr>
                            <m:ctrlPr>
                              <a:rPr lang="en-US" i="1">
                                <a:latin typeface="Cambria Math"/>
                              </a:rPr>
                            </m:ctrlPr>
                          </m:dPr>
                          <m:e>
                            <m:r>
                              <m:rPr>
                                <m:sty m:val="p"/>
                              </m:rPr>
                              <a:rPr lang="en-GB">
                                <a:latin typeface="Cambria Math" panose="02040503050406030204" pitchFamily="18" charset="0"/>
                              </a:rPr>
                              <m:t>Total</m:t>
                            </m:r>
                          </m:e>
                        </m:d>
                      </m:sub>
                    </m:sSub>
                    <m:r>
                      <a:rPr lang="en-GB">
                        <a:latin typeface="Cambria Math" panose="02040503050406030204" pitchFamily="18" charset="0"/>
                      </a:rPr>
                      <m:t>=⅀</m:t>
                    </m:r>
                    <m:sSub>
                      <m:sSubPr>
                        <m:ctrlPr>
                          <a:rPr lang="en-US" i="1">
                            <a:latin typeface="Cambria Math"/>
                          </a:rPr>
                        </m:ctrlPr>
                      </m:sSubPr>
                      <m:e>
                        <m:r>
                          <m:rPr>
                            <m:sty m:val="p"/>
                          </m:rPr>
                          <a:rPr lang="en-GB">
                            <a:latin typeface="Cambria Math" panose="02040503050406030204" pitchFamily="18" charset="0"/>
                          </a:rPr>
                          <m:t>F</m:t>
                        </m:r>
                      </m:e>
                      <m:sub>
                        <m:r>
                          <m:rPr>
                            <m:sty m:val="p"/>
                          </m:rPr>
                          <a:rPr lang="en-GB">
                            <a:latin typeface="Cambria Math" panose="02040503050406030204" pitchFamily="18" charset="0"/>
                          </a:rPr>
                          <m:t>p</m:t>
                        </m:r>
                        <m:d>
                          <m:dPr>
                            <m:ctrlPr>
                              <a:rPr lang="en-US" i="1">
                                <a:latin typeface="Cambria Math"/>
                              </a:rPr>
                            </m:ctrlPr>
                          </m:dPr>
                          <m:e>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y</m:t>
                            </m:r>
                          </m:e>
                        </m:d>
                      </m:sub>
                    </m:sSub>
                    <m:r>
                      <a:rPr lang="en-US" b="0" i="1" smtClean="0">
                        <a:latin typeface="Cambria Math" panose="02040503050406030204" pitchFamily="18" charset="0"/>
                      </a:rPr>
                      <m:t>   </m:t>
                    </m:r>
                  </m:oMath>
                </a14:m>
                <a:r>
                  <a:rPr lang="en-US" b="0" i="1" dirty="0">
                    <a:latin typeface="Cambria Math" panose="02040503050406030204" pitchFamily="18" charset="0"/>
                  </a:rPr>
                  <a:t>                                                       </a:t>
                </a:r>
                <a:r>
                  <a:rPr lang="en-US" sz="2000" dirty="0">
                    <a:latin typeface="Times New Roman" panose="02020603050405020304" pitchFamily="18" charset="0"/>
                    <a:ea typeface="Calibri" panose="020F0502020204030204" pitchFamily="34" charset="0"/>
                    <a:cs typeface="Arial" panose="020B0604020202020204" pitchFamily="34" charset="0"/>
                  </a:rPr>
                  <a:t>total permeate flow rate</a:t>
                </a:r>
              </a:p>
              <a:p>
                <a:pPr algn="just"/>
                <a14:m>
                  <m:oMath xmlns:m="http://schemas.openxmlformats.org/officeDocument/2006/math">
                    <m:sSub>
                      <m:sSubPr>
                        <m:ctrlPr>
                          <a:rPr lang="en-US" i="1">
                            <a:latin typeface="Cambria Math"/>
                          </a:rPr>
                        </m:ctrlPr>
                      </m:sSubPr>
                      <m:e>
                        <m:r>
                          <m:rPr>
                            <m:sty m:val="p"/>
                          </m:rPr>
                          <a:rPr lang="en-GB">
                            <a:latin typeface="Cambria Math" panose="02040503050406030204" pitchFamily="18" charset="0"/>
                          </a:rPr>
                          <m:t>Rec</m:t>
                        </m:r>
                      </m:e>
                      <m:sub>
                        <m:r>
                          <a:rPr lang="en-GB">
                            <a:latin typeface="Cambria Math" panose="02040503050406030204" pitchFamily="18" charset="0"/>
                          </a:rPr>
                          <m:t>(</m:t>
                        </m:r>
                        <m:r>
                          <m:rPr>
                            <m:sty m:val="p"/>
                          </m:rPr>
                          <a:rPr lang="en-GB">
                            <a:latin typeface="Cambria Math" panose="02040503050406030204" pitchFamily="18" charset="0"/>
                          </a:rPr>
                          <m:t>Total</m:t>
                        </m:r>
                        <m:r>
                          <a:rPr lang="en-GB">
                            <a:latin typeface="Cambria Math" panose="02040503050406030204" pitchFamily="18" charset="0"/>
                          </a:rPr>
                          <m:t>)</m:t>
                        </m:r>
                      </m:sub>
                    </m:sSub>
                    <m:r>
                      <a:rPr lang="en-GB">
                        <a:latin typeface="Cambria Math" panose="02040503050406030204" pitchFamily="18" charset="0"/>
                      </a:rPr>
                      <m:t>=</m:t>
                    </m:r>
                    <m:f>
                      <m:fPr>
                        <m:ctrlPr>
                          <a:rPr lang="en-US" i="1">
                            <a:latin typeface="Cambria Math"/>
                          </a:rPr>
                        </m:ctrlPr>
                      </m:fPr>
                      <m:num>
                        <m:sSub>
                          <m:sSubPr>
                            <m:ctrlPr>
                              <a:rPr lang="en-US" i="1">
                                <a:latin typeface="Cambria Math"/>
                              </a:rPr>
                            </m:ctrlPr>
                          </m:sSubPr>
                          <m:e>
                            <m:r>
                              <m:rPr>
                                <m:sty m:val="p"/>
                              </m:rPr>
                              <a:rPr lang="en-GB">
                                <a:latin typeface="Cambria Math" panose="02040503050406030204" pitchFamily="18" charset="0"/>
                              </a:rPr>
                              <m:t>F</m:t>
                            </m:r>
                          </m:e>
                          <m:sub>
                            <m:r>
                              <m:rPr>
                                <m:sty m:val="p"/>
                              </m:rPr>
                              <a:rPr lang="en-GB">
                                <a:latin typeface="Cambria Math" panose="02040503050406030204" pitchFamily="18" charset="0"/>
                              </a:rPr>
                              <m:t>p</m:t>
                            </m:r>
                            <m:r>
                              <a:rPr lang="en-GB">
                                <a:latin typeface="Cambria Math" panose="02040503050406030204" pitchFamily="18" charset="0"/>
                              </a:rPr>
                              <m:t>(</m:t>
                            </m:r>
                            <m:r>
                              <m:rPr>
                                <m:sty m:val="p"/>
                              </m:rPr>
                              <a:rPr lang="en-GB">
                                <a:latin typeface="Cambria Math" panose="02040503050406030204" pitchFamily="18" charset="0"/>
                              </a:rPr>
                              <m:t>Total</m:t>
                            </m:r>
                            <m:r>
                              <a:rPr lang="en-GB">
                                <a:latin typeface="Cambria Math" panose="02040503050406030204" pitchFamily="18" charset="0"/>
                              </a:rPr>
                              <m:t>)</m:t>
                            </m:r>
                          </m:sub>
                        </m:sSub>
                      </m:num>
                      <m:den>
                        <m:sSub>
                          <m:sSubPr>
                            <m:ctrlPr>
                              <a:rPr lang="en-US" i="1">
                                <a:latin typeface="Cambria Math"/>
                              </a:rPr>
                            </m:ctrlPr>
                          </m:sSubPr>
                          <m:e>
                            <m:r>
                              <m:rPr>
                                <m:sty m:val="p"/>
                              </m:rPr>
                              <a:rPr lang="en-GB">
                                <a:latin typeface="Cambria Math" panose="02040503050406030204" pitchFamily="18" charset="0"/>
                              </a:rPr>
                              <m:t>F</m:t>
                            </m:r>
                          </m:e>
                          <m:sub>
                            <m:r>
                              <m:rPr>
                                <m:sty m:val="p"/>
                              </m:rPr>
                              <a:rPr lang="en-GB">
                                <a:latin typeface="Cambria Math" panose="02040503050406030204" pitchFamily="18" charset="0"/>
                              </a:rPr>
                              <m:t>b</m:t>
                            </m:r>
                            <m:r>
                              <a:rPr lang="en-GB">
                                <a:latin typeface="Cambria Math" panose="02040503050406030204" pitchFamily="18" charset="0"/>
                              </a:rPr>
                              <m:t>(0,</m:t>
                            </m:r>
                            <m:r>
                              <m:rPr>
                                <m:sty m:val="p"/>
                              </m:rPr>
                              <a:rPr lang="en-GB">
                                <a:latin typeface="Cambria Math" panose="02040503050406030204" pitchFamily="18" charset="0"/>
                              </a:rPr>
                              <m:t>y</m:t>
                            </m:r>
                            <m:r>
                              <a:rPr lang="en-GB">
                                <a:latin typeface="Cambria Math" panose="02040503050406030204" pitchFamily="18" charset="0"/>
                              </a:rPr>
                              <m:t>)</m:t>
                            </m:r>
                          </m:sub>
                        </m:sSub>
                      </m:den>
                    </m:f>
                    <m:r>
                      <m:rPr>
                        <m:sty m:val="p"/>
                      </m:rPr>
                      <a:rPr lang="en-GB">
                        <a:latin typeface="Cambria Math" panose="02040503050406030204" pitchFamily="18" charset="0"/>
                      </a:rPr>
                      <m:t>x</m:t>
                    </m:r>
                    <m:r>
                      <a:rPr lang="en-GB">
                        <a:latin typeface="Cambria Math" panose="02040503050406030204" pitchFamily="18" charset="0"/>
                      </a:rPr>
                      <m:t>100 </m:t>
                    </m:r>
                  </m:oMath>
                </a14:m>
                <a:r>
                  <a:rPr lang="en-US" sz="2000" dirty="0">
                    <a:latin typeface="Times New Roman" panose="02020603050405020304" pitchFamily="18" charset="0"/>
                    <a:ea typeface="Calibri" panose="020F0502020204030204" pitchFamily="34" charset="0"/>
                    <a:cs typeface="Arial" panose="020B0604020202020204" pitchFamily="34" charset="0"/>
                  </a:rPr>
                  <a:t>                                             recovery rate     </a:t>
                </a:r>
              </a:p>
              <a:p>
                <a:pPr algn="just"/>
                <a14:m>
                  <m:oMath xmlns:m="http://schemas.openxmlformats.org/officeDocument/2006/math">
                    <m:sSub>
                      <m:sSubPr>
                        <m:ctrlPr>
                          <a:rPr lang="en-US" i="1">
                            <a:latin typeface="Cambria Math"/>
                          </a:rPr>
                        </m:ctrlPr>
                      </m:sSubPr>
                      <m:e>
                        <m:r>
                          <m:rPr>
                            <m:sty m:val="p"/>
                          </m:rPr>
                          <a:rPr lang="en-GB">
                            <a:latin typeface="Cambria Math" panose="02040503050406030204" pitchFamily="18" charset="0"/>
                          </a:rPr>
                          <m:t>Rej</m:t>
                        </m:r>
                      </m:e>
                      <m:sub>
                        <m:r>
                          <a:rPr lang="en-GB">
                            <a:latin typeface="Cambria Math" panose="02040503050406030204" pitchFamily="18" charset="0"/>
                          </a:rPr>
                          <m:t>(</m:t>
                        </m:r>
                        <m:r>
                          <m:rPr>
                            <m:sty m:val="p"/>
                          </m:rPr>
                          <a:rPr lang="en-GB">
                            <a:latin typeface="Cambria Math" panose="02040503050406030204" pitchFamily="18" charset="0"/>
                          </a:rPr>
                          <m:t>av</m:t>
                        </m:r>
                        <m:r>
                          <a:rPr lang="en-GB">
                            <a:latin typeface="Cambria Math" panose="02040503050406030204" pitchFamily="18" charset="0"/>
                          </a:rPr>
                          <m:t>)</m:t>
                        </m:r>
                      </m:sub>
                    </m:sSub>
                    <m:r>
                      <a:rPr lang="en-GB">
                        <a:latin typeface="Cambria Math" panose="02040503050406030204" pitchFamily="18" charset="0"/>
                      </a:rPr>
                      <m:t>=</m:t>
                    </m:r>
                    <m:f>
                      <m:fPr>
                        <m:ctrlPr>
                          <a:rPr lang="en-US" i="1">
                            <a:latin typeface="Cambria Math"/>
                          </a:rPr>
                        </m:ctrlPr>
                      </m:fPr>
                      <m:num>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L</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r>
                          <a:rPr lang="en-GB" i="1">
                            <a:latin typeface="Cambria Math" panose="02040503050406030204" pitchFamily="18" charset="0"/>
                          </a:rPr>
                          <m:t>−</m:t>
                        </m:r>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p</m:t>
                            </m:r>
                            <m:r>
                              <a:rPr lang="en-GB">
                                <a:latin typeface="Cambria Math" panose="02040503050406030204" pitchFamily="18" charset="0"/>
                              </a:rPr>
                              <m:t>(</m:t>
                            </m:r>
                            <m:r>
                              <m:rPr>
                                <m:sty m:val="p"/>
                              </m:rPr>
                              <a:rPr lang="en-GB">
                                <a:latin typeface="Cambria Math" panose="02040503050406030204" pitchFamily="18" charset="0"/>
                              </a:rPr>
                              <m:t>av</m:t>
                            </m:r>
                            <m:r>
                              <a:rPr lang="en-GB">
                                <a:latin typeface="Cambria Math" panose="02040503050406030204" pitchFamily="18" charset="0"/>
                              </a:rPr>
                              <m:t>)</m:t>
                            </m:r>
                          </m:sub>
                        </m:sSub>
                      </m:num>
                      <m:den>
                        <m:sSub>
                          <m:sSubPr>
                            <m:ctrlPr>
                              <a:rPr lang="en-US" i="1">
                                <a:latin typeface="Cambria Math"/>
                              </a:rPr>
                            </m:ctrlPr>
                          </m:sSubPr>
                          <m:e>
                            <m:r>
                              <m:rPr>
                                <m:sty m:val="p"/>
                              </m:rPr>
                              <a:rPr lang="en-GB">
                                <a:latin typeface="Cambria Math" panose="02040503050406030204" pitchFamily="18" charset="0"/>
                              </a:rPr>
                              <m:t>C</m:t>
                            </m:r>
                          </m:e>
                          <m:sub>
                            <m:r>
                              <m:rPr>
                                <m:sty m:val="p"/>
                              </m:rPr>
                              <a:rPr lang="en-GB">
                                <a:latin typeface="Cambria Math" panose="02040503050406030204" pitchFamily="18" charset="0"/>
                              </a:rPr>
                              <m:t>b</m:t>
                            </m:r>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m:t>
                            </m:r>
                            <m:r>
                              <m:rPr>
                                <m:sty m:val="p"/>
                              </m:rPr>
                              <a:rPr lang="en-GB">
                                <a:latin typeface="Cambria Math" panose="02040503050406030204" pitchFamily="18" charset="0"/>
                              </a:rPr>
                              <m:t>L</m:t>
                            </m:r>
                            <m:r>
                              <a:rPr lang="en-GB">
                                <a:latin typeface="Cambria Math" panose="02040503050406030204" pitchFamily="18" charset="0"/>
                              </a:rPr>
                              <m:t>,</m:t>
                            </m:r>
                            <m:r>
                              <m:rPr>
                                <m:sty m:val="p"/>
                              </m:rPr>
                              <a:rPr lang="en-GB">
                                <a:latin typeface="Cambria Math" panose="02040503050406030204" pitchFamily="18" charset="0"/>
                              </a:rPr>
                              <m:t>y</m:t>
                            </m:r>
                            <m:r>
                              <a:rPr lang="en-GB">
                                <a:latin typeface="Cambria Math" panose="02040503050406030204" pitchFamily="18" charset="0"/>
                              </a:rPr>
                              <m:t>)</m:t>
                            </m:r>
                          </m:sub>
                        </m:sSub>
                      </m:den>
                    </m:f>
                    <m:r>
                      <m:rPr>
                        <m:sty m:val="p"/>
                      </m:rPr>
                      <a:rPr lang="en-GB">
                        <a:latin typeface="Cambria Math" panose="02040503050406030204" pitchFamily="18" charset="0"/>
                      </a:rPr>
                      <m:t>x</m:t>
                    </m:r>
                    <m:r>
                      <a:rPr lang="en-GB">
                        <a:latin typeface="Cambria Math" panose="02040503050406030204" pitchFamily="18" charset="0"/>
                      </a:rPr>
                      <m:t>100</m:t>
                    </m:r>
                  </m:oMath>
                </a14:m>
                <a:r>
                  <a:rPr lang="en-US" sz="2000" dirty="0">
                    <a:latin typeface="Times New Roman" panose="02020603050405020304" pitchFamily="18" charset="0"/>
                    <a:ea typeface="Calibri" panose="020F0502020204030204" pitchFamily="34" charset="0"/>
                    <a:cs typeface="Arial" panose="020B0604020202020204" pitchFamily="34" charset="0"/>
                  </a:rPr>
                  <a:t>                                   rejection parameter</a:t>
                </a:r>
              </a:p>
            </p:txBody>
          </p:sp>
        </mc:Choice>
        <mc:Fallback xmlns="">
          <p:sp>
            <p:nvSpPr>
              <p:cNvPr id="11" name="Rectangle 10">
                <a:extLst>
                  <a:ext uri="{FF2B5EF4-FFF2-40B4-BE49-F238E27FC236}">
                    <a16:creationId xmlns:a16="http://schemas.microsoft.com/office/drawing/2014/main" id="{98027F36-7CA5-4EFB-8927-77A2B113A903}"/>
                  </a:ext>
                </a:extLst>
              </p:cNvPr>
              <p:cNvSpPr>
                <a:spLocks noRot="1" noChangeAspect="1" noMove="1" noResize="1" noEditPoints="1" noAdjustHandles="1" noChangeArrowheads="1" noChangeShapeType="1" noTextEdit="1"/>
              </p:cNvSpPr>
              <p:nvPr/>
            </p:nvSpPr>
            <p:spPr>
              <a:xfrm>
                <a:off x="853965" y="1580933"/>
                <a:ext cx="10809890" cy="5111592"/>
              </a:xfrm>
              <a:prstGeom prst="rect">
                <a:avLst/>
              </a:prstGeom>
              <a:blipFill>
                <a:blip r:embed="rId2"/>
                <a:stretch>
                  <a:fillRect l="-564"/>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xmlns="" id="{E26705BD-BD18-4699-88A0-D8F29F94A222}"/>
              </a:ext>
            </a:extLst>
          </p:cNvPr>
          <p:cNvSpPr txBox="1">
            <a:spLocks/>
          </p:cNvSpPr>
          <p:nvPr/>
        </p:nvSpPr>
        <p:spPr>
          <a:xfrm>
            <a:off x="963477" y="1033935"/>
            <a:ext cx="3407045" cy="42721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buClr>
                <a:srgbClr val="FF0000"/>
              </a:buClr>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Governing Equations</a:t>
            </a:r>
            <a:endParaRPr lang="en-GB"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89387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499136"/>
            <a:ext cx="10972800" cy="478326"/>
          </a:xfrm>
        </p:spPr>
        <p:txBody>
          <a:bodyPr>
            <a:norm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(2017) [</a:t>
            </a:r>
            <a:r>
              <a:rPr lang="en-US" sz="2400" b="1" dirty="0" smtClean="0">
                <a:solidFill>
                  <a:srgbClr val="0070C0"/>
                </a:solidFill>
                <a:latin typeface="Times New Roman" panose="02020603050405020304" pitchFamily="18" charset="0"/>
                <a:cs typeface="Times New Roman" panose="02020603050405020304" pitchFamily="18" charset="0"/>
              </a:rPr>
              <a:t>17]</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28</a:t>
            </a:fld>
            <a:endParaRPr lang="en-US">
              <a:solidFill>
                <a:srgbClr val="04617B">
                  <a:shade val="90000"/>
                </a:srgbClr>
              </a:solidFill>
            </a:endParaRPr>
          </a:p>
        </p:txBody>
      </p:sp>
      <p:sp>
        <p:nvSpPr>
          <p:cNvPr id="8" name="Rectangle 7">
            <a:extLst>
              <a:ext uri="{FF2B5EF4-FFF2-40B4-BE49-F238E27FC236}">
                <a16:creationId xmlns:a16="http://schemas.microsoft.com/office/drawing/2014/main" xmlns="" id="{388D1BCD-6A09-4D7A-9B5B-6B53EE084B29}"/>
              </a:ext>
            </a:extLst>
          </p:cNvPr>
          <p:cNvSpPr/>
          <p:nvPr/>
        </p:nvSpPr>
        <p:spPr>
          <a:xfrm>
            <a:off x="772510" y="1408715"/>
            <a:ext cx="10809890" cy="255454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Arial" panose="020B0604020202020204" pitchFamily="34" charset="0"/>
              </a:rPr>
              <a:t>The parameters of the model were estimated using the proposed graphical method of linear fit of Sundaramoorthy et al. [15]. This method was used to determine the values of solvent transport coefficient Aw, solute transport coefficient Bs and the feed channel friction parameter b. The details of these parameters are provided in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Table 3</a:t>
            </a:r>
            <a:r>
              <a:rPr lang="en-US" sz="2000" dirty="0">
                <a:latin typeface="Times New Roman" panose="02020603050405020304" pitchFamily="18" charset="0"/>
                <a:ea typeface="Calibri" panose="020F0502020204030204" pitchFamily="34" charset="0"/>
                <a:cs typeface="Arial" panose="020B0604020202020204" pitchFamily="34" charset="0"/>
              </a:rPr>
              <a:t>. </a:t>
            </a:r>
          </a:p>
        </p:txBody>
      </p:sp>
      <p:sp>
        <p:nvSpPr>
          <p:cNvPr id="11" name="Title 1">
            <a:extLst>
              <a:ext uri="{FF2B5EF4-FFF2-40B4-BE49-F238E27FC236}">
                <a16:creationId xmlns:a16="http://schemas.microsoft.com/office/drawing/2014/main" xmlns="" id="{AF8C3A37-3607-4A8D-9E68-C68728350BD1}"/>
              </a:ext>
            </a:extLst>
          </p:cNvPr>
          <p:cNvSpPr txBox="1">
            <a:spLocks/>
          </p:cNvSpPr>
          <p:nvPr/>
        </p:nvSpPr>
        <p:spPr>
          <a:xfrm>
            <a:off x="963477" y="1003876"/>
            <a:ext cx="3887492" cy="42721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buClr>
                <a:srgbClr val="FF0000"/>
              </a:buClr>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Parameter Estimation</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47BF1BFF-3F95-43C1-A826-495607AFBEC1}"/>
              </a:ext>
            </a:extLst>
          </p:cNvPr>
          <p:cNvSpPr/>
          <p:nvPr/>
        </p:nvSpPr>
        <p:spPr>
          <a:xfrm>
            <a:off x="4293294" y="3946132"/>
            <a:ext cx="3605411" cy="646331"/>
          </a:xfrm>
          <a:prstGeom prst="rect">
            <a:avLst/>
          </a:prstGeom>
        </p:spPr>
        <p:txBody>
          <a:bodyPr wrap="none">
            <a:spAutoFit/>
          </a:bodyPr>
          <a:lstStyle/>
          <a:p>
            <a:pPr algn="ctr">
              <a:lnSpc>
                <a:spcPct val="200000"/>
              </a:lnSpc>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Table 3</a:t>
            </a:r>
            <a:r>
              <a:rPr lang="en-GB" dirty="0">
                <a:latin typeface="Times New Roman" panose="02020603050405020304" pitchFamily="18" charset="0"/>
                <a:ea typeface="Calibri" panose="020F0502020204030204" pitchFamily="34" charset="0"/>
                <a:cs typeface="Arial" panose="020B0604020202020204" pitchFamily="34" charset="0"/>
              </a:rPr>
              <a:t>. Parameter estimation results</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883678434"/>
                  </p:ext>
                </p:extLst>
              </p:nvPr>
            </p:nvGraphicFramePr>
            <p:xfrm>
              <a:off x="3177777" y="4543878"/>
              <a:ext cx="5999356" cy="2002790"/>
            </p:xfrm>
            <a:graphic>
              <a:graphicData uri="http://schemas.openxmlformats.org/drawingml/2006/table">
                <a:tbl>
                  <a:tblPr firstRow="1" firstCol="1" bandRow="1">
                    <a:tableStyleId>{5C22544A-7EE6-4342-B048-85BDC9FD1C3A}</a:tableStyleId>
                  </a:tblPr>
                  <a:tblGrid>
                    <a:gridCol w="3165782">
                      <a:extLst>
                        <a:ext uri="{9D8B030D-6E8A-4147-A177-3AD203B41FA5}">
                          <a16:colId xmlns:a16="http://schemas.microsoft.com/office/drawing/2014/main" xmlns="" val="2805582227"/>
                        </a:ext>
                      </a:extLst>
                    </a:gridCol>
                    <a:gridCol w="2833574">
                      <a:extLst>
                        <a:ext uri="{9D8B030D-6E8A-4147-A177-3AD203B41FA5}">
                          <a16:colId xmlns:a16="http://schemas.microsoft.com/office/drawing/2014/main" xmlns="" val="3166494542"/>
                        </a:ext>
                      </a:extLst>
                    </a:gridCol>
                  </a:tblGrid>
                  <a:tr h="364490">
                    <a:tc>
                      <a:txBody>
                        <a:bodyPr/>
                        <a:lstStyle/>
                        <a:p>
                          <a:pPr>
                            <a:lnSpc>
                              <a:spcPct val="115000"/>
                            </a:lnSpc>
                            <a:spcAft>
                              <a:spcPts val="1000"/>
                            </a:spcAft>
                          </a:pPr>
                          <a:r>
                            <a:rPr lang="en-GB" sz="1200" b="1">
                              <a:effectLst/>
                            </a:rPr>
                            <a:t>Parameter </a:t>
                          </a:r>
                          <a:endParaRPr lang="en-GB"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a:lnSpc>
                              <a:spcPct val="115000"/>
                            </a:lnSpc>
                            <a:spcAft>
                              <a:spcPts val="1000"/>
                            </a:spcAft>
                          </a:pPr>
                          <a:r>
                            <a:rPr lang="en-GB" sz="1200" b="1">
                              <a:effectLst/>
                            </a:rPr>
                            <a:t>Value </a:t>
                          </a:r>
                          <a:endParaRPr lang="en-GB"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extLst>
                      <a:ext uri="{0D108BD9-81ED-4DB2-BD59-A6C34878D82A}">
                        <a16:rowId xmlns:a16="http://schemas.microsoft.com/office/drawing/2014/main" xmlns="" val="3780791067"/>
                      </a:ext>
                    </a:extLst>
                  </a:tr>
                  <a:tr h="546100">
                    <a:tc>
                      <a:txBody>
                        <a:bodyPr/>
                        <a:lstStyle/>
                        <a:p>
                          <a:pPr>
                            <a:lnSpc>
                              <a:spcPct val="115000"/>
                            </a:lnSpc>
                            <a:spcAft>
                              <a:spcPts val="1000"/>
                            </a:spcAft>
                          </a:pPr>
                          <a:r>
                            <a:rPr lang="en-US" sz="1200" b="1">
                              <a:effectLst/>
                            </a:rPr>
                            <a:t>Water transport parameter (</a:t>
                          </a:r>
                          <a14:m>
                            <m:oMath xmlns:m="http://schemas.openxmlformats.org/officeDocument/2006/math">
                              <m:sSub>
                                <m:sSubPr>
                                  <m:ctrlPr>
                                    <a:rPr lang="en-GB" sz="1200" b="1" i="1">
                                      <a:effectLst/>
                                      <a:latin typeface="Cambria Math"/>
                                    </a:rPr>
                                  </m:ctrlPr>
                                </m:sSubPr>
                                <m:e>
                                  <m:r>
                                    <a:rPr lang="en-GB" sz="1200" b="1" i="1">
                                      <a:effectLst/>
                                      <a:latin typeface="Cambria Math"/>
                                    </a:rPr>
                                    <m:t>𝐀</m:t>
                                  </m:r>
                                </m:e>
                                <m:sub>
                                  <m:r>
                                    <a:rPr lang="en-GB" sz="1200" b="1" i="1">
                                      <a:effectLst/>
                                      <a:latin typeface="Cambria Math"/>
                                    </a:rPr>
                                    <m:t>𝐰</m:t>
                                  </m:r>
                                </m:sub>
                              </m:sSub>
                              <m:r>
                                <a:rPr lang="en-US" sz="1200" b="1">
                                  <a:effectLst/>
                                  <a:latin typeface="Cambria Math"/>
                                </a:rPr>
                                <m:t>)</m:t>
                              </m:r>
                            </m:oMath>
                          </a14:m>
                          <a:endParaRPr lang="en-GB"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a:lnSpc>
                              <a:spcPct val="115000"/>
                            </a:lnSpc>
                            <a:spcAft>
                              <a:spcPts val="1000"/>
                            </a:spcAft>
                          </a:pPr>
                          <a:r>
                            <a:rPr lang="en-GB" sz="1200" b="1">
                              <a:effectLst/>
                            </a:rPr>
                            <a:t>9.42009E-7</a:t>
                          </a:r>
                          <a14:m>
                            <m:oMath xmlns:m="http://schemas.openxmlformats.org/officeDocument/2006/math">
                              <m:d>
                                <m:dPr>
                                  <m:ctrlPr>
                                    <a:rPr lang="en-GB" sz="1200" b="1" i="1">
                                      <a:effectLst/>
                                      <a:latin typeface="Cambria Math"/>
                                    </a:rPr>
                                  </m:ctrlPr>
                                </m:dPr>
                                <m:e>
                                  <m:f>
                                    <m:fPr>
                                      <m:ctrlPr>
                                        <a:rPr lang="en-GB" sz="1200" b="1" i="1">
                                          <a:effectLst/>
                                          <a:latin typeface="Cambria Math"/>
                                        </a:rPr>
                                      </m:ctrlPr>
                                    </m:fPr>
                                    <m:num>
                                      <m:r>
                                        <a:rPr lang="en-GB" sz="1200" b="1" i="1">
                                          <a:effectLst/>
                                          <a:latin typeface="Cambria Math"/>
                                        </a:rPr>
                                        <m:t>𝐦</m:t>
                                      </m:r>
                                    </m:num>
                                    <m:den>
                                      <m:r>
                                        <a:rPr lang="en-GB" sz="1200" b="1" i="1">
                                          <a:effectLst/>
                                          <a:latin typeface="Cambria Math"/>
                                        </a:rPr>
                                        <m:t>𝐚𝐭𝐦</m:t>
                                      </m:r>
                                      <m:r>
                                        <a:rPr lang="en-GB" sz="1200" b="1">
                                          <a:effectLst/>
                                          <a:latin typeface="Cambria Math"/>
                                        </a:rPr>
                                        <m:t> </m:t>
                                      </m:r>
                                      <m:r>
                                        <a:rPr lang="en-GB" sz="1200" b="1" i="1">
                                          <a:effectLst/>
                                          <a:latin typeface="Cambria Math"/>
                                        </a:rPr>
                                        <m:t>𝐬</m:t>
                                      </m:r>
                                    </m:den>
                                  </m:f>
                                </m:e>
                              </m:d>
                            </m:oMath>
                          </a14:m>
                          <a:endParaRPr lang="en-GB"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extLst>
                      <a:ext uri="{0D108BD9-81ED-4DB2-BD59-A6C34878D82A}">
                        <a16:rowId xmlns:a16="http://schemas.microsoft.com/office/drawing/2014/main" xmlns="" val="2797369581"/>
                      </a:ext>
                    </a:extLst>
                  </a:tr>
                  <a:tr h="546100">
                    <a:tc>
                      <a:txBody>
                        <a:bodyPr/>
                        <a:lstStyle/>
                        <a:p>
                          <a:pPr>
                            <a:lnSpc>
                              <a:spcPct val="115000"/>
                            </a:lnSpc>
                            <a:spcAft>
                              <a:spcPts val="1000"/>
                            </a:spcAft>
                          </a:pPr>
                          <a:r>
                            <a:rPr lang="en-GB" sz="1200" b="1">
                              <a:effectLst/>
                            </a:rPr>
                            <a:t>Dimethylphenol transport parameter (</a:t>
                          </a:r>
                          <a14:m>
                            <m:oMath xmlns:m="http://schemas.openxmlformats.org/officeDocument/2006/math">
                              <m:sSub>
                                <m:sSubPr>
                                  <m:ctrlPr>
                                    <a:rPr lang="en-GB" sz="1200" b="1" i="1">
                                      <a:effectLst/>
                                      <a:latin typeface="Cambria Math"/>
                                    </a:rPr>
                                  </m:ctrlPr>
                                </m:sSubPr>
                                <m:e>
                                  <m:r>
                                    <a:rPr lang="en-GB" sz="1200" b="1" i="1">
                                      <a:effectLst/>
                                      <a:latin typeface="Cambria Math"/>
                                    </a:rPr>
                                    <m:t>𝐁</m:t>
                                  </m:r>
                                </m:e>
                                <m:sub>
                                  <m:r>
                                    <a:rPr lang="en-GB" sz="1200" b="1" i="1">
                                      <a:effectLst/>
                                      <a:latin typeface="Cambria Math"/>
                                    </a:rPr>
                                    <m:t>𝐬</m:t>
                                  </m:r>
                                </m:sub>
                              </m:sSub>
                            </m:oMath>
                          </a14:m>
                          <a:r>
                            <a:rPr lang="en-GB" sz="1200" b="1">
                              <a:effectLst/>
                            </a:rPr>
                            <a:t>)</a:t>
                          </a:r>
                          <a:endParaRPr lang="en-GB"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a:lnSpc>
                              <a:spcPct val="115000"/>
                            </a:lnSpc>
                            <a:spcAft>
                              <a:spcPts val="1000"/>
                            </a:spcAft>
                          </a:pPr>
                          <a:r>
                            <a:rPr lang="en-GB" sz="1200" b="1">
                              <a:effectLst/>
                            </a:rPr>
                            <a:t>2.22577E-8</a:t>
                          </a:r>
                          <a14:m>
                            <m:oMath xmlns:m="http://schemas.openxmlformats.org/officeDocument/2006/math">
                              <m:d>
                                <m:dPr>
                                  <m:ctrlPr>
                                    <a:rPr lang="en-GB" sz="1200" b="1" i="1">
                                      <a:effectLst/>
                                      <a:latin typeface="Cambria Math"/>
                                    </a:rPr>
                                  </m:ctrlPr>
                                </m:dPr>
                                <m:e>
                                  <m:f>
                                    <m:fPr>
                                      <m:ctrlPr>
                                        <a:rPr lang="en-GB" sz="1200" b="1" i="1">
                                          <a:effectLst/>
                                          <a:latin typeface="Cambria Math"/>
                                        </a:rPr>
                                      </m:ctrlPr>
                                    </m:fPr>
                                    <m:num>
                                      <m:r>
                                        <a:rPr lang="en-GB" sz="1200" b="1" i="1">
                                          <a:effectLst/>
                                          <a:latin typeface="Cambria Math"/>
                                        </a:rPr>
                                        <m:t>𝐦</m:t>
                                      </m:r>
                                    </m:num>
                                    <m:den>
                                      <m:r>
                                        <a:rPr lang="en-GB" sz="1200" b="1" i="1">
                                          <a:effectLst/>
                                          <a:latin typeface="Cambria Math"/>
                                        </a:rPr>
                                        <m:t>𝐬</m:t>
                                      </m:r>
                                    </m:den>
                                  </m:f>
                                </m:e>
                              </m:d>
                            </m:oMath>
                          </a14:m>
                          <a:endParaRPr lang="en-GB"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extLst>
                      <a:ext uri="{0D108BD9-81ED-4DB2-BD59-A6C34878D82A}">
                        <a16:rowId xmlns:a16="http://schemas.microsoft.com/office/drawing/2014/main" xmlns="" val="1833260405"/>
                      </a:ext>
                    </a:extLst>
                  </a:tr>
                  <a:tr h="546100">
                    <a:tc>
                      <a:txBody>
                        <a:bodyPr/>
                        <a:lstStyle/>
                        <a:p>
                          <a:pPr>
                            <a:lnSpc>
                              <a:spcPct val="115000"/>
                            </a:lnSpc>
                            <a:spcAft>
                              <a:spcPts val="1000"/>
                            </a:spcAft>
                          </a:pPr>
                          <a:r>
                            <a:rPr lang="en-GB" sz="1200" b="1">
                              <a:effectLst/>
                            </a:rPr>
                            <a:t>Friction factor (</a:t>
                          </a:r>
                          <a14:m>
                            <m:oMath xmlns:m="http://schemas.openxmlformats.org/officeDocument/2006/math">
                              <m:r>
                                <a:rPr lang="en-GB" sz="1200" b="1" i="1">
                                  <a:effectLst/>
                                  <a:latin typeface="Cambria Math"/>
                                </a:rPr>
                                <m:t>𝐛</m:t>
                              </m:r>
                              <m:r>
                                <a:rPr lang="en-GB" sz="1200" b="1">
                                  <a:effectLst/>
                                  <a:latin typeface="Cambria Math"/>
                                </a:rPr>
                                <m:t>)</m:t>
                              </m:r>
                            </m:oMath>
                          </a14:m>
                          <a:endParaRPr lang="en-GB"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a:lnSpc>
                              <a:spcPct val="115000"/>
                            </a:lnSpc>
                            <a:spcAft>
                              <a:spcPts val="1000"/>
                            </a:spcAft>
                          </a:pPr>
                          <a:r>
                            <a:rPr lang="en-GB" sz="1200" b="1" dirty="0">
                              <a:effectLst/>
                            </a:rPr>
                            <a:t>9400.9 </a:t>
                          </a:r>
                          <a14:m>
                            <m:oMath xmlns:m="http://schemas.openxmlformats.org/officeDocument/2006/math">
                              <m:d>
                                <m:dPr>
                                  <m:ctrlPr>
                                    <a:rPr lang="en-GB" sz="1200" b="1" i="1">
                                      <a:effectLst/>
                                      <a:latin typeface="Cambria Math"/>
                                    </a:rPr>
                                  </m:ctrlPr>
                                </m:dPr>
                                <m:e>
                                  <m:f>
                                    <m:fPr>
                                      <m:ctrlPr>
                                        <a:rPr lang="en-GB" sz="1200" b="1" i="1">
                                          <a:effectLst/>
                                          <a:latin typeface="Cambria Math"/>
                                        </a:rPr>
                                      </m:ctrlPr>
                                    </m:fPr>
                                    <m:num>
                                      <m:r>
                                        <a:rPr lang="en-GB" sz="1200" b="1" i="1">
                                          <a:effectLst/>
                                          <a:latin typeface="Cambria Math"/>
                                        </a:rPr>
                                        <m:t>𝐚𝐭𝐦</m:t>
                                      </m:r>
                                      <m:r>
                                        <a:rPr lang="en-GB" sz="1200" b="1">
                                          <a:effectLst/>
                                          <a:latin typeface="Cambria Math"/>
                                        </a:rPr>
                                        <m:t> </m:t>
                                      </m:r>
                                      <m:r>
                                        <a:rPr lang="en-GB" sz="1200" b="1" i="1">
                                          <a:effectLst/>
                                          <a:latin typeface="Cambria Math"/>
                                        </a:rPr>
                                        <m:t>𝐬</m:t>
                                      </m:r>
                                    </m:num>
                                    <m:den>
                                      <m:sSup>
                                        <m:sSupPr>
                                          <m:ctrlPr>
                                            <a:rPr lang="en-GB" sz="1200" b="1" i="1">
                                              <a:effectLst/>
                                              <a:latin typeface="Cambria Math"/>
                                            </a:rPr>
                                          </m:ctrlPr>
                                        </m:sSupPr>
                                        <m:e>
                                          <m:r>
                                            <a:rPr lang="en-GB" sz="1200" b="1" i="1">
                                              <a:effectLst/>
                                              <a:latin typeface="Cambria Math"/>
                                            </a:rPr>
                                            <m:t>𝐦</m:t>
                                          </m:r>
                                        </m:e>
                                        <m:sup>
                                          <m:r>
                                            <a:rPr lang="en-GB" sz="1200" b="1" i="1">
                                              <a:effectLst/>
                                              <a:latin typeface="Cambria Math"/>
                                            </a:rPr>
                                            <m:t>𝟒</m:t>
                                          </m:r>
                                        </m:sup>
                                      </m:sSup>
                                    </m:den>
                                  </m:f>
                                </m:e>
                              </m:d>
                            </m:oMath>
                          </a14:m>
                          <a:endParaRPr lang="en-GB"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extLst>
                      <a:ext uri="{0D108BD9-81ED-4DB2-BD59-A6C34878D82A}">
                        <a16:rowId xmlns:a16="http://schemas.microsoft.com/office/drawing/2014/main" xmlns="" val="184019242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883678434"/>
                  </p:ext>
                </p:extLst>
              </p:nvPr>
            </p:nvGraphicFramePr>
            <p:xfrm>
              <a:off x="3177777" y="4543878"/>
              <a:ext cx="5999356" cy="2002790"/>
            </p:xfrm>
            <a:graphic>
              <a:graphicData uri="http://schemas.openxmlformats.org/drawingml/2006/table">
                <a:tbl>
                  <a:tblPr firstRow="1" firstCol="1" bandRow="1">
                    <a:tableStyleId>{5C22544A-7EE6-4342-B048-85BDC9FD1C3A}</a:tableStyleId>
                  </a:tblPr>
                  <a:tblGrid>
                    <a:gridCol w="3165782">
                      <a:extLst>
                        <a:ext uri="{9D8B030D-6E8A-4147-A177-3AD203B41FA5}">
                          <a16:colId xmlns:a16="http://schemas.microsoft.com/office/drawing/2014/main" val="2805582227"/>
                        </a:ext>
                      </a:extLst>
                    </a:gridCol>
                    <a:gridCol w="2833574">
                      <a:extLst>
                        <a:ext uri="{9D8B030D-6E8A-4147-A177-3AD203B41FA5}">
                          <a16:colId xmlns:a16="http://schemas.microsoft.com/office/drawing/2014/main" val="3166494542"/>
                        </a:ext>
                      </a:extLst>
                    </a:gridCol>
                  </a:tblGrid>
                  <a:tr h="364490">
                    <a:tc>
                      <a:txBody>
                        <a:bodyPr/>
                        <a:lstStyle/>
                        <a:p>
                          <a:pPr>
                            <a:lnSpc>
                              <a:spcPct val="115000"/>
                            </a:lnSpc>
                            <a:spcAft>
                              <a:spcPts val="1000"/>
                            </a:spcAft>
                          </a:pPr>
                          <a:r>
                            <a:rPr lang="en-GB" sz="1200" b="1">
                              <a:effectLst/>
                            </a:rPr>
                            <a:t>Parameter </a:t>
                          </a:r>
                          <a:endParaRPr lang="en-GB"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a:lnSpc>
                              <a:spcPct val="115000"/>
                            </a:lnSpc>
                            <a:spcAft>
                              <a:spcPts val="1000"/>
                            </a:spcAft>
                          </a:pPr>
                          <a:r>
                            <a:rPr lang="en-GB" sz="1200" b="1">
                              <a:effectLst/>
                            </a:rPr>
                            <a:t>Value </a:t>
                          </a:r>
                          <a:endParaRPr lang="en-GB" sz="12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extLst>
                      <a:ext uri="{0D108BD9-81ED-4DB2-BD59-A6C34878D82A}">
                        <a16:rowId xmlns:a16="http://schemas.microsoft.com/office/drawing/2014/main" val="3780791067"/>
                      </a:ext>
                    </a:extLst>
                  </a:tr>
                  <a:tr h="546100">
                    <a:tc>
                      <a:txBody>
                        <a:bodyPr/>
                        <a:lstStyle/>
                        <a:p>
                          <a:endParaRPr lang="en-US"/>
                        </a:p>
                      </a:txBody>
                      <a:tcPr marL="68580" marR="68580" marT="9525" marB="0" anchor="ctr">
                        <a:blipFill>
                          <a:blip r:embed="rId2"/>
                          <a:stretch>
                            <a:fillRect l="-192" t="-67778" r="-90192" b="-202222"/>
                          </a:stretch>
                        </a:blipFill>
                      </a:tcPr>
                    </a:tc>
                    <a:tc>
                      <a:txBody>
                        <a:bodyPr/>
                        <a:lstStyle/>
                        <a:p>
                          <a:endParaRPr lang="en-US"/>
                        </a:p>
                      </a:txBody>
                      <a:tcPr marL="68580" marR="68580" marT="9525" marB="0" anchor="ctr">
                        <a:blipFill>
                          <a:blip r:embed="rId2"/>
                          <a:stretch>
                            <a:fillRect l="-112043" t="-67778" r="-860" b="-202222"/>
                          </a:stretch>
                        </a:blipFill>
                      </a:tcPr>
                    </a:tc>
                    <a:extLst>
                      <a:ext uri="{0D108BD9-81ED-4DB2-BD59-A6C34878D82A}">
                        <a16:rowId xmlns:a16="http://schemas.microsoft.com/office/drawing/2014/main" val="2797369581"/>
                      </a:ext>
                    </a:extLst>
                  </a:tr>
                  <a:tr h="546100">
                    <a:tc>
                      <a:txBody>
                        <a:bodyPr/>
                        <a:lstStyle/>
                        <a:p>
                          <a:endParaRPr lang="en-US"/>
                        </a:p>
                      </a:txBody>
                      <a:tcPr marL="68580" marR="68580" marT="9525" marB="0" anchor="ctr">
                        <a:blipFill>
                          <a:blip r:embed="rId2"/>
                          <a:stretch>
                            <a:fillRect l="-192" t="-169663" r="-90192" b="-104494"/>
                          </a:stretch>
                        </a:blipFill>
                      </a:tcPr>
                    </a:tc>
                    <a:tc>
                      <a:txBody>
                        <a:bodyPr/>
                        <a:lstStyle/>
                        <a:p>
                          <a:endParaRPr lang="en-US"/>
                        </a:p>
                      </a:txBody>
                      <a:tcPr marL="68580" marR="68580" marT="9525" marB="0" anchor="ctr">
                        <a:blipFill>
                          <a:blip r:embed="rId2"/>
                          <a:stretch>
                            <a:fillRect l="-112043" t="-169663" r="-860" b="-104494"/>
                          </a:stretch>
                        </a:blipFill>
                      </a:tcPr>
                    </a:tc>
                    <a:extLst>
                      <a:ext uri="{0D108BD9-81ED-4DB2-BD59-A6C34878D82A}">
                        <a16:rowId xmlns:a16="http://schemas.microsoft.com/office/drawing/2014/main" val="1833260405"/>
                      </a:ext>
                    </a:extLst>
                  </a:tr>
                  <a:tr h="546100">
                    <a:tc>
                      <a:txBody>
                        <a:bodyPr/>
                        <a:lstStyle/>
                        <a:p>
                          <a:endParaRPr lang="en-US"/>
                        </a:p>
                      </a:txBody>
                      <a:tcPr marL="68580" marR="68580" marT="9525" marB="0" anchor="ctr">
                        <a:blipFill>
                          <a:blip r:embed="rId2"/>
                          <a:stretch>
                            <a:fillRect l="-192" t="-266667" r="-90192" b="-3333"/>
                          </a:stretch>
                        </a:blipFill>
                      </a:tcPr>
                    </a:tc>
                    <a:tc>
                      <a:txBody>
                        <a:bodyPr/>
                        <a:lstStyle/>
                        <a:p>
                          <a:endParaRPr lang="en-US"/>
                        </a:p>
                      </a:txBody>
                      <a:tcPr marL="68580" marR="68580" marT="9525" marB="0" anchor="ctr">
                        <a:blipFill>
                          <a:blip r:embed="rId2"/>
                          <a:stretch>
                            <a:fillRect l="-112043" t="-266667" r="-860" b="-3333"/>
                          </a:stretch>
                        </a:blipFill>
                      </a:tcPr>
                    </a:tc>
                    <a:extLst>
                      <a:ext uri="{0D108BD9-81ED-4DB2-BD59-A6C34878D82A}">
                        <a16:rowId xmlns:a16="http://schemas.microsoft.com/office/drawing/2014/main" val="1840192422"/>
                      </a:ext>
                    </a:extLst>
                  </a:tr>
                </a:tbl>
              </a:graphicData>
            </a:graphic>
          </p:graphicFrame>
        </mc:Fallback>
      </mc:AlternateContent>
    </p:spTree>
    <p:extLst>
      <p:ext uri="{BB962C8B-B14F-4D97-AF65-F5344CB8AC3E}">
        <p14:creationId xmlns:p14="http://schemas.microsoft.com/office/powerpoint/2010/main" val="142194353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1" y="506541"/>
            <a:ext cx="11182605" cy="446795"/>
          </a:xfrm>
        </p:spPr>
        <p:txBody>
          <a:bodyPr>
            <a:no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a:t>
            </a:r>
            <a:r>
              <a:rPr lang="en-US" sz="2400" b="1" dirty="0" smtClean="0">
                <a:solidFill>
                  <a:srgbClr val="0070C0"/>
                </a:solidFill>
                <a:latin typeface="Times New Roman" panose="02020603050405020304" pitchFamily="18" charset="0"/>
                <a:cs typeface="Times New Roman" panose="02020603050405020304" pitchFamily="18" charset="0"/>
              </a:rPr>
              <a:t>(2017) [17]</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29</a:t>
            </a:fld>
            <a:endParaRPr lang="en-US">
              <a:solidFill>
                <a:srgbClr val="04617B">
                  <a:shade val="90000"/>
                </a:srgbClr>
              </a:solidFill>
            </a:endParaRPr>
          </a:p>
        </p:txBody>
      </p:sp>
      <p:sp>
        <p:nvSpPr>
          <p:cNvPr id="5" name="Rectangle 4">
            <a:extLst>
              <a:ext uri="{FF2B5EF4-FFF2-40B4-BE49-F238E27FC236}">
                <a16:creationId xmlns:a16="http://schemas.microsoft.com/office/drawing/2014/main" xmlns="" id="{A9AED7F9-C350-42C6-9EDF-6AB71C258498}"/>
              </a:ext>
            </a:extLst>
          </p:cNvPr>
          <p:cNvSpPr/>
          <p:nvPr/>
        </p:nvSpPr>
        <p:spPr>
          <a:xfrm>
            <a:off x="772510" y="1598780"/>
            <a:ext cx="10809890" cy="707886"/>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2 </a:t>
            </a:r>
            <a:r>
              <a:rPr lang="en-US" sz="2000" dirty="0">
                <a:latin typeface="Times New Roman" panose="02020603050405020304" pitchFamily="18" charset="0"/>
                <a:ea typeface="Calibri" panose="020F0502020204030204" pitchFamily="34" charset="0"/>
                <a:cs typeface="Arial" panose="020B0604020202020204" pitchFamily="34" charset="0"/>
              </a:rPr>
              <a:t>shows this for solute rejection for the whole data within 2.1% error.</a:t>
            </a:r>
          </a:p>
        </p:txBody>
      </p:sp>
      <p:sp>
        <p:nvSpPr>
          <p:cNvPr id="7" name="Title 1">
            <a:extLst>
              <a:ext uri="{FF2B5EF4-FFF2-40B4-BE49-F238E27FC236}">
                <a16:creationId xmlns:a16="http://schemas.microsoft.com/office/drawing/2014/main" xmlns="" id="{8CBD1A1E-2DDA-440C-815E-463C9A9F40E5}"/>
              </a:ext>
            </a:extLst>
          </p:cNvPr>
          <p:cNvSpPr txBox="1">
            <a:spLocks/>
          </p:cNvSpPr>
          <p:nvPr/>
        </p:nvSpPr>
        <p:spPr>
          <a:xfrm>
            <a:off x="1180454" y="1195106"/>
            <a:ext cx="3112577" cy="42721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buClr>
                <a:srgbClr val="FF0000"/>
              </a:buClr>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Model Validation</a:t>
            </a:r>
            <a:endParaRPr lang="en-GB" sz="24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xmlns="" id="{F6FACE1B-ECF6-4A74-B3B2-B1EED9F7EDF7}"/>
              </a:ext>
            </a:extLst>
          </p:cNvPr>
          <p:cNvGraphicFramePr/>
          <p:nvPr>
            <p:extLst>
              <p:ext uri="{D42A27DB-BD31-4B8C-83A1-F6EECF244321}">
                <p14:modId xmlns:p14="http://schemas.microsoft.com/office/powerpoint/2010/main" val="226999658"/>
              </p:ext>
            </p:extLst>
          </p:nvPr>
        </p:nvGraphicFramePr>
        <p:xfrm>
          <a:off x="2872353" y="2495227"/>
          <a:ext cx="6447293" cy="340694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xmlns="" id="{FCC0758B-112E-4298-81FC-89CA1975DF4A}"/>
              </a:ext>
            </a:extLst>
          </p:cNvPr>
          <p:cNvSpPr/>
          <p:nvPr/>
        </p:nvSpPr>
        <p:spPr>
          <a:xfrm>
            <a:off x="2176308" y="5579008"/>
            <a:ext cx="8002293" cy="646331"/>
          </a:xfrm>
          <a:prstGeom prst="rect">
            <a:avLst/>
          </a:prstGeom>
        </p:spPr>
        <p:txBody>
          <a:bodyPr wrap="square">
            <a:spAutoFit/>
          </a:bodyPr>
          <a:lstStyle/>
          <a:p>
            <a:pPr algn="ctr">
              <a:lnSpc>
                <a:spcPct val="200000"/>
              </a:lnSpc>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2</a:t>
            </a:r>
            <a:r>
              <a:rPr lang="en-GB" dirty="0">
                <a:latin typeface="Times New Roman" panose="02020603050405020304" pitchFamily="18" charset="0"/>
                <a:ea typeface="Calibri" panose="020F0502020204030204" pitchFamily="34" charset="0"/>
                <a:cs typeface="Arial" panose="020B0604020202020204" pitchFamily="34" charset="0"/>
              </a:rPr>
              <a:t>. Comparison of experimental and model prediction of solute rejection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135436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3</a:t>
            </a:fld>
            <a:endParaRPr lang="en-US">
              <a:solidFill>
                <a:srgbClr val="04617B">
                  <a:shade val="90000"/>
                </a:srgbClr>
              </a:solidFill>
            </a:endParaRPr>
          </a:p>
        </p:txBody>
      </p:sp>
      <p:pic>
        <p:nvPicPr>
          <p:cNvPr id="5" name="Picture 2" descr="https://images-na.ssl-images-amazon.com/images/I/51qnh48r3w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462" y="542853"/>
            <a:ext cx="4263574" cy="607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02956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64" y="639078"/>
            <a:ext cx="10972800" cy="383733"/>
          </a:xfrm>
        </p:spPr>
        <p:txBody>
          <a:bodyPr>
            <a:no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(2017) [17]</a:t>
            </a:r>
            <a:endParaRPr lang="en-GB" sz="2400" dirty="0">
              <a:solidFill>
                <a:srgbClr val="0070C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30</a:t>
            </a:fld>
            <a:endParaRPr lang="en-US">
              <a:solidFill>
                <a:srgbClr val="04617B">
                  <a:shade val="90000"/>
                </a:srgbClr>
              </a:solidFill>
            </a:endParaRPr>
          </a:p>
        </p:txBody>
      </p:sp>
      <p:pic>
        <p:nvPicPr>
          <p:cNvPr id="8" name="Content Placeholder 7" descr="C:\Users\Mudhar\Desktop\2.png">
            <a:extLst>
              <a:ext uri="{FF2B5EF4-FFF2-40B4-BE49-F238E27FC236}">
                <a16:creationId xmlns:a16="http://schemas.microsoft.com/office/drawing/2014/main" xmlns="" id="{1CBC9661-F0D8-44B1-B1E0-BB4C1ED9F2A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4090"/>
          <a:stretch/>
        </p:blipFill>
        <p:spPr bwMode="auto">
          <a:xfrm>
            <a:off x="5858359" y="1794619"/>
            <a:ext cx="5765370" cy="4389437"/>
          </a:xfrm>
          <a:prstGeom prst="rect">
            <a:avLst/>
          </a:prstGeom>
          <a:noFill/>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xmlns="" id="{7B076042-0DD3-44E8-97E0-BDDCD0C0459B}"/>
              </a:ext>
            </a:extLst>
          </p:cNvPr>
          <p:cNvSpPr/>
          <p:nvPr/>
        </p:nvSpPr>
        <p:spPr>
          <a:xfrm>
            <a:off x="609600" y="2222799"/>
            <a:ext cx="4663044" cy="3416320"/>
          </a:xfrm>
          <a:prstGeom prst="rect">
            <a:avLst/>
          </a:prstGeom>
        </p:spPr>
        <p:txBody>
          <a:bodyPr wrap="square">
            <a:spAutoFit/>
          </a:bodyPr>
          <a:lstStyle/>
          <a:p>
            <a:pPr marL="342900" indent="-342900" algn="just">
              <a:buFont typeface="Arial" panose="020B0604020202020204" pitchFamily="34" charset="0"/>
              <a:buChar char="•"/>
            </a:pPr>
            <a:r>
              <a:rPr lang="en-GB" sz="2400" dirty="0">
                <a:solidFill>
                  <a:srgbClr val="FF0000"/>
                </a:solidFill>
                <a:latin typeface="Times New Roman" panose="02020603050405020304" pitchFamily="18" charset="0"/>
                <a:cs typeface="Times New Roman" panose="02020603050405020304" pitchFamily="18" charset="0"/>
              </a:rPr>
              <a:t>Fig. 3 </a:t>
            </a:r>
            <a:r>
              <a:rPr lang="en-GB" sz="2400" dirty="0">
                <a:latin typeface="Times New Roman" panose="02020603050405020304" pitchFamily="18" charset="0"/>
                <a:cs typeface="Times New Roman" panose="02020603050405020304" pitchFamily="18" charset="0"/>
              </a:rPr>
              <a:t>shows that the feed flow rate decreases quite quickly as water passes through the membrane </a:t>
            </a:r>
          </a:p>
          <a:p>
            <a:pPr marL="342900" indent="-342900" algn="just">
              <a:buClr>
                <a:srgbClr val="FF0000"/>
              </a:buCl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An increase of the concentration polarization and osmotic pressure caused by the build-up of the solute on the membrane causes a reduction in water flux.</a:t>
            </a:r>
            <a:endParaRPr lang="en-US"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F819631E-87FB-4B4D-BFBD-C8CAF8721C4A}"/>
              </a:ext>
            </a:extLst>
          </p:cNvPr>
          <p:cNvSpPr/>
          <p:nvPr/>
        </p:nvSpPr>
        <p:spPr>
          <a:xfrm>
            <a:off x="4313695" y="6184056"/>
            <a:ext cx="7268705" cy="646331"/>
          </a:xfrm>
          <a:prstGeom prst="rect">
            <a:avLst/>
          </a:prstGeom>
        </p:spPr>
        <p:txBody>
          <a:bodyPr wrap="square">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3</a:t>
            </a:r>
            <a:r>
              <a:rPr lang="en-GB" dirty="0">
                <a:latin typeface="Times New Roman" panose="02020603050405020304" pitchFamily="18" charset="0"/>
                <a:ea typeface="Calibri" panose="020F0502020204030204" pitchFamily="34" charset="0"/>
                <a:cs typeface="Arial" panose="020B0604020202020204" pitchFamily="34" charset="0"/>
              </a:rPr>
              <a:t>. Steady state feed flow rate along the two-dimensions at inlet feed conditions (2.166E-4 m³/s, 6.548E-3 kmol/m³, 13.58 atm and 31.5°C)</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185394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13" y="769802"/>
            <a:ext cx="10972800" cy="367967"/>
          </a:xfrm>
        </p:spPr>
        <p:txBody>
          <a:bodyPr>
            <a:noAutofit/>
          </a:bodyPr>
          <a:lstStyle/>
          <a:p>
            <a:pPr marL="457200" indent="-4572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(2017) [17]</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31</a:t>
            </a:fld>
            <a:endParaRPr lang="en-US">
              <a:solidFill>
                <a:srgbClr val="04617B">
                  <a:shade val="90000"/>
                </a:srgbClr>
              </a:solidFill>
            </a:endParaRPr>
          </a:p>
        </p:txBody>
      </p:sp>
      <p:pic>
        <p:nvPicPr>
          <p:cNvPr id="7" name="Content Placeholder 6" descr="C:\Users\Mudhar\Desktop\3.png">
            <a:extLst>
              <a:ext uri="{FF2B5EF4-FFF2-40B4-BE49-F238E27FC236}">
                <a16:creationId xmlns:a16="http://schemas.microsoft.com/office/drawing/2014/main" xmlns="" id="{9B6FF72C-6655-43D4-BD71-B865D9096BF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3342" y="1137769"/>
            <a:ext cx="5610671" cy="4528619"/>
          </a:xfrm>
          <a:prstGeom prst="rect">
            <a:avLst/>
          </a:prstGeom>
          <a:noFill/>
          <a:ln>
            <a:noFill/>
          </a:ln>
        </p:spPr>
      </p:pic>
      <p:sp>
        <p:nvSpPr>
          <p:cNvPr id="8" name="Rectangle 7">
            <a:extLst>
              <a:ext uri="{FF2B5EF4-FFF2-40B4-BE49-F238E27FC236}">
                <a16:creationId xmlns:a16="http://schemas.microsoft.com/office/drawing/2014/main" xmlns="" id="{B772421E-0CC9-40C3-A8A4-1AAD3A93353D}"/>
              </a:ext>
            </a:extLst>
          </p:cNvPr>
          <p:cNvSpPr/>
          <p:nvPr/>
        </p:nvSpPr>
        <p:spPr>
          <a:xfrm>
            <a:off x="841218" y="2056845"/>
            <a:ext cx="4277249" cy="2308324"/>
          </a:xfrm>
          <a:prstGeom prst="rect">
            <a:avLst/>
          </a:prstGeom>
        </p:spPr>
        <p:txBody>
          <a:bodyPr wrap="square">
            <a:spAutoFit/>
          </a:bodyPr>
          <a:lstStyle/>
          <a:p>
            <a:pPr marL="342900" indent="-342900" algn="just">
              <a:buFont typeface="Arial" panose="020B0604020202020204" pitchFamily="34" charset="0"/>
              <a:buChar char="•"/>
            </a:pPr>
            <a:r>
              <a:rPr lang="en-GB" sz="2400" dirty="0">
                <a:solidFill>
                  <a:srgbClr val="FF0000"/>
                </a:solidFill>
              </a:rPr>
              <a:t>Fig. 4 </a:t>
            </a:r>
            <a:r>
              <a:rPr lang="en-GB" sz="2400" dirty="0"/>
              <a:t>shows that the feed pressure drops at the end of the membrane length due to increasing pressure loss, in turn due to the friction in wall membrane.</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B7CD41C9-5576-4C2F-B7F3-2A0AEF2AE41B}"/>
              </a:ext>
            </a:extLst>
          </p:cNvPr>
          <p:cNvSpPr/>
          <p:nvPr/>
        </p:nvSpPr>
        <p:spPr>
          <a:xfrm>
            <a:off x="4928462" y="5710020"/>
            <a:ext cx="7067226" cy="646331"/>
          </a:xfrm>
          <a:prstGeom prst="rect">
            <a:avLst/>
          </a:prstGeom>
        </p:spPr>
        <p:txBody>
          <a:bodyPr wrap="square">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4. </a:t>
            </a:r>
            <a:r>
              <a:rPr lang="en-GB" dirty="0">
                <a:latin typeface="Times New Roman" panose="02020603050405020304" pitchFamily="18" charset="0"/>
                <a:ea typeface="Calibri" panose="020F0502020204030204" pitchFamily="34" charset="0"/>
                <a:cs typeface="Arial" panose="020B0604020202020204" pitchFamily="34" charset="0"/>
              </a:rPr>
              <a:t>Steady state feed pressure along the two-dimensions at inlet feed conditions (2.166E-4 m³/s, 6.548E-3 kmol/m³, 13.58 atm and 31.5°C</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874892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32</a:t>
            </a:fld>
            <a:endParaRPr lang="en-US">
              <a:solidFill>
                <a:srgbClr val="04617B">
                  <a:shade val="90000"/>
                </a:srgbClr>
              </a:solidFill>
            </a:endParaRPr>
          </a:p>
        </p:txBody>
      </p:sp>
      <p:sp>
        <p:nvSpPr>
          <p:cNvPr id="10" name="Content Placeholder 2"/>
          <p:cNvSpPr txBox="1">
            <a:spLocks/>
          </p:cNvSpPr>
          <p:nvPr/>
        </p:nvSpPr>
        <p:spPr>
          <a:xfrm>
            <a:off x="651213" y="770636"/>
            <a:ext cx="9065172" cy="61675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 The model of Al-Obaidi et al. (2017) [17]</a:t>
            </a:r>
            <a:endParaRPr lang="en-GB" sz="2400" b="1" dirty="0">
              <a:solidFill>
                <a:srgbClr val="0070C0"/>
              </a:solidFill>
              <a:latin typeface="Times New Roman" panose="02020603050405020304" pitchFamily="18" charset="0"/>
              <a:cs typeface="Times New Roman" panose="02020603050405020304" pitchFamily="18" charset="0"/>
            </a:endParaRPr>
          </a:p>
        </p:txBody>
      </p:sp>
      <p:pic>
        <p:nvPicPr>
          <p:cNvPr id="8" name="Picture 7" descr="C:\Users\Mudhar\Desktop\1.png">
            <a:extLst>
              <a:ext uri="{FF2B5EF4-FFF2-40B4-BE49-F238E27FC236}">
                <a16:creationId xmlns:a16="http://schemas.microsoft.com/office/drawing/2014/main" xmlns="" id="{03EEF000-21E6-4ED4-855F-FB9F0E2053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20352" y="1215482"/>
            <a:ext cx="5662047" cy="4131137"/>
          </a:xfrm>
          <a:prstGeom prst="rect">
            <a:avLst/>
          </a:prstGeom>
          <a:noFill/>
          <a:ln>
            <a:noFill/>
          </a:ln>
        </p:spPr>
      </p:pic>
      <p:sp>
        <p:nvSpPr>
          <p:cNvPr id="3" name="Rectangle 2">
            <a:extLst>
              <a:ext uri="{FF2B5EF4-FFF2-40B4-BE49-F238E27FC236}">
                <a16:creationId xmlns:a16="http://schemas.microsoft.com/office/drawing/2014/main" xmlns="" id="{54ADEB17-E1AC-4404-8A01-BAC153D5D8C0}"/>
              </a:ext>
            </a:extLst>
          </p:cNvPr>
          <p:cNvSpPr/>
          <p:nvPr/>
        </p:nvSpPr>
        <p:spPr>
          <a:xfrm>
            <a:off x="4277532" y="5528319"/>
            <a:ext cx="7718156" cy="646331"/>
          </a:xfrm>
          <a:prstGeom prst="rect">
            <a:avLst/>
          </a:prstGeom>
        </p:spPr>
        <p:txBody>
          <a:bodyPr wrap="square">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5</a:t>
            </a:r>
            <a:r>
              <a:rPr lang="en-GB" dirty="0">
                <a:latin typeface="Times New Roman" panose="02020603050405020304" pitchFamily="18" charset="0"/>
                <a:ea typeface="Calibri" panose="020F0502020204030204" pitchFamily="34" charset="0"/>
                <a:cs typeface="Arial" panose="020B0604020202020204" pitchFamily="34" charset="0"/>
              </a:rPr>
              <a:t>. Steady state solute concentration along the two-dimensions at inlet feed conditions (2.166E-4 m³/s, 6.548E-3 kmol/m³, 13.58 atm and 31.5°C)</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12726A03-5540-44DE-AF2C-8EE3A0A2915D}"/>
              </a:ext>
            </a:extLst>
          </p:cNvPr>
          <p:cNvSpPr/>
          <p:nvPr/>
        </p:nvSpPr>
        <p:spPr>
          <a:xfrm>
            <a:off x="618002" y="1943929"/>
            <a:ext cx="4298382" cy="2677656"/>
          </a:xfrm>
          <a:prstGeom prst="rect">
            <a:avLst/>
          </a:prstGeom>
        </p:spPr>
        <p:txBody>
          <a:bodyPr wrap="square">
            <a:spAutoFit/>
          </a:bodyPr>
          <a:lstStyle/>
          <a:p>
            <a:pPr marL="342900" indent="-342900" algn="just">
              <a:buFont typeface="Arial" panose="020B0604020202020204" pitchFamily="34" charset="0"/>
              <a:buChar char="•"/>
            </a:pPr>
            <a:r>
              <a:rPr lang="en-GB" sz="2400" dirty="0">
                <a:solidFill>
                  <a:srgbClr val="FF0000"/>
                </a:solidFill>
              </a:rPr>
              <a:t>Fig. 5 </a:t>
            </a:r>
            <a:r>
              <a:rPr lang="en-GB" sz="2400" dirty="0"/>
              <a:t>clearly shows the spatial progress of feed concentration in two dimensions in the feed channel due to retained solute along the membrane wall</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5288142"/>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79" y="317731"/>
            <a:ext cx="10972800" cy="634362"/>
          </a:xfrm>
        </p:spPr>
        <p:txBody>
          <a:bodyPr>
            <a:noAutofit/>
          </a:bodyPr>
          <a:lstStyle/>
          <a:p>
            <a:pPr marL="342900" indent="-3429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(2017) [17]</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33</a:t>
            </a:fld>
            <a:endParaRPr lang="en-US" dirty="0">
              <a:solidFill>
                <a:srgbClr val="04617B">
                  <a:shade val="90000"/>
                </a:srgbClr>
              </a:solidFill>
            </a:endParaRPr>
          </a:p>
        </p:txBody>
      </p:sp>
      <p:graphicFrame>
        <p:nvGraphicFramePr>
          <p:cNvPr id="7" name="Chart 6">
            <a:extLst>
              <a:ext uri="{FF2B5EF4-FFF2-40B4-BE49-F238E27FC236}">
                <a16:creationId xmlns:a16="http://schemas.microsoft.com/office/drawing/2014/main" xmlns="" id="{73F56322-0135-4ABE-898F-E0257DB47235}"/>
              </a:ext>
            </a:extLst>
          </p:cNvPr>
          <p:cNvGraphicFramePr/>
          <p:nvPr>
            <p:extLst>
              <p:ext uri="{D42A27DB-BD31-4B8C-83A1-F6EECF244321}">
                <p14:modId xmlns:p14="http://schemas.microsoft.com/office/powerpoint/2010/main" val="463578327"/>
              </p:ext>
            </p:extLst>
          </p:nvPr>
        </p:nvGraphicFramePr>
        <p:xfrm>
          <a:off x="6033068" y="1332854"/>
          <a:ext cx="5854131" cy="421862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xmlns="" id="{B020BDAB-61D1-4ACC-B097-E33834DF04EA}"/>
              </a:ext>
            </a:extLst>
          </p:cNvPr>
          <p:cNvSpPr/>
          <p:nvPr/>
        </p:nvSpPr>
        <p:spPr>
          <a:xfrm>
            <a:off x="4464878" y="5667997"/>
            <a:ext cx="7563173" cy="646331"/>
          </a:xfrm>
          <a:prstGeom prst="rect">
            <a:avLst/>
          </a:prstGeom>
        </p:spPr>
        <p:txBody>
          <a:bodyPr wrap="square">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6</a:t>
            </a:r>
            <a:r>
              <a:rPr lang="en-GB" dirty="0">
                <a:latin typeface="Times New Roman" panose="02020603050405020304" pitchFamily="18" charset="0"/>
                <a:ea typeface="Calibri" panose="020F0502020204030204" pitchFamily="34" charset="0"/>
                <a:cs typeface="Arial" panose="020B0604020202020204" pitchFamily="34" charset="0"/>
              </a:rPr>
              <a:t>. Impact of variation in inlet feed pressure and concentration on solute rejection at fixed inlet feed flow rate and temperature (2.583E-4 m³/s and 31</a:t>
            </a:r>
            <a:r>
              <a:rPr lang="en-GB" baseline="30000" dirty="0">
                <a:latin typeface="Times New Roman" panose="02020603050405020304" pitchFamily="18" charset="0"/>
                <a:ea typeface="Calibri" panose="020F0502020204030204" pitchFamily="34" charset="0"/>
                <a:cs typeface="Arial" panose="020B0604020202020204" pitchFamily="34" charset="0"/>
              </a:rPr>
              <a:t>o</a:t>
            </a:r>
            <a:r>
              <a:rPr lang="en-GB" dirty="0">
                <a:latin typeface="Times New Roman" panose="02020603050405020304" pitchFamily="18" charset="0"/>
                <a:ea typeface="Calibri" panose="020F0502020204030204" pitchFamily="34" charset="0"/>
                <a:cs typeface="Arial" panose="020B0604020202020204" pitchFamily="34" charset="0"/>
              </a:rPr>
              <a:t>C)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99639528-EE38-4B6F-8E4C-6856FC9034B5}"/>
              </a:ext>
            </a:extLst>
          </p:cNvPr>
          <p:cNvSpPr/>
          <p:nvPr/>
        </p:nvSpPr>
        <p:spPr>
          <a:xfrm>
            <a:off x="791779" y="974405"/>
            <a:ext cx="4837125" cy="507831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400" dirty="0">
                <a:solidFill>
                  <a:srgbClr val="FF0000"/>
                </a:solidFill>
                <a:latin typeface="Times New Roman" panose="02020603050405020304" pitchFamily="18" charset="0"/>
                <a:cs typeface="Times New Roman" panose="02020603050405020304" pitchFamily="18" charset="0"/>
              </a:rPr>
              <a:t>Fig. 6 </a:t>
            </a:r>
            <a:r>
              <a:rPr lang="en-GB" sz="2400" dirty="0">
                <a:latin typeface="Times New Roman" panose="02020603050405020304" pitchFamily="18" charset="0"/>
                <a:cs typeface="Times New Roman" panose="02020603050405020304" pitchFamily="18" charset="0"/>
              </a:rPr>
              <a:t>shows the response of solute rejection for the variation in both inlet feed pressure and inlet feed concentration with constant values of inlet feed flow rate and temperature</a:t>
            </a:r>
          </a:p>
          <a:p>
            <a:pPr marL="342900" indent="-342900" algn="just">
              <a:lnSpc>
                <a:spcPct val="150000"/>
              </a:lnSpc>
              <a:buClr>
                <a:srgbClr val="FF0000"/>
              </a:buClr>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Solute rejection increases because of an increase in the inlet feed pressure and concentration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27176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8075"/>
            <a:ext cx="10972800" cy="431029"/>
          </a:xfrm>
        </p:spPr>
        <p:txBody>
          <a:bodyPr>
            <a:noAutofit/>
          </a:bodyPr>
          <a:lstStyle/>
          <a:p>
            <a:pPr marL="342900" indent="-3429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(2017) [17]</a:t>
            </a:r>
            <a:endParaRPr lang="en-GB" sz="2400" b="1"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34</a:t>
            </a:fld>
            <a:endParaRPr lang="en-US">
              <a:solidFill>
                <a:srgbClr val="04617B">
                  <a:shade val="90000"/>
                </a:srgbClr>
              </a:solidFill>
            </a:endParaRPr>
          </a:p>
        </p:txBody>
      </p:sp>
      <p:graphicFrame>
        <p:nvGraphicFramePr>
          <p:cNvPr id="7" name="Chart 6">
            <a:extLst>
              <a:ext uri="{FF2B5EF4-FFF2-40B4-BE49-F238E27FC236}">
                <a16:creationId xmlns:a16="http://schemas.microsoft.com/office/drawing/2014/main" xmlns="" id="{FD8790A4-70E7-4921-8071-E2E3C64C197E}"/>
              </a:ext>
            </a:extLst>
          </p:cNvPr>
          <p:cNvGraphicFramePr/>
          <p:nvPr>
            <p:extLst>
              <p:ext uri="{D42A27DB-BD31-4B8C-83A1-F6EECF244321}">
                <p14:modId xmlns:p14="http://schemas.microsoft.com/office/powerpoint/2010/main" val="3036416832"/>
              </p:ext>
            </p:extLst>
          </p:nvPr>
        </p:nvGraphicFramePr>
        <p:xfrm>
          <a:off x="5850890" y="1209105"/>
          <a:ext cx="6036310" cy="422192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xmlns="" id="{C22FECB6-CC11-4376-A8DA-EA00FBEACF2C}"/>
              </a:ext>
            </a:extLst>
          </p:cNvPr>
          <p:cNvSpPr/>
          <p:nvPr/>
        </p:nvSpPr>
        <p:spPr>
          <a:xfrm>
            <a:off x="5850890" y="5671864"/>
            <a:ext cx="6160296" cy="923330"/>
          </a:xfrm>
          <a:prstGeom prst="rect">
            <a:avLst/>
          </a:prstGeom>
        </p:spPr>
        <p:txBody>
          <a:bodyPr wrap="square">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7</a:t>
            </a:r>
            <a:r>
              <a:rPr lang="en-GB" dirty="0">
                <a:latin typeface="Times New Roman" panose="02020603050405020304" pitchFamily="18" charset="0"/>
                <a:ea typeface="Calibri" panose="020F0502020204030204" pitchFamily="34" charset="0"/>
                <a:cs typeface="Arial" panose="020B0604020202020204" pitchFamily="34" charset="0"/>
              </a:rPr>
              <a:t>. Impact of variation in inlet feed pressure and flow rate on solute rejection at fixed inlet feed concentration and temperature (6.548E-3 kmol/ m³ and 31</a:t>
            </a:r>
            <a:r>
              <a:rPr lang="en-GB" baseline="30000" dirty="0">
                <a:latin typeface="Times New Roman" panose="02020603050405020304" pitchFamily="18" charset="0"/>
                <a:ea typeface="Calibri" panose="020F0502020204030204" pitchFamily="34" charset="0"/>
                <a:cs typeface="Arial" panose="020B0604020202020204" pitchFamily="34" charset="0"/>
              </a:rPr>
              <a:t>o</a:t>
            </a:r>
            <a:r>
              <a:rPr lang="en-GB" dirty="0">
                <a:latin typeface="Times New Roman" panose="02020603050405020304" pitchFamily="18" charset="0"/>
                <a:ea typeface="Calibri" panose="020F0502020204030204" pitchFamily="34" charset="0"/>
                <a:cs typeface="Arial" panose="020B0604020202020204" pitchFamily="34" charset="0"/>
              </a:rPr>
              <a:t>C)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6C1310E0-4ED7-4B9D-B055-0A3C09290610}"/>
              </a:ext>
            </a:extLst>
          </p:cNvPr>
          <p:cNvSpPr/>
          <p:nvPr/>
        </p:nvSpPr>
        <p:spPr>
          <a:xfrm>
            <a:off x="496230" y="1209104"/>
            <a:ext cx="5116846" cy="501194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Fig. 7 </a:t>
            </a:r>
            <a:r>
              <a:rPr lang="en-US" sz="2400" dirty="0">
                <a:latin typeface="Times New Roman" panose="02020603050405020304" pitchFamily="18" charset="0"/>
                <a:ea typeface="Calibri" panose="020F0502020204030204" pitchFamily="34" charset="0"/>
                <a:cs typeface="Times New Roman" panose="02020603050405020304" pitchFamily="18" charset="0"/>
              </a:rPr>
              <a:t>depicts the response of solute rejection for the variation in both inlet feed flow rate and inlet feed pressure with constant values of inlet feed concentration and temperature</a:t>
            </a:r>
          </a:p>
          <a:p>
            <a:pPr marL="342900" indent="-342900" algn="just">
              <a:lnSpc>
                <a:spcPct val="15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Increasing inlet feed flow rate has a comparable impact on the solute rejection compared with using low pressures conditions.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8927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35</a:t>
            </a:fld>
            <a:endParaRPr lang="en-US">
              <a:solidFill>
                <a:srgbClr val="04617B">
                  <a:shade val="90000"/>
                </a:srgbClr>
              </a:solidFill>
            </a:endParaRPr>
          </a:p>
        </p:txBody>
      </p:sp>
      <p:sp>
        <p:nvSpPr>
          <p:cNvPr id="7" name="Title 1">
            <a:extLst>
              <a:ext uri="{FF2B5EF4-FFF2-40B4-BE49-F238E27FC236}">
                <a16:creationId xmlns:a16="http://schemas.microsoft.com/office/drawing/2014/main" xmlns="" id="{FC6CAC48-6ADC-41FB-897F-620BC98ED039}"/>
              </a:ext>
            </a:extLst>
          </p:cNvPr>
          <p:cNvSpPr>
            <a:spLocks noGrp="1"/>
          </p:cNvSpPr>
          <p:nvPr>
            <p:ph type="title"/>
          </p:nvPr>
        </p:nvSpPr>
        <p:spPr>
          <a:xfrm>
            <a:off x="609600" y="778075"/>
            <a:ext cx="10972800" cy="431029"/>
          </a:xfrm>
        </p:spPr>
        <p:txBody>
          <a:bodyPr>
            <a:noAutofit/>
          </a:bodyPr>
          <a:lstStyle/>
          <a:p>
            <a:pPr marL="342900" indent="-3429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(2017) [17]</a:t>
            </a:r>
            <a:endParaRPr lang="en-GB" sz="24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7BCC5053-64F1-46CA-8DFF-4CE6F716E06F}"/>
              </a:ext>
            </a:extLst>
          </p:cNvPr>
          <p:cNvSpPr/>
          <p:nvPr/>
        </p:nvSpPr>
        <p:spPr>
          <a:xfrm>
            <a:off x="651213" y="1670797"/>
            <a:ext cx="4668932" cy="397031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400" dirty="0">
                <a:solidFill>
                  <a:srgbClr val="FF0000"/>
                </a:solidFill>
              </a:rPr>
              <a:t>Fig. 8 </a:t>
            </a:r>
            <a:r>
              <a:rPr lang="en-GB" sz="2400" dirty="0"/>
              <a:t>clearly shows the response of solute rejection for the variation in inlet feed concentration and inlet feed flow rate with constant values of inlet feed pressure and temperature </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xmlns="" id="{7C1248F3-0FEB-4AC5-91D8-3BA1C1C6B45C}"/>
              </a:ext>
            </a:extLst>
          </p:cNvPr>
          <p:cNvGraphicFramePr/>
          <p:nvPr>
            <p:extLst>
              <p:ext uri="{D42A27DB-BD31-4B8C-83A1-F6EECF244321}">
                <p14:modId xmlns:p14="http://schemas.microsoft.com/office/powerpoint/2010/main" val="1544569275"/>
              </p:ext>
            </p:extLst>
          </p:nvPr>
        </p:nvGraphicFramePr>
        <p:xfrm>
          <a:off x="5850889" y="1379349"/>
          <a:ext cx="6036311" cy="411746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xmlns="" id="{6B220048-0057-4190-8D30-20501688D61B}"/>
              </a:ext>
            </a:extLst>
          </p:cNvPr>
          <p:cNvSpPr/>
          <p:nvPr/>
        </p:nvSpPr>
        <p:spPr>
          <a:xfrm>
            <a:off x="4231037" y="5710020"/>
            <a:ext cx="7656163" cy="646331"/>
          </a:xfrm>
          <a:prstGeom prst="rect">
            <a:avLst/>
          </a:prstGeom>
        </p:spPr>
        <p:txBody>
          <a:bodyPr wrap="square">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8</a:t>
            </a:r>
            <a:r>
              <a:rPr lang="en-GB" dirty="0">
                <a:latin typeface="Times New Roman" panose="02020603050405020304" pitchFamily="18" charset="0"/>
                <a:ea typeface="Calibri" panose="020F0502020204030204" pitchFamily="34" charset="0"/>
                <a:cs typeface="Arial" panose="020B0604020202020204" pitchFamily="34" charset="0"/>
              </a:rPr>
              <a:t>. Impact of variation in inlet feed concentration and flow rate on solute rejection at fixed inlet feed pressure and temperature (13.58 atm and 31</a:t>
            </a:r>
            <a:r>
              <a:rPr lang="en-GB" baseline="30000" dirty="0">
                <a:latin typeface="Times New Roman" panose="02020603050405020304" pitchFamily="18" charset="0"/>
                <a:ea typeface="Calibri" panose="020F0502020204030204" pitchFamily="34" charset="0"/>
                <a:cs typeface="Arial" panose="020B0604020202020204" pitchFamily="34" charset="0"/>
              </a:rPr>
              <a:t>o</a:t>
            </a:r>
            <a:r>
              <a:rPr lang="en-GB" dirty="0">
                <a:latin typeface="Times New Roman" panose="02020603050405020304" pitchFamily="18" charset="0"/>
                <a:ea typeface="Calibri" panose="020F0502020204030204" pitchFamily="34" charset="0"/>
                <a:cs typeface="Arial" panose="020B0604020202020204" pitchFamily="34" charset="0"/>
              </a:rPr>
              <a:t>C)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504034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36</a:t>
            </a:fld>
            <a:endParaRPr lang="en-US">
              <a:solidFill>
                <a:srgbClr val="04617B">
                  <a:shade val="90000"/>
                </a:srgbClr>
              </a:solidFill>
            </a:endParaRPr>
          </a:p>
        </p:txBody>
      </p:sp>
      <p:sp>
        <p:nvSpPr>
          <p:cNvPr id="7" name="Title 1">
            <a:extLst>
              <a:ext uri="{FF2B5EF4-FFF2-40B4-BE49-F238E27FC236}">
                <a16:creationId xmlns:a16="http://schemas.microsoft.com/office/drawing/2014/main" xmlns="" id="{F6F03E08-EDE3-4996-8E06-CBD9A87981D3}"/>
              </a:ext>
            </a:extLst>
          </p:cNvPr>
          <p:cNvSpPr>
            <a:spLocks noGrp="1"/>
          </p:cNvSpPr>
          <p:nvPr>
            <p:ph type="title"/>
          </p:nvPr>
        </p:nvSpPr>
        <p:spPr>
          <a:xfrm>
            <a:off x="609600" y="778075"/>
            <a:ext cx="10972800" cy="431029"/>
          </a:xfrm>
        </p:spPr>
        <p:txBody>
          <a:bodyPr>
            <a:noAutofit/>
          </a:bodyPr>
          <a:lstStyle/>
          <a:p>
            <a:pPr marL="342900" indent="-342900">
              <a:buClr>
                <a:srgbClr val="FF0000"/>
              </a:buClr>
              <a:buFont typeface="Wingdings" panose="05000000000000000000" pitchFamily="2" charset="2"/>
              <a:buChar char="ü"/>
            </a:pPr>
            <a:r>
              <a:rPr lang="en-US" sz="2400" b="1" dirty="0">
                <a:solidFill>
                  <a:srgbClr val="0070C0"/>
                </a:solidFill>
                <a:latin typeface="Times New Roman" panose="02020603050405020304" pitchFamily="18" charset="0"/>
                <a:cs typeface="Times New Roman" panose="02020603050405020304" pitchFamily="18" charset="0"/>
              </a:rPr>
              <a:t>The Model of Al-Obaidi et al. (2017) [17]</a:t>
            </a:r>
            <a:endParaRPr lang="en-GB" sz="24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68CC27B-AF0C-40E1-8729-03AA0CC5DA5A}"/>
              </a:ext>
            </a:extLst>
          </p:cNvPr>
          <p:cNvSpPr/>
          <p:nvPr/>
        </p:nvSpPr>
        <p:spPr>
          <a:xfrm>
            <a:off x="651213" y="1670797"/>
            <a:ext cx="4752060" cy="507831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The temperature has a considerable impact on the solute rejection (</a:t>
            </a:r>
            <a:r>
              <a:rPr lang="en-GB" sz="2400" dirty="0">
                <a:solidFill>
                  <a:srgbClr val="FF0000"/>
                </a:solidFill>
                <a:latin typeface="Times New Roman" panose="02020603050405020304" pitchFamily="18" charset="0"/>
                <a:cs typeface="Times New Roman" panose="02020603050405020304" pitchFamily="18" charset="0"/>
              </a:rPr>
              <a:t>Fig. 9</a:t>
            </a:r>
            <a:r>
              <a:rPr lang="en-GB" sz="2400"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Increasing the operating temperature results in decreasing the viscosity of brine, increasing water flux and reducing the concentration at the permeate channel. </a:t>
            </a:r>
          </a:p>
        </p:txBody>
      </p:sp>
      <p:graphicFrame>
        <p:nvGraphicFramePr>
          <p:cNvPr id="9" name="Chart 8">
            <a:extLst>
              <a:ext uri="{FF2B5EF4-FFF2-40B4-BE49-F238E27FC236}">
                <a16:creationId xmlns:a16="http://schemas.microsoft.com/office/drawing/2014/main" xmlns="" id="{41462960-65EC-49F8-83E0-F98FC845C952}"/>
              </a:ext>
            </a:extLst>
          </p:cNvPr>
          <p:cNvGraphicFramePr/>
          <p:nvPr>
            <p:extLst>
              <p:ext uri="{D42A27DB-BD31-4B8C-83A1-F6EECF244321}">
                <p14:modId xmlns:p14="http://schemas.microsoft.com/office/powerpoint/2010/main" val="472792482"/>
              </p:ext>
            </p:extLst>
          </p:nvPr>
        </p:nvGraphicFramePr>
        <p:xfrm>
          <a:off x="5768059" y="1379348"/>
          <a:ext cx="6150138" cy="433067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xmlns="" id="{741EE8B3-AA05-4CA5-92AF-FA89320EDE6D}"/>
              </a:ext>
            </a:extLst>
          </p:cNvPr>
          <p:cNvSpPr/>
          <p:nvPr/>
        </p:nvSpPr>
        <p:spPr>
          <a:xfrm>
            <a:off x="5403273" y="5710020"/>
            <a:ext cx="6662058" cy="923330"/>
          </a:xfrm>
          <a:prstGeom prst="rect">
            <a:avLst/>
          </a:prstGeom>
        </p:spPr>
        <p:txBody>
          <a:bodyPr wrap="square">
            <a:spAutoFit/>
          </a:bodyPr>
          <a:lstStyle/>
          <a:p>
            <a:pPr algn="ctr">
              <a:spcAft>
                <a:spcPts val="1000"/>
              </a:spcAft>
            </a:pPr>
            <a:r>
              <a:rPr lang="en-GB" b="1" dirty="0">
                <a:solidFill>
                  <a:srgbClr val="FF0000"/>
                </a:solidFill>
                <a:latin typeface="Times New Roman" panose="02020603050405020304" pitchFamily="18" charset="0"/>
                <a:ea typeface="Calibri" panose="020F0502020204030204" pitchFamily="34" charset="0"/>
                <a:cs typeface="Arial" panose="020B0604020202020204" pitchFamily="34" charset="0"/>
              </a:rPr>
              <a:t>Fig. 9</a:t>
            </a:r>
            <a:r>
              <a:rPr lang="en-GB" dirty="0">
                <a:latin typeface="Times New Roman" panose="02020603050405020304" pitchFamily="18" charset="0"/>
                <a:ea typeface="Calibri" panose="020F0502020204030204" pitchFamily="34" charset="0"/>
                <a:cs typeface="Arial" panose="020B0604020202020204" pitchFamily="34" charset="0"/>
              </a:rPr>
              <a:t>. Impact of variation in inlet feed concentration and temperature on solute rejection at fixed inlet feed pressure and flow rate (9.71 atm and 2.166E-4 m³/s)</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2845406"/>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37</a:t>
            </a:fld>
            <a:endParaRPr lang="en-US">
              <a:solidFill>
                <a:srgbClr val="04617B">
                  <a:shade val="90000"/>
                </a:srgbClr>
              </a:solidFill>
            </a:endParaRPr>
          </a:p>
        </p:txBody>
      </p:sp>
      <p:sp>
        <p:nvSpPr>
          <p:cNvPr id="10" name="Title 1">
            <a:extLst>
              <a:ext uri="{FF2B5EF4-FFF2-40B4-BE49-F238E27FC236}">
                <a16:creationId xmlns:a16="http://schemas.microsoft.com/office/drawing/2014/main" xmlns="" id="{73AD8EAF-856D-41EB-951D-F295CD010E3F}"/>
              </a:ext>
            </a:extLst>
          </p:cNvPr>
          <p:cNvSpPr>
            <a:spLocks noGrp="1"/>
          </p:cNvSpPr>
          <p:nvPr>
            <p:ph type="title"/>
          </p:nvPr>
        </p:nvSpPr>
        <p:spPr>
          <a:xfrm>
            <a:off x="609600" y="473612"/>
            <a:ext cx="10972800" cy="431029"/>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a:solidFill>
                  <a:srgbClr val="0070C0"/>
                </a:solidFill>
                <a:latin typeface="Times New Roman" panose="02020603050405020304" pitchFamily="18" charset="0"/>
                <a:cs typeface="Times New Roman" panose="02020603050405020304" pitchFamily="18" charset="0"/>
              </a:rPr>
              <a:t>Conclusions</a:t>
            </a:r>
            <a:endParaRPr lang="en-GB" sz="2800"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6BD52C12-28E4-4D19-AA19-CB494A0B23E8}"/>
              </a:ext>
            </a:extLst>
          </p:cNvPr>
          <p:cNvSpPr/>
          <p:nvPr/>
        </p:nvSpPr>
        <p:spPr>
          <a:xfrm>
            <a:off x="630406" y="1104793"/>
            <a:ext cx="10931187" cy="4524315"/>
          </a:xfrm>
          <a:prstGeom prst="rect">
            <a:avLst/>
          </a:prstGeom>
        </p:spPr>
        <p:txBody>
          <a:bodyPr wrap="square">
            <a:spAutoFit/>
          </a:bodyPr>
          <a:lstStyle/>
          <a:p>
            <a:pPr marL="342900" indent="-342900" algn="just">
              <a:lnSpc>
                <a:spcPct val="150000"/>
              </a:lnSpc>
              <a:buClr>
                <a:srgbClr val="FF0000"/>
              </a:buClr>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This research provides a state-of-the-art of distributed models and associated performance of the RO process for the removal of </a:t>
            </a:r>
            <a:r>
              <a:rPr lang="en-US" sz="2400" dirty="0" smtClean="0">
                <a:latin typeface="Times New Roman" panose="02020603050405020304" pitchFamily="18" charset="0"/>
                <a:ea typeface="Calibri" panose="020F0502020204030204" pitchFamily="34" charset="0"/>
                <a:cs typeface="Arial" panose="020B0604020202020204" pitchFamily="34" charset="0"/>
              </a:rPr>
              <a:t>highly </a:t>
            </a:r>
            <a:r>
              <a:rPr lang="en-US" sz="2400" dirty="0">
                <a:latin typeface="Times New Roman" panose="02020603050405020304" pitchFamily="18" charset="0"/>
                <a:ea typeface="Calibri" panose="020F0502020204030204" pitchFamily="34" charset="0"/>
                <a:cs typeface="Arial" panose="020B0604020202020204" pitchFamily="34" charset="0"/>
              </a:rPr>
              <a:t>toxic organic compounds</a:t>
            </a:r>
          </a:p>
          <a:p>
            <a:pPr marL="342900" indent="-342900" algn="just">
              <a:lnSpc>
                <a:spcPct val="150000"/>
              </a:lnSpc>
              <a:buClr>
                <a:srgbClr val="FF0000"/>
              </a:buClr>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Arial" panose="020B0604020202020204" pitchFamily="34" charset="0"/>
              </a:rPr>
              <a:t>The </a:t>
            </a:r>
            <a:r>
              <a:rPr lang="en-US" sz="2400" dirty="0">
                <a:latin typeface="Times New Roman" panose="02020603050405020304" pitchFamily="18" charset="0"/>
                <a:ea typeface="Calibri" panose="020F0502020204030204" pitchFamily="34" charset="0"/>
                <a:cs typeface="Arial" panose="020B0604020202020204" pitchFamily="34" charset="0"/>
              </a:rPr>
              <a:t>possibilities of the RO process for removing NDMA are yet to be fully explored or </a:t>
            </a:r>
            <a:r>
              <a:rPr lang="en-US" sz="2400" dirty="0" err="1">
                <a:latin typeface="Times New Roman" panose="02020603050405020304" pitchFamily="18" charset="0"/>
                <a:ea typeface="Calibri" panose="020F0502020204030204" pitchFamily="34" charset="0"/>
                <a:cs typeface="Arial" panose="020B0604020202020204" pitchFamily="34" charset="0"/>
              </a:rPr>
              <a:t>realised</a:t>
            </a:r>
            <a:r>
              <a:rPr lang="en-US" sz="2400" dirty="0">
                <a:latin typeface="Times New Roman" panose="02020603050405020304" pitchFamily="18" charset="0"/>
                <a:ea typeface="Calibri" panose="020F0502020204030204" pitchFamily="34" charset="0"/>
                <a:cs typeface="Arial" panose="020B0604020202020204" pitchFamily="34" charset="0"/>
              </a:rPr>
              <a:t> with many opportunities and challenges for optimising the underlying operating conditions, superstructure and membrane synthesis. </a:t>
            </a:r>
          </a:p>
          <a:p>
            <a:pPr marL="342900" indent="-342900" algn="just">
              <a:lnSpc>
                <a:spcPct val="150000"/>
              </a:lnSpc>
              <a:buClr>
                <a:srgbClr val="FF0000"/>
              </a:buClr>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The RO process remains the most promising treatment method for the removal of a wide range of hazardous chemicals albeit dependent on the operating conditions and the process configuration.</a:t>
            </a:r>
          </a:p>
        </p:txBody>
      </p:sp>
    </p:spTree>
    <p:extLst>
      <p:ext uri="{BB962C8B-B14F-4D97-AF65-F5344CB8AC3E}">
        <p14:creationId xmlns:p14="http://schemas.microsoft.com/office/powerpoint/2010/main" val="317164881"/>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5933"/>
            <a:ext cx="8634249" cy="604345"/>
          </a:xfrm>
        </p:spPr>
        <p:txBody>
          <a:bodyPr>
            <a:normAutofit/>
          </a:bodyPr>
          <a:lstStyle/>
          <a:p>
            <a:r>
              <a:rPr lang="en-GB" sz="2800" b="1" dirty="0">
                <a:solidFill>
                  <a:srgbClr val="0070C0"/>
                </a:solidFill>
                <a:latin typeface="Times New Roman" panose="02020603050405020304" pitchFamily="18" charset="0"/>
                <a:cs typeface="Times New Roman" panose="02020603050405020304" pitchFamily="18" charset="0"/>
              </a:rPr>
              <a:t>References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38</a:t>
            </a:fld>
            <a:endParaRPr lang="en-US">
              <a:solidFill>
                <a:srgbClr val="04617B">
                  <a:shade val="90000"/>
                </a:srgbClr>
              </a:solidFill>
            </a:endParaRPr>
          </a:p>
        </p:txBody>
      </p:sp>
      <p:sp>
        <p:nvSpPr>
          <p:cNvPr id="5" name="Content Placeholder 4">
            <a:extLst>
              <a:ext uri="{FF2B5EF4-FFF2-40B4-BE49-F238E27FC236}">
                <a16:creationId xmlns:a16="http://schemas.microsoft.com/office/drawing/2014/main" xmlns="" id="{42CA0947-A9E6-4EA2-9399-613BF69EB35B}"/>
              </a:ext>
            </a:extLst>
          </p:cNvPr>
          <p:cNvSpPr>
            <a:spLocks noGrp="1"/>
          </p:cNvSpPr>
          <p:nvPr>
            <p:ph idx="1"/>
          </p:nvPr>
        </p:nvSpPr>
        <p:spPr>
          <a:xfrm>
            <a:off x="609600" y="1102841"/>
            <a:ext cx="10972800" cy="5436072"/>
          </a:xfrm>
        </p:spPr>
        <p:txBody>
          <a:bodyPr>
            <a:normAutofit fontScale="85000" lnSpcReduction="20000"/>
          </a:bodyPr>
          <a:lstStyle/>
          <a:p>
            <a:pPr marL="0" indent="0" algn="just">
              <a:buNone/>
            </a:pPr>
            <a:r>
              <a:rPr lang="en-GB" sz="2000" dirty="0"/>
              <a:t>[1] Jiménez B.; Asano T.; 2008. Water reuse, an international survey of current practice, issues and needs. London: IWA Publishing.</a:t>
            </a:r>
          </a:p>
          <a:p>
            <a:pPr marL="0" indent="0" algn="just">
              <a:buNone/>
            </a:pPr>
            <a:r>
              <a:rPr lang="en-US" sz="2000" dirty="0"/>
              <a:t>[2] EFSA, 2013.  Scientific opinion on the toxicological evaluation of phenol.  EFSA Journal, 11(4), 3189. Available at: http://www.efsa.europa.eu/en/efsajournal/doc/3189.pdf </a:t>
            </a:r>
          </a:p>
          <a:p>
            <a:pPr marL="0" indent="0" algn="just">
              <a:buNone/>
            </a:pPr>
            <a:r>
              <a:rPr lang="en-US" sz="2000" dirty="0"/>
              <a:t>[3] A.E. Mohammed, A. Jarullah, S. Gheni, I.M. Mujtaba, Optimal design and operation of an industrial three phase reactor for the oxidation of phenol, Comput Chem Eng. 94 (2016) 257-271.</a:t>
            </a:r>
          </a:p>
          <a:p>
            <a:pPr marL="0" indent="0" algn="just">
              <a:buNone/>
            </a:pPr>
            <a:r>
              <a:rPr lang="en-US" sz="2000" dirty="0"/>
              <a:t>[4] US EPA, 2009. United States Environmental Protection Agency IRIS database. Available at:  https://www.epa.gov/iris.</a:t>
            </a:r>
          </a:p>
          <a:p>
            <a:pPr marL="0" indent="0" algn="just">
              <a:buNone/>
            </a:pPr>
            <a:r>
              <a:rPr lang="en-US" sz="2000" dirty="0"/>
              <a:t>[5] E. Steinle-Darling, M. Zedda, M.H. Plumlee, H.F. Ridgway, M. Reinhard, Evaluating the impacts of membrane type, coating, fouling, chemical properties and water chemistry on reverse osmosis rejection of seven nitrosoalklyamines, including NDMA, Water Res. 41 (2007) 3959-3967. </a:t>
            </a:r>
          </a:p>
          <a:p>
            <a:pPr marL="0" indent="0" algn="just">
              <a:buNone/>
            </a:pPr>
            <a:r>
              <a:rPr lang="en-US" sz="2000" dirty="0"/>
              <a:t>[6] A. Reverberi, B. Fabiano, C. Cerrato, V. Dovì, Concentration polarization in reverse osmosis membranes: Effect of membrane splitting, Chem. Eng. Trans. 39 (2014) 763-768.</a:t>
            </a:r>
          </a:p>
          <a:p>
            <a:pPr marL="0" indent="0" algn="just">
              <a:buNone/>
            </a:pPr>
            <a:r>
              <a:rPr lang="en-US" sz="2000" dirty="0"/>
              <a:t>[7] X. Chai, G. Chen, P.-L. Yue, Y. Mi, Pilot scale membrane separation of electroplating waste water by reverse osmosis, J Membr Sci. 123 (1997) 235-242.</a:t>
            </a:r>
          </a:p>
          <a:p>
            <a:pPr marL="0" indent="0" algn="just">
              <a:buNone/>
            </a:pPr>
            <a:r>
              <a:rPr lang="en-US" sz="2000" dirty="0"/>
              <a:t>[8] A. Bódalo-Santoyo, J.L. Gómez-Carrasco, E. Gómez-Gómez, F. Máximo-Martin, A.M. Hidalgo-Montesinos, Application of reverse osmosis to reduce pollutants presents in industrial wastewater, Desalination, 155 (2003) 101-108. </a:t>
            </a:r>
          </a:p>
          <a:p>
            <a:pPr marL="0" indent="0" algn="just">
              <a:buNone/>
            </a:pPr>
            <a:r>
              <a:rPr lang="en-US" sz="2000" dirty="0"/>
              <a:t>[9] A. Bódalo-Santoyo, J.L. Gómez-Carrasco, E. Gómez- Gómez, G. León, M. Tejera, Sulfonated polyethersulfone membrane in the desalination of aqueous, Desalination, 168 (2004) 277-282. </a:t>
            </a:r>
          </a:p>
          <a:p>
            <a:pPr marL="0" indent="0" algn="just">
              <a:buNone/>
            </a:pPr>
            <a:r>
              <a:rPr lang="en-US" sz="2000" dirty="0"/>
              <a:t>[10] H. Abo-Qdais, H. Moussa, Removal of heavy metals from wastewater by membrane processes: a comparative study, Desalination, 164 (2004) 105-110.</a:t>
            </a:r>
          </a:p>
        </p:txBody>
      </p:sp>
    </p:spTree>
    <p:extLst>
      <p:ext uri="{BB962C8B-B14F-4D97-AF65-F5344CB8AC3E}">
        <p14:creationId xmlns:p14="http://schemas.microsoft.com/office/powerpoint/2010/main" val="3962143032"/>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5933"/>
            <a:ext cx="8634249" cy="604345"/>
          </a:xfrm>
        </p:spPr>
        <p:txBody>
          <a:bodyPr>
            <a:normAutofit/>
          </a:bodyPr>
          <a:lstStyle/>
          <a:p>
            <a:r>
              <a:rPr lang="en-GB" sz="2800" b="1" dirty="0">
                <a:solidFill>
                  <a:srgbClr val="0070C0"/>
                </a:solidFill>
                <a:latin typeface="Times New Roman" panose="02020603050405020304" pitchFamily="18" charset="0"/>
                <a:cs typeface="Times New Roman" panose="02020603050405020304" pitchFamily="18" charset="0"/>
              </a:rPr>
              <a:t>References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39</a:t>
            </a:fld>
            <a:endParaRPr lang="en-US">
              <a:solidFill>
                <a:srgbClr val="04617B">
                  <a:shade val="90000"/>
                </a:srgbClr>
              </a:solidFill>
            </a:endParaRPr>
          </a:p>
        </p:txBody>
      </p:sp>
      <p:sp>
        <p:nvSpPr>
          <p:cNvPr id="5" name="Content Placeholder 4">
            <a:extLst>
              <a:ext uri="{FF2B5EF4-FFF2-40B4-BE49-F238E27FC236}">
                <a16:creationId xmlns:a16="http://schemas.microsoft.com/office/drawing/2014/main" xmlns="" id="{42CA0947-A9E6-4EA2-9399-613BF69EB35B}"/>
              </a:ext>
            </a:extLst>
          </p:cNvPr>
          <p:cNvSpPr>
            <a:spLocks noGrp="1"/>
          </p:cNvSpPr>
          <p:nvPr>
            <p:ph idx="1"/>
          </p:nvPr>
        </p:nvSpPr>
        <p:spPr>
          <a:xfrm>
            <a:off x="501112" y="920278"/>
            <a:ext cx="10972800" cy="5801198"/>
          </a:xfrm>
        </p:spPr>
        <p:txBody>
          <a:bodyPr>
            <a:noAutofit/>
          </a:bodyPr>
          <a:lstStyle/>
          <a:p>
            <a:pPr marL="0" indent="0" algn="just">
              <a:buNone/>
            </a:pPr>
            <a:r>
              <a:rPr lang="en-US" sz="1800" dirty="0"/>
              <a:t>[11] J.L. Gómez, G. León, A.M. Hidalgo, M. Gómez, M.D. Murcia, G. Griñán, Application of reverse osmosis to remove aniline from wastewater, Desalination, 245 (2009) 687-693.</a:t>
            </a:r>
          </a:p>
          <a:p>
            <a:pPr marL="0" indent="0" algn="just">
              <a:buNone/>
            </a:pPr>
            <a:r>
              <a:rPr lang="en-US" sz="1800" dirty="0"/>
              <a:t>[12] H. Mohammadi, M. Cholami, M. Rahimi, Application and optimization in chromium-contaminated wastewater treatment of the reverse osmosis technology, Desalination and Water Treatment, 9 (2009) 229-233. </a:t>
            </a:r>
          </a:p>
          <a:p>
            <a:pPr marL="0" indent="0" algn="just">
              <a:buNone/>
            </a:pPr>
            <a:r>
              <a:rPr lang="en-US" sz="1800" dirty="0"/>
              <a:t>[13] C. Sagne, C. Fargues, R. Lewandowski, M.-L. Lameloise, M. Gavach, M. Decloux, A pilot scale study of reverse osmosis for the purification of condensate arising from distillery stillage concentration plant, Chemical Engineering and Processing: Process Intensification, 49 (2010) 331-339. </a:t>
            </a:r>
          </a:p>
          <a:p>
            <a:pPr marL="0" indent="0" algn="just">
              <a:buNone/>
            </a:pPr>
            <a:r>
              <a:rPr lang="en-US" sz="1800" dirty="0"/>
              <a:t>[14] S.S. Madaeni, S. Koocheki, Influence of di-hydrogen phosphate ion performance of polyamide reverse osmosis membrane for nitrate and nitrite removal. J. Porous Mater. 17 (2010) 163-168.</a:t>
            </a:r>
          </a:p>
          <a:p>
            <a:pPr marL="0" indent="0" algn="just">
              <a:buNone/>
            </a:pPr>
            <a:r>
              <a:rPr lang="en-US" sz="1800" dirty="0"/>
              <a:t>[15] S. Sundaramoorthy, G. Srinivasan, D.V.R. Murthy, An analytical model for spiral wound reverse osmosis membrane modules: part I—model development and parameter estimation, Desalination, 280 (1–3) (2011) 403-411</a:t>
            </a:r>
            <a:r>
              <a:rPr lang="en-US" sz="1800" dirty="0" smtClean="0"/>
              <a:t>.</a:t>
            </a:r>
          </a:p>
          <a:p>
            <a:pPr marL="0" indent="0" algn="just">
              <a:buNone/>
            </a:pPr>
            <a:r>
              <a:rPr lang="en-US" sz="1800" dirty="0"/>
              <a:t>[16] M.A. Al-Obaidi, C. Kara-Zaïtri, I.M. Mujtaba, Development and validation of N-nitrosamine rejection mathematical model using a spiral-wound reverse osmosis process, Chem. Eng. Trans. 52 (2016) 1129-1134</a:t>
            </a:r>
            <a:r>
              <a:rPr lang="en-US" sz="1800" dirty="0" smtClean="0"/>
              <a:t>.</a:t>
            </a:r>
            <a:endParaRPr lang="en-US" sz="1800" dirty="0"/>
          </a:p>
          <a:p>
            <a:pPr marL="0" indent="0" algn="just">
              <a:buNone/>
            </a:pPr>
            <a:r>
              <a:rPr lang="en-US" sz="1800" dirty="0"/>
              <a:t>[</a:t>
            </a:r>
            <a:r>
              <a:rPr lang="en-US" sz="1800" dirty="0" smtClean="0"/>
              <a:t>17] </a:t>
            </a:r>
            <a:r>
              <a:rPr lang="en-US" sz="1800" dirty="0"/>
              <a:t>M.A. Al-Obaidi, C. Kara-Zaïtri, I.M. Mujtaba, Wastewater treatment by spiral wound reverse osmosis: Development and validation of a two dimensional process model, J. Cleaner Prod. 140 (2017) 1429-1443. </a:t>
            </a:r>
          </a:p>
          <a:p>
            <a:pPr marL="0" indent="0" algn="just">
              <a:buNone/>
            </a:pPr>
            <a:r>
              <a:rPr lang="en-US" sz="1800" dirty="0" smtClean="0"/>
              <a:t>[</a:t>
            </a:r>
            <a:r>
              <a:rPr lang="en-US" sz="1800" dirty="0"/>
              <a:t>18] T. Fujioka, S.J. Khan, J.A. Mcdonald, A. Roux, Y. Poussade, J.E. Drewes, L.D. Nghiem, Modelling the rejection of N-nitrosamines by a spiral-wound reverse osmosis system: Mathematical model development and validation, J Membr Sci. 454 (2014) 212-219.</a:t>
            </a:r>
          </a:p>
        </p:txBody>
      </p:sp>
    </p:spTree>
    <p:extLst>
      <p:ext uri="{BB962C8B-B14F-4D97-AF65-F5344CB8AC3E}">
        <p14:creationId xmlns:p14="http://schemas.microsoft.com/office/powerpoint/2010/main" val="415429195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4</a:t>
            </a:fld>
            <a:endParaRPr lang="en-US">
              <a:solidFill>
                <a:srgbClr val="04617B">
                  <a:shade val="90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368" y="145328"/>
            <a:ext cx="6911686" cy="648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992582" y="1039091"/>
            <a:ext cx="1842654" cy="1593273"/>
          </a:xfrm>
          <a:prstGeom prst="ellipse">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4146788"/>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920217" y="4581128"/>
            <a:ext cx="4351565" cy="857250"/>
          </a:xfrm>
          <a:prstGeom prst="rect">
            <a:avLst/>
          </a:prstGeom>
          <a:ln>
            <a:noFill/>
          </a:ln>
        </p:spPr>
        <p:txBody>
          <a:bodyPr vert="horz" lIns="0" tIns="0" rIns="13716"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4200" dirty="0">
                <a:solidFill>
                  <a:srgbClr val="0070C0"/>
                </a:solidFill>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8477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xEl>
                                              <p:pRg st="0" end="0"/>
                                            </p:txEl>
                                          </p:spTgt>
                                        </p:tgtEl>
                                      </p:cBhvr>
                                    </p:animEffect>
                                    <p:anim calcmode="lin" valueType="num">
                                      <p:cBhvr>
                                        <p:cTn id="7"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5">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48" y="145427"/>
            <a:ext cx="8886497" cy="551995"/>
          </a:xfrm>
        </p:spPr>
        <p:txBody>
          <a:bodyPr>
            <a:noAutofit/>
          </a:bodyPr>
          <a:lstStyle/>
          <a:p>
            <a:r>
              <a:rPr lang="en-GB" sz="2800" b="1" dirty="0">
                <a:solidFill>
                  <a:srgbClr val="0070C0"/>
                </a:solidFill>
                <a:latin typeface="Times New Roman" panose="02020603050405020304" pitchFamily="18" charset="0"/>
                <a:cs typeface="Times New Roman" panose="02020603050405020304" pitchFamily="18" charset="0"/>
              </a:rPr>
              <a:t>Presentation Outline</a:t>
            </a:r>
          </a:p>
        </p:txBody>
      </p:sp>
      <p:sp>
        <p:nvSpPr>
          <p:cNvPr id="3" name="Content Placeholder 2"/>
          <p:cNvSpPr>
            <a:spLocks noGrp="1"/>
          </p:cNvSpPr>
          <p:nvPr>
            <p:ph idx="1"/>
          </p:nvPr>
        </p:nvSpPr>
        <p:spPr>
          <a:xfrm>
            <a:off x="709448" y="697422"/>
            <a:ext cx="10594428" cy="5904856"/>
          </a:xfrm>
        </p:spPr>
        <p:txBody>
          <a:bodyPr>
            <a:noAutofit/>
          </a:bodyPr>
          <a:lstStyle/>
          <a:p>
            <a:pPr marL="0" indent="0" algn="just">
              <a:spcBef>
                <a:spcPts val="600"/>
              </a:spcBef>
              <a:buClr>
                <a:srgbClr val="FF0000"/>
              </a:buClr>
              <a:buNone/>
            </a:pPr>
            <a:r>
              <a:rPr lang="en-GB" sz="2400" b="1" dirty="0">
                <a:solidFill>
                  <a:srgbClr val="FF0000"/>
                </a:solidFill>
                <a:latin typeface="Times New Roman" panose="02020603050405020304" pitchFamily="18" charset="0"/>
                <a:cs typeface="Times New Roman" panose="02020603050405020304" pitchFamily="18" charset="0"/>
              </a:rPr>
              <a:t>A.</a:t>
            </a:r>
            <a:r>
              <a:rPr lang="en-GB" sz="2400" b="1" dirty="0">
                <a:latin typeface="Times New Roman" panose="02020603050405020304" pitchFamily="18" charset="0"/>
                <a:cs typeface="Times New Roman" panose="02020603050405020304" pitchFamily="18" charset="0"/>
              </a:rPr>
              <a:t>  Introduction </a:t>
            </a:r>
          </a:p>
          <a:p>
            <a:pPr marL="403225" indent="0" algn="just">
              <a:spcBef>
                <a:spcPts val="600"/>
              </a:spcBef>
              <a:buClr>
                <a:srgbClr val="FF0000"/>
              </a:buClr>
              <a:buNone/>
            </a:pPr>
            <a:r>
              <a:rPr lang="en-GB" sz="2400" dirty="0" smtClean="0">
                <a:latin typeface="Times New Roman" panose="02020603050405020304" pitchFamily="18" charset="0"/>
                <a:cs typeface="Times New Roman" panose="02020603050405020304" pitchFamily="18" charset="0"/>
              </a:rPr>
              <a:t>	Water </a:t>
            </a:r>
            <a:r>
              <a:rPr lang="en-GB" sz="2400" dirty="0">
                <a:latin typeface="Times New Roman" panose="02020603050405020304" pitchFamily="18" charset="0"/>
                <a:cs typeface="Times New Roman" panose="02020603050405020304" pitchFamily="18" charset="0"/>
              </a:rPr>
              <a:t>and water scarcity</a:t>
            </a:r>
          </a:p>
          <a:p>
            <a:pPr marL="403225" indent="0" algn="just">
              <a:spcBef>
                <a:spcPts val="600"/>
              </a:spcBef>
              <a:buClr>
                <a:srgbClr val="FF0000"/>
              </a:buClr>
              <a:buNone/>
            </a:pPr>
            <a:r>
              <a:rPr lang="en-GB" sz="2400" dirty="0" smtClean="0">
                <a:latin typeface="Times New Roman" panose="02020603050405020304" pitchFamily="18" charset="0"/>
                <a:cs typeface="Times New Roman" panose="02020603050405020304" pitchFamily="18" charset="0"/>
              </a:rPr>
              <a:t>	Wastewater </a:t>
            </a:r>
            <a:r>
              <a:rPr lang="en-GB" sz="2400" dirty="0">
                <a:latin typeface="Times New Roman" panose="02020603050405020304" pitchFamily="18" charset="0"/>
                <a:cs typeface="Times New Roman" panose="02020603050405020304" pitchFamily="18" charset="0"/>
              </a:rPr>
              <a:t>and associated challenges</a:t>
            </a:r>
          </a:p>
          <a:p>
            <a:pPr marL="61913" indent="0" algn="just">
              <a:spcBef>
                <a:spcPts val="600"/>
              </a:spcBef>
              <a:buClr>
                <a:srgbClr val="FF0000"/>
              </a:buClr>
              <a:buNone/>
            </a:pPr>
            <a:r>
              <a:rPr lang="en-GB" sz="2400" b="1" dirty="0" smtClean="0">
                <a:solidFill>
                  <a:srgbClr val="FF0000"/>
                </a:solidFill>
                <a:latin typeface="Times New Roman" panose="02020603050405020304" pitchFamily="18" charset="0"/>
                <a:cs typeface="Times New Roman" panose="02020603050405020304" pitchFamily="18" charset="0"/>
              </a:rPr>
              <a:t>B</a:t>
            </a:r>
            <a:r>
              <a:rPr lang="en-GB" sz="2400" b="1" dirty="0">
                <a:solidFill>
                  <a:srgbClr val="FF0000"/>
                </a:solidFill>
                <a:latin typeface="Times New Roman" panose="02020603050405020304" pitchFamily="18" charset="0"/>
                <a:cs typeface="Times New Roman" panose="02020603050405020304" pitchFamily="18" charset="0"/>
              </a:rPr>
              <a:t>.</a:t>
            </a:r>
            <a:r>
              <a:rPr lang="en-GB" sz="2400" b="1" dirty="0">
                <a:latin typeface="Times New Roman" panose="02020603050405020304" pitchFamily="18" charset="0"/>
                <a:cs typeface="Times New Roman" panose="02020603050405020304" pitchFamily="18" charset="0"/>
              </a:rPr>
              <a:t>  Wastewater Treatment Methods</a:t>
            </a:r>
          </a:p>
          <a:p>
            <a:pPr marL="573088" indent="0" algn="just">
              <a:spcBef>
                <a:spcPts val="600"/>
              </a:spcBef>
              <a:buClr>
                <a:srgbClr val="FF0000"/>
              </a:buClr>
              <a:buNone/>
            </a:pPr>
            <a:r>
              <a:rPr lang="en-GB" sz="2400" dirty="0" smtClean="0">
                <a:latin typeface="Times New Roman" panose="02020603050405020304" pitchFamily="18" charset="0"/>
                <a:cs typeface="Times New Roman" panose="02020603050405020304" pitchFamily="18" charset="0"/>
              </a:rPr>
              <a:t>	Reverse </a:t>
            </a:r>
            <a:r>
              <a:rPr lang="en-GB" sz="2400" dirty="0">
                <a:latin typeface="Times New Roman" panose="02020603050405020304" pitchFamily="18" charset="0"/>
                <a:cs typeface="Times New Roman" panose="02020603050405020304" pitchFamily="18" charset="0"/>
              </a:rPr>
              <a:t>osmosis process</a:t>
            </a:r>
          </a:p>
          <a:p>
            <a:pPr marL="1433513" indent="-457200" algn="just">
              <a:spcBef>
                <a:spcPts val="600"/>
              </a:spcBef>
              <a:buClr>
                <a:srgbClr val="FF0000"/>
              </a:buClr>
              <a:buFont typeface="+mj-lt"/>
              <a:buAutoNum type="alphaLcParenR"/>
            </a:pPr>
            <a:r>
              <a:rPr lang="en-US" sz="2400" dirty="0">
                <a:latin typeface="Times New Roman" panose="02020603050405020304" pitchFamily="18" charset="0"/>
                <a:cs typeface="Times New Roman" panose="02020603050405020304" pitchFamily="18" charset="0"/>
              </a:rPr>
              <a:t>The feasibility of the RO process for wastewater</a:t>
            </a:r>
          </a:p>
          <a:p>
            <a:pPr marL="976313" indent="511175" algn="just">
              <a:spcBef>
                <a:spcPts val="600"/>
              </a:spcBef>
              <a:buClr>
                <a:srgbClr val="FF0000"/>
              </a:buClr>
              <a:buFont typeface="+mj-lt"/>
              <a:buAutoNum type="alphaLcParenR"/>
            </a:pPr>
            <a:r>
              <a:rPr lang="en-US" sz="2400" dirty="0">
                <a:latin typeface="Times New Roman" panose="02020603050405020304" pitchFamily="18" charset="0"/>
                <a:cs typeface="Times New Roman" panose="02020603050405020304" pitchFamily="18" charset="0"/>
              </a:rPr>
              <a:t>The RO process modelling</a:t>
            </a:r>
          </a:p>
          <a:p>
            <a:pPr marL="1890713" indent="-342900" algn="just">
              <a:spcBef>
                <a:spcPts val="600"/>
              </a:spcBef>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Distributed Modelling of the Spiral Wound RO Process</a:t>
            </a:r>
          </a:p>
          <a:p>
            <a:pPr marL="2170113" indent="-342900" algn="just">
              <a:spcBef>
                <a:spcPts val="600"/>
              </a:spcBef>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Model of Al-Obaidi et al. [16]</a:t>
            </a:r>
          </a:p>
          <a:p>
            <a:pPr marL="2170113" indent="-342900" algn="just">
              <a:spcBef>
                <a:spcPts val="600"/>
              </a:spcBef>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Model of Al-Obaidi et al. [17]</a:t>
            </a:r>
          </a:p>
          <a:p>
            <a:pPr marL="0" indent="0" algn="just">
              <a:spcBef>
                <a:spcPts val="600"/>
              </a:spcBef>
              <a:buClr>
                <a:srgbClr val="FF0000"/>
              </a:buClr>
              <a:buNone/>
            </a:pPr>
            <a:r>
              <a:rPr lang="en-GB" sz="2400" b="1" dirty="0">
                <a:solidFill>
                  <a:srgbClr val="FF0000"/>
                </a:solidFill>
                <a:latin typeface="Times New Roman" panose="02020603050405020304" pitchFamily="18" charset="0"/>
                <a:cs typeface="Times New Roman" panose="02020603050405020304" pitchFamily="18" charset="0"/>
              </a:rPr>
              <a:t>C.</a:t>
            </a:r>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Results/Discussions/Conclusions</a:t>
            </a:r>
            <a:endParaRPr lang="en-GB" sz="2400" b="1" dirty="0">
              <a:latin typeface="Times New Roman" panose="02020603050405020304" pitchFamily="18" charset="0"/>
              <a:cs typeface="Times New Roman" panose="02020603050405020304" pitchFamily="18" charset="0"/>
            </a:endParaRPr>
          </a:p>
          <a:p>
            <a:pPr>
              <a:lnSpc>
                <a:spcPct val="170000"/>
              </a:lnSpc>
            </a:pPr>
            <a:endParaRPr lang="en-GB" sz="2000" b="1" dirty="0">
              <a:latin typeface="Times New Roman" panose="02020603050405020304" pitchFamily="18" charset="0"/>
              <a:cs typeface="Times New Roman" panose="02020603050405020304" pitchFamily="18" charset="0"/>
            </a:endParaRPr>
          </a:p>
          <a:p>
            <a:pPr marL="0" indent="0">
              <a:buNone/>
            </a:pPr>
            <a:endParaRPr lang="en-GB" sz="2000" dirty="0"/>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5</a:t>
            </a:fld>
            <a:endParaRPr lang="en-US">
              <a:solidFill>
                <a:srgbClr val="04617B">
                  <a:shade val="90000"/>
                </a:srgbClr>
              </a:solidFill>
            </a:endParaRPr>
          </a:p>
        </p:txBody>
      </p:sp>
    </p:spTree>
    <p:extLst>
      <p:ext uri="{BB962C8B-B14F-4D97-AF65-F5344CB8AC3E}">
        <p14:creationId xmlns:p14="http://schemas.microsoft.com/office/powerpoint/2010/main" val="421108341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745" y="557415"/>
            <a:ext cx="9144000" cy="449451"/>
          </a:xfrm>
        </p:spPr>
        <p:txBody>
          <a:bodyPr>
            <a:noAutofit/>
          </a:bodyPr>
          <a:lstStyle/>
          <a:p>
            <a:pPr algn="l"/>
            <a:r>
              <a:rPr lang="en-GB" sz="2800" dirty="0">
                <a:solidFill>
                  <a:srgbClr val="0070C0"/>
                </a:solidFill>
                <a:latin typeface="Times New Roman" panose="02020603050405020304" pitchFamily="18" charset="0"/>
                <a:cs typeface="Times New Roman" panose="02020603050405020304" pitchFamily="18" charset="0"/>
              </a:rPr>
              <a:t/>
            </a:r>
            <a:br>
              <a:rPr lang="en-GB" sz="2800" dirty="0">
                <a:solidFill>
                  <a:srgbClr val="0070C0"/>
                </a:solidFill>
                <a:latin typeface="Times New Roman" panose="02020603050405020304" pitchFamily="18" charset="0"/>
                <a:cs typeface="Times New Roman" panose="02020603050405020304" pitchFamily="18" charset="0"/>
              </a:rPr>
            </a:br>
            <a:r>
              <a:rPr lang="en-GB" sz="2800" dirty="0">
                <a:solidFill>
                  <a:srgbClr val="FF0000"/>
                </a:solidFill>
                <a:latin typeface="Times New Roman" panose="02020603050405020304" pitchFamily="18" charset="0"/>
                <a:cs typeface="Times New Roman" panose="02020603050405020304" pitchFamily="18" charset="0"/>
              </a:rPr>
              <a:t>A.  </a:t>
            </a:r>
            <a:r>
              <a:rPr lang="en-GB" sz="2800" dirty="0">
                <a:solidFill>
                  <a:srgbClr val="0070C0"/>
                </a:solidFill>
                <a:latin typeface="Times New Roman" panose="02020603050405020304" pitchFamily="18" charset="0"/>
                <a:ea typeface="+mn-ea"/>
                <a:cs typeface="Times New Roman" panose="02020603050405020304" pitchFamily="18" charset="0"/>
              </a:rPr>
              <a:t>Introduction </a:t>
            </a:r>
          </a:p>
        </p:txBody>
      </p:sp>
      <p:sp>
        <p:nvSpPr>
          <p:cNvPr id="4" name="Rectangle 3">
            <a:extLst>
              <a:ext uri="{FF2B5EF4-FFF2-40B4-BE49-F238E27FC236}">
                <a16:creationId xmlns:a16="http://schemas.microsoft.com/office/drawing/2014/main" xmlns="" id="{F9CDA02C-FA60-4D10-A030-DBA3D604B1B7}"/>
              </a:ext>
            </a:extLst>
          </p:cNvPr>
          <p:cNvSpPr/>
          <p:nvPr/>
        </p:nvSpPr>
        <p:spPr>
          <a:xfrm>
            <a:off x="1040388" y="1066004"/>
            <a:ext cx="7242569" cy="461665"/>
          </a:xfrm>
          <a:prstGeom prst="rect">
            <a:avLst/>
          </a:prstGeom>
        </p:spPr>
        <p:txBody>
          <a:bodyPr wrap="square">
            <a:spAutoFit/>
          </a:bodyPr>
          <a:lstStyle/>
          <a:p>
            <a:pPr>
              <a:buClr>
                <a:srgbClr val="FF0000"/>
              </a:buClr>
            </a:pPr>
            <a:r>
              <a:rPr lang="en-GB" sz="2400" b="1" dirty="0" smtClean="0">
                <a:solidFill>
                  <a:srgbClr val="0070C0"/>
                </a:solidFill>
                <a:latin typeface="Times New Roman" panose="02020603050405020304" pitchFamily="18" charset="0"/>
                <a:cs typeface="Times New Roman" panose="02020603050405020304" pitchFamily="18" charset="0"/>
              </a:rPr>
              <a:t>Water </a:t>
            </a:r>
            <a:r>
              <a:rPr lang="en-GB" sz="2400" b="1" dirty="0">
                <a:solidFill>
                  <a:srgbClr val="0070C0"/>
                </a:solidFill>
                <a:latin typeface="Times New Roman" panose="02020603050405020304" pitchFamily="18" charset="0"/>
                <a:cs typeface="Times New Roman" panose="02020603050405020304" pitchFamily="18" charset="0"/>
              </a:rPr>
              <a:t>and water scarcity</a:t>
            </a:r>
          </a:p>
        </p:txBody>
      </p:sp>
      <p:sp>
        <p:nvSpPr>
          <p:cNvPr id="6" name="Content Placeholder 2"/>
          <p:cNvSpPr txBox="1">
            <a:spLocks/>
          </p:cNvSpPr>
          <p:nvPr/>
        </p:nvSpPr>
        <p:spPr>
          <a:xfrm>
            <a:off x="767256" y="1698251"/>
            <a:ext cx="10177835" cy="3024336"/>
          </a:xfrm>
          <a:prstGeom prst="rect">
            <a:avLst/>
          </a:prstGeom>
          <a:no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just" defTabSz="914400" rtl="0" eaLnBrk="1" fontAlgn="auto" latinLnBrk="0" hangingPunct="1">
              <a:lnSpc>
                <a:spcPct val="150000"/>
              </a:lnSpc>
              <a:spcBef>
                <a:spcPts val="0"/>
              </a:spcBef>
              <a:buClr>
                <a:schemeClr val="accent6"/>
              </a:buClr>
              <a:buSzPct val="95000"/>
              <a:buFont typeface="Wingdings 2"/>
              <a:buChar char=""/>
              <a:tabLst/>
              <a:defRPr/>
            </a:pPr>
            <a:r>
              <a:rPr lang="en-GB" sz="2400" dirty="0">
                <a:latin typeface="Times New Roman" panose="02020603050405020304" pitchFamily="18" charset="0"/>
                <a:cs typeface="Times New Roman" panose="02020603050405020304" pitchFamily="18" charset="0"/>
              </a:rPr>
              <a:t>Increasing demand for freshwater due to population growth and increasing standard of living</a:t>
            </a:r>
          </a:p>
          <a:p>
            <a:pPr lvl="0" algn="just">
              <a:lnSpc>
                <a:spcPct val="150000"/>
              </a:lnSpc>
              <a:spcBef>
                <a:spcPts val="0"/>
              </a:spcBef>
              <a:buClr>
                <a:schemeClr val="accent6"/>
              </a:buClr>
              <a:defRPr/>
            </a:pPr>
            <a:r>
              <a:rPr lang="en-US" sz="2400" dirty="0">
                <a:latin typeface="Times New Roman" panose="02020603050405020304" pitchFamily="18" charset="0"/>
                <a:cs typeface="Times New Roman" panose="02020603050405020304" pitchFamily="18" charset="0"/>
              </a:rPr>
              <a:t>Water shortage will lead to further development and implementation of technologies for water reclamation and reuse.</a:t>
            </a:r>
            <a:endParaRPr lang="en-GB" sz="2400" dirty="0">
              <a:latin typeface="Times New Roman" panose="02020603050405020304" pitchFamily="18" charset="0"/>
              <a:cs typeface="Times New Roman" panose="02020603050405020304" pitchFamily="18" charset="0"/>
            </a:endParaRPr>
          </a:p>
          <a:p>
            <a:pPr algn="just">
              <a:lnSpc>
                <a:spcPct val="150000"/>
              </a:lnSpc>
              <a:spcBef>
                <a:spcPts val="0"/>
              </a:spcBef>
              <a:buClr>
                <a:schemeClr val="accent6"/>
              </a:buClr>
              <a:defRPr/>
            </a:pPr>
            <a:r>
              <a:rPr lang="en-GB" sz="2400" dirty="0">
                <a:latin typeface="Times New Roman" panose="02020603050405020304" pitchFamily="18" charset="0"/>
                <a:cs typeface="Times New Roman" panose="02020603050405020304" pitchFamily="18" charset="0"/>
              </a:rPr>
              <a:t>Huge volumes of wastewater including sewage and industrial effluents are disposed off into rivers and oceans (</a:t>
            </a:r>
            <a:r>
              <a:rPr lang="en-GB" sz="2400" i="1" dirty="0">
                <a:latin typeface="Times New Roman" panose="02020603050405020304" pitchFamily="18" charset="0"/>
                <a:cs typeface="Times New Roman" panose="02020603050405020304" pitchFamily="18" charset="0"/>
              </a:rPr>
              <a:t>damaging the marine environment</a:t>
            </a:r>
            <a:r>
              <a:rPr lang="en-GB"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724556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817" y="709684"/>
            <a:ext cx="6455893" cy="586853"/>
          </a:xfrm>
        </p:spPr>
        <p:txBody>
          <a:bodyPr>
            <a:noAutofit/>
          </a:bodyPr>
          <a:lstStyle/>
          <a:p>
            <a:pPr algn="l"/>
            <a:r>
              <a:rPr lang="en-GB" sz="2800" dirty="0">
                <a:solidFill>
                  <a:srgbClr val="0070C0"/>
                </a:solidFill>
                <a:latin typeface="Times New Roman" panose="02020603050405020304" pitchFamily="18" charset="0"/>
                <a:cs typeface="Times New Roman" panose="02020603050405020304" pitchFamily="18" charset="0"/>
              </a:rPr>
              <a:t/>
            </a:r>
            <a:br>
              <a:rPr lang="en-GB" sz="2800" dirty="0">
                <a:solidFill>
                  <a:srgbClr val="0070C0"/>
                </a:solidFill>
                <a:latin typeface="Times New Roman" panose="02020603050405020304" pitchFamily="18" charset="0"/>
                <a:cs typeface="Times New Roman" panose="02020603050405020304" pitchFamily="18" charset="0"/>
              </a:rPr>
            </a:br>
            <a:r>
              <a:rPr lang="en-GB" sz="2800" dirty="0">
                <a:solidFill>
                  <a:srgbClr val="FF0000"/>
                </a:solidFill>
                <a:latin typeface="Times New Roman" panose="02020603050405020304" pitchFamily="18" charset="0"/>
                <a:cs typeface="Times New Roman" panose="02020603050405020304" pitchFamily="18" charset="0"/>
              </a:rPr>
              <a:t>A</a:t>
            </a:r>
            <a:r>
              <a:rPr lang="en-GB" sz="2800" dirty="0">
                <a:solidFill>
                  <a:srgbClr val="FF0000"/>
                </a:solidFill>
                <a:effectLst/>
                <a:latin typeface="Times New Roman" panose="02020603050405020304" pitchFamily="18" charset="0"/>
                <a:cs typeface="Times New Roman" panose="02020603050405020304" pitchFamily="18" charset="0"/>
              </a:rPr>
              <a:t>.  </a:t>
            </a:r>
            <a:r>
              <a:rPr lang="en-GB" sz="2800" dirty="0" smtClean="0">
                <a:solidFill>
                  <a:srgbClr val="0070C0"/>
                </a:solidFill>
                <a:effectLst/>
                <a:latin typeface="Times New Roman" panose="02020603050405020304" pitchFamily="18" charset="0"/>
                <a:ea typeface="+mn-ea"/>
                <a:cs typeface="Times New Roman" panose="02020603050405020304" pitchFamily="18" charset="0"/>
              </a:rPr>
              <a:t>Introduction: </a:t>
            </a:r>
            <a:r>
              <a:rPr lang="en-GB" sz="2800" dirty="0">
                <a:solidFill>
                  <a:srgbClr val="0070C0"/>
                </a:solidFill>
                <a:effectLst/>
                <a:latin typeface="Times New Roman" panose="02020603050405020304" pitchFamily="18" charset="0"/>
                <a:cs typeface="Times New Roman" panose="02020603050405020304" pitchFamily="18" charset="0"/>
              </a:rPr>
              <a:t>Wastewater </a:t>
            </a:r>
            <a:r>
              <a:rPr lang="en-GB" sz="2800" dirty="0" smtClean="0">
                <a:solidFill>
                  <a:srgbClr val="0070C0"/>
                </a:solidFill>
                <a:effectLst/>
                <a:latin typeface="Times New Roman" panose="02020603050405020304" pitchFamily="18" charset="0"/>
                <a:cs typeface="Times New Roman" panose="02020603050405020304" pitchFamily="18" charset="0"/>
              </a:rPr>
              <a:t>Challenges</a:t>
            </a:r>
            <a:endParaRPr lang="en-GB" sz="2800" dirty="0">
              <a:solidFill>
                <a:srgbClr val="0070C0"/>
              </a:solidFill>
              <a:latin typeface="Times New Roman" panose="02020603050405020304" pitchFamily="18" charset="0"/>
              <a:ea typeface="+mn-ea"/>
              <a:cs typeface="Times New Roman" panose="02020603050405020304" pitchFamily="18" charset="0"/>
            </a:endParaRPr>
          </a:p>
        </p:txBody>
      </p:sp>
      <p:sp>
        <p:nvSpPr>
          <p:cNvPr id="3" name="Subtitle 2"/>
          <p:cNvSpPr>
            <a:spLocks noGrp="1"/>
          </p:cNvSpPr>
          <p:nvPr>
            <p:ph type="subTitle" idx="1"/>
          </p:nvPr>
        </p:nvSpPr>
        <p:spPr>
          <a:xfrm>
            <a:off x="800137" y="1570454"/>
            <a:ext cx="5750788" cy="3198286"/>
          </a:xfrm>
        </p:spPr>
        <p:txBody>
          <a:bodyPr>
            <a:noAutofit/>
          </a:bodyPr>
          <a:lstStyle/>
          <a:p>
            <a:pPr marL="342900" indent="-342900" algn="l">
              <a:buClr>
                <a:srgbClr val="FF0000"/>
              </a:buClr>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wide variety of the complex toxicological compounds which adversely affect the natural ecosystem and human </a:t>
            </a:r>
            <a:r>
              <a:rPr lang="en-GB" sz="2400" dirty="0" smtClean="0">
                <a:latin typeface="Times New Roman" panose="02020603050405020304" pitchFamily="18" charset="0"/>
                <a:cs typeface="Times New Roman" panose="02020603050405020304" pitchFamily="18" charset="0"/>
              </a:rPr>
              <a:t>health</a:t>
            </a:r>
          </a:p>
          <a:p>
            <a:pPr marL="342900" indent="-342900" algn="l">
              <a:buClr>
                <a:srgbClr val="FF0000"/>
              </a:buClr>
              <a:buFont typeface="Arial" panose="020B0604020202020204" pitchFamily="34" charset="0"/>
              <a:buChar char="•"/>
            </a:pPr>
            <a:r>
              <a:rPr lang="en-GB"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400" dirty="0">
                <a:latin typeface="Times New Roman" panose="02020603050405020304" pitchFamily="18" charset="0"/>
                <a:ea typeface="Calibri" panose="020F0502020204030204" pitchFamily="34" charset="0"/>
                <a:cs typeface="Times New Roman" panose="02020603050405020304" pitchFamily="18" charset="0"/>
              </a:rPr>
              <a:t>organic pollutants found in wastewater can neither be easily nor cheaply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removed.</a:t>
            </a:r>
          </a:p>
          <a:p>
            <a:pPr marL="342900" indent="-342900" algn="l">
              <a:buClr>
                <a:srgbClr val="FF0000"/>
              </a:buClr>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Wastewater </a:t>
            </a:r>
            <a:r>
              <a:rPr lang="en-GB" sz="2400" dirty="0">
                <a:latin typeface="Times New Roman" panose="02020603050405020304" pitchFamily="18" charset="0"/>
                <a:cs typeface="Times New Roman" panose="02020603050405020304" pitchFamily="18" charset="0"/>
              </a:rPr>
              <a:t>treatment is a much more difficult process than water </a:t>
            </a:r>
            <a:r>
              <a:rPr lang="en-GB" sz="2400" dirty="0" smtClean="0">
                <a:latin typeface="Times New Roman" panose="02020603050405020304" pitchFamily="18" charset="0"/>
                <a:cs typeface="Times New Roman" panose="02020603050405020304" pitchFamily="18" charset="0"/>
              </a:rPr>
              <a:t>desalination</a:t>
            </a:r>
            <a:endParaRPr lang="en-GB"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691545" y="4995048"/>
            <a:ext cx="5586426" cy="646331"/>
          </a:xfrm>
          <a:prstGeom prst="rect">
            <a:avLst/>
          </a:prstGeom>
        </p:spPr>
        <p:txBody>
          <a:bodyPr wrap="square">
            <a:spAutoFit/>
          </a:bodyPr>
          <a:lstStyle/>
          <a:p>
            <a:r>
              <a:rPr lang="en-GB" dirty="0">
                <a:solidFill>
                  <a:srgbClr val="0070C0"/>
                </a:solidFill>
                <a:hlinkClick r:id="rId2"/>
              </a:rPr>
              <a:t>https://</a:t>
            </a:r>
            <a:r>
              <a:rPr lang="en-GB" dirty="0" smtClean="0">
                <a:solidFill>
                  <a:srgbClr val="0070C0"/>
                </a:solidFill>
                <a:hlinkClick r:id="rId2"/>
              </a:rPr>
              <a:t>www.slideshare.net/Mominu/water-pollution-in-bangladesh-43331625</a:t>
            </a:r>
            <a:r>
              <a:rPr lang="en-GB" dirty="0" smtClean="0">
                <a:solidFill>
                  <a:srgbClr val="0070C0"/>
                </a:solidFill>
              </a:rPr>
              <a:t> </a:t>
            </a:r>
            <a:endParaRPr lang="en-GB" dirty="0">
              <a:solidFill>
                <a:srgbClr val="0070C0"/>
              </a:solidFill>
            </a:endParaRP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064" y="477549"/>
            <a:ext cx="462915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064" y="3649518"/>
            <a:ext cx="4664502" cy="2691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00137" y="5823761"/>
            <a:ext cx="3852850" cy="369332"/>
          </a:xfrm>
          <a:prstGeom prst="rect">
            <a:avLst/>
          </a:prstGeom>
        </p:spPr>
        <p:txBody>
          <a:bodyPr wrap="none">
            <a:spAutoFit/>
          </a:bodyPr>
          <a:lstStyle/>
          <a:p>
            <a:r>
              <a:rPr lang="en-GB" dirty="0">
                <a:solidFill>
                  <a:srgbClr val="0070C0"/>
                </a:solidFill>
                <a:hlinkClick r:id="rId5"/>
              </a:rPr>
              <a:t>http://banglaroot.org/environment</a:t>
            </a:r>
            <a:r>
              <a:rPr lang="en-GB" dirty="0" smtClean="0">
                <a:solidFill>
                  <a:srgbClr val="0070C0"/>
                </a:solidFill>
                <a:hlinkClick r:id="rId5"/>
              </a:rPr>
              <a:t>/</a:t>
            </a:r>
            <a:r>
              <a:rPr lang="en-GB" dirty="0" smtClean="0">
                <a:solidFill>
                  <a:srgbClr val="0070C0"/>
                </a:solidFill>
              </a:rPr>
              <a:t> </a:t>
            </a:r>
            <a:endParaRPr lang="en-GB" dirty="0">
              <a:solidFill>
                <a:srgbClr val="0070C0"/>
              </a:solidFill>
            </a:endParaRPr>
          </a:p>
        </p:txBody>
      </p:sp>
    </p:spTree>
    <p:extLst>
      <p:ext uri="{BB962C8B-B14F-4D97-AF65-F5344CB8AC3E}">
        <p14:creationId xmlns:p14="http://schemas.microsoft.com/office/powerpoint/2010/main" val="249480317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8</a:t>
            </a:fld>
            <a:endParaRPr lang="en-US">
              <a:solidFill>
                <a:srgbClr val="04617B">
                  <a:shade val="90000"/>
                </a:srgbClr>
              </a:solidFill>
            </a:endParaRPr>
          </a:p>
        </p:txBody>
      </p:sp>
      <p:sp>
        <p:nvSpPr>
          <p:cNvPr id="5" name="Title 1">
            <a:extLst>
              <a:ext uri="{FF2B5EF4-FFF2-40B4-BE49-F238E27FC236}">
                <a16:creationId xmlns:a16="http://schemas.microsoft.com/office/drawing/2014/main" xmlns="" id="{9B34E4BE-87AF-49D6-9CCB-9E586EF1AD1F}"/>
              </a:ext>
            </a:extLst>
          </p:cNvPr>
          <p:cNvSpPr txBox="1">
            <a:spLocks/>
          </p:cNvSpPr>
          <p:nvPr/>
        </p:nvSpPr>
        <p:spPr>
          <a:xfrm>
            <a:off x="968704" y="672277"/>
            <a:ext cx="10105696" cy="5375315"/>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dirty="0" smtClean="0">
                <a:solidFill>
                  <a:srgbClr val="0070C0"/>
                </a:solidFill>
                <a:latin typeface="Times New Roman" panose="02020603050405020304" pitchFamily="18" charset="0"/>
                <a:ea typeface="+mn-ea"/>
                <a:cs typeface="Times New Roman" panose="02020603050405020304" pitchFamily="18" charset="0"/>
              </a:rPr>
              <a:t>Reclaimed </a:t>
            </a:r>
            <a:r>
              <a:rPr lang="en-US" sz="2800" b="1" dirty="0">
                <a:solidFill>
                  <a:srgbClr val="0070C0"/>
                </a:solidFill>
                <a:latin typeface="Times New Roman" panose="02020603050405020304" pitchFamily="18" charset="0"/>
                <a:ea typeface="+mn-ea"/>
                <a:cs typeface="Times New Roman" panose="02020603050405020304" pitchFamily="18" charset="0"/>
              </a:rPr>
              <a:t>Water Applications</a:t>
            </a:r>
          </a:p>
          <a:p>
            <a:endParaRPr lang="en-US" sz="1100" b="1" dirty="0">
              <a:solidFill>
                <a:schemeClr val="tx1"/>
              </a:solidFill>
              <a:latin typeface="Times New Roman" panose="02020603050405020304" pitchFamily="18" charset="0"/>
              <a:ea typeface="+mn-ea"/>
              <a:cs typeface="Times New Roman" panose="02020603050405020304" pitchFamily="18" charset="0"/>
            </a:endParaRPr>
          </a:p>
          <a:p>
            <a:pPr marL="457200" indent="-457200" algn="just">
              <a:buClr>
                <a:srgbClr val="FF0000"/>
              </a:buClr>
              <a:buFont typeface="Arial" panose="020B0604020202020204" pitchFamily="34" charset="0"/>
              <a:buChar char="•"/>
            </a:pPr>
            <a:r>
              <a:rPr lang="en-US" sz="2800" dirty="0">
                <a:solidFill>
                  <a:schemeClr val="tx1"/>
                </a:solidFill>
                <a:latin typeface="Times New Roman" panose="02020603050405020304" pitchFamily="18" charset="0"/>
                <a:ea typeface="+mn-ea"/>
                <a:cs typeface="Times New Roman" panose="02020603050405020304" pitchFamily="18" charset="0"/>
              </a:rPr>
              <a:t>Industrial reuse: </a:t>
            </a:r>
            <a:r>
              <a:rPr lang="en-US" sz="2800" dirty="0" smtClean="0">
                <a:solidFill>
                  <a:schemeClr val="tx1"/>
                </a:solidFill>
                <a:latin typeface="Times New Roman" panose="02020603050405020304" pitchFamily="18" charset="0"/>
                <a:ea typeface="+mn-ea"/>
                <a:cs typeface="Times New Roman" panose="02020603050405020304" pitchFamily="18" charset="0"/>
              </a:rPr>
              <a:t>Reclaimed </a:t>
            </a:r>
            <a:r>
              <a:rPr lang="en-US" sz="2800" dirty="0">
                <a:solidFill>
                  <a:schemeClr val="tx1"/>
                </a:solidFill>
                <a:latin typeface="Times New Roman" panose="02020603050405020304" pitchFamily="18" charset="0"/>
                <a:ea typeface="+mn-ea"/>
                <a:cs typeface="Times New Roman" panose="02020603050405020304" pitchFamily="18" charset="0"/>
              </a:rPr>
              <a:t>water of low quality is </a:t>
            </a:r>
            <a:r>
              <a:rPr lang="en-US" sz="2800" dirty="0" err="1">
                <a:solidFill>
                  <a:schemeClr val="tx1"/>
                </a:solidFill>
                <a:latin typeface="Times New Roman" panose="02020603050405020304" pitchFamily="18" charset="0"/>
                <a:ea typeface="+mn-ea"/>
                <a:cs typeface="Times New Roman" panose="02020603050405020304" pitchFamily="18" charset="0"/>
              </a:rPr>
              <a:t>utilised</a:t>
            </a:r>
            <a:r>
              <a:rPr lang="en-US" sz="2800" dirty="0">
                <a:solidFill>
                  <a:schemeClr val="tx1"/>
                </a:solidFill>
                <a:latin typeface="Times New Roman" panose="02020603050405020304" pitchFamily="18" charset="0"/>
                <a:ea typeface="+mn-ea"/>
                <a:cs typeface="Times New Roman" panose="02020603050405020304" pitchFamily="18" charset="0"/>
              </a:rPr>
              <a:t> in cooling towers and power plants due to high-water demand. </a:t>
            </a:r>
            <a:endParaRPr lang="en-US" sz="2800" dirty="0" smtClean="0">
              <a:solidFill>
                <a:schemeClr val="tx1"/>
              </a:solidFill>
              <a:latin typeface="Times New Roman" panose="02020603050405020304" pitchFamily="18" charset="0"/>
              <a:ea typeface="+mn-ea"/>
              <a:cs typeface="Times New Roman" panose="02020603050405020304" pitchFamily="18" charset="0"/>
            </a:endParaRPr>
          </a:p>
          <a:p>
            <a:pPr algn="just">
              <a:buClr>
                <a:srgbClr val="FF0000"/>
              </a:buClr>
            </a:pPr>
            <a:endParaRPr lang="en-US" sz="2800" dirty="0">
              <a:solidFill>
                <a:schemeClr val="tx1"/>
              </a:solidFill>
              <a:latin typeface="Times New Roman" panose="02020603050405020304" pitchFamily="18" charset="0"/>
              <a:ea typeface="+mn-ea"/>
              <a:cs typeface="Times New Roman" panose="02020603050405020304" pitchFamily="18" charset="0"/>
            </a:endParaRPr>
          </a:p>
          <a:p>
            <a:pPr marL="457200" indent="-457200" algn="just">
              <a:buClr>
                <a:srgbClr val="FF0000"/>
              </a:buClr>
              <a:buFont typeface="Arial" panose="020B0604020202020204" pitchFamily="34" charset="0"/>
              <a:buChar char="•"/>
            </a:pPr>
            <a:r>
              <a:rPr lang="en-US" sz="2800" dirty="0">
                <a:solidFill>
                  <a:schemeClr val="tx1"/>
                </a:solidFill>
                <a:latin typeface="Times New Roman" panose="02020603050405020304" pitchFamily="18" charset="0"/>
                <a:ea typeface="+mn-ea"/>
                <a:cs typeface="Times New Roman" panose="02020603050405020304" pitchFamily="18" charset="0"/>
              </a:rPr>
              <a:t>Agricultural and </a:t>
            </a:r>
            <a:r>
              <a:rPr lang="en-US" sz="2800" dirty="0" smtClean="0">
                <a:solidFill>
                  <a:schemeClr val="tx1"/>
                </a:solidFill>
                <a:latin typeface="Times New Roman" panose="02020603050405020304" pitchFamily="18" charset="0"/>
                <a:ea typeface="+mn-ea"/>
                <a:cs typeface="Times New Roman" panose="02020603050405020304" pitchFamily="18" charset="0"/>
              </a:rPr>
              <a:t>irrigation: </a:t>
            </a:r>
            <a:r>
              <a:rPr lang="en-US" sz="2800" dirty="0">
                <a:solidFill>
                  <a:schemeClr val="tx1"/>
                </a:solidFill>
                <a:latin typeface="Times New Roman" panose="02020603050405020304" pitchFamily="18" charset="0"/>
                <a:ea typeface="+mn-ea"/>
                <a:cs typeface="Times New Roman" panose="02020603050405020304" pitchFamily="18" charset="0"/>
              </a:rPr>
              <a:t>These are considered as the highest consumers of recycled water for irrigating edible and non-edible agricultural crops. This is due to low cost of wastewater with nutrient content that eliminates the use of fertilizers. </a:t>
            </a:r>
            <a:endParaRPr lang="en-US" sz="2800" dirty="0" smtClean="0">
              <a:solidFill>
                <a:schemeClr val="tx1"/>
              </a:solidFill>
              <a:latin typeface="Times New Roman" panose="02020603050405020304" pitchFamily="18" charset="0"/>
              <a:ea typeface="+mn-ea"/>
              <a:cs typeface="Times New Roman" panose="02020603050405020304" pitchFamily="18" charset="0"/>
            </a:endParaRPr>
          </a:p>
          <a:p>
            <a:pPr algn="just">
              <a:buClr>
                <a:srgbClr val="FF0000"/>
              </a:buClr>
            </a:pPr>
            <a:endParaRPr lang="en-US" sz="2800" dirty="0">
              <a:solidFill>
                <a:schemeClr val="tx1"/>
              </a:solidFill>
              <a:latin typeface="Times New Roman" panose="02020603050405020304" pitchFamily="18" charset="0"/>
              <a:ea typeface="+mn-ea"/>
              <a:cs typeface="Times New Roman" panose="02020603050405020304" pitchFamily="18" charset="0"/>
            </a:endParaRPr>
          </a:p>
          <a:p>
            <a:pPr marL="457200" indent="-457200" algn="just">
              <a:buClr>
                <a:srgbClr val="FF0000"/>
              </a:buClr>
              <a:buFont typeface="Arial" panose="020B0604020202020204" pitchFamily="34" charset="0"/>
              <a:buChar char="•"/>
            </a:pPr>
            <a:r>
              <a:rPr lang="en-US" sz="2800" dirty="0" smtClean="0">
                <a:solidFill>
                  <a:schemeClr val="tx1"/>
                </a:solidFill>
                <a:latin typeface="Times New Roman" panose="02020603050405020304" pitchFamily="18" charset="0"/>
                <a:ea typeface="+mn-ea"/>
                <a:cs typeface="Times New Roman" panose="02020603050405020304" pitchFamily="18" charset="0"/>
              </a:rPr>
              <a:t>As p</a:t>
            </a:r>
            <a:r>
              <a:rPr lang="en-US" sz="2800" dirty="0" smtClean="0">
                <a:solidFill>
                  <a:schemeClr val="tx1"/>
                </a:solidFill>
                <a:latin typeface="Times New Roman" panose="02020603050405020304" pitchFamily="18" charset="0"/>
                <a:ea typeface="+mn-ea"/>
                <a:cs typeface="Times New Roman" panose="02020603050405020304" pitchFamily="18" charset="0"/>
              </a:rPr>
              <a:t>otable water: Singapore</a:t>
            </a:r>
            <a:r>
              <a:rPr lang="en-US" sz="2800" dirty="0">
                <a:solidFill>
                  <a:schemeClr val="tx1"/>
                </a:solidFill>
                <a:latin typeface="Times New Roman" panose="02020603050405020304" pitchFamily="18" charset="0"/>
                <a:ea typeface="+mn-ea"/>
                <a:cs typeface="Times New Roman" panose="02020603050405020304" pitchFamily="18" charset="0"/>
              </a:rPr>
              <a:t>.</a:t>
            </a:r>
          </a:p>
          <a:p>
            <a:pPr marL="514350" indent="-514350">
              <a:buAutoNum type="arabicPeriod"/>
            </a:pPr>
            <a:endParaRPr lang="en-US" sz="2800" dirty="0">
              <a:solidFill>
                <a:schemeClr val="tx1"/>
              </a:solidFill>
              <a:latin typeface="Times New Roman" panose="02020603050405020304" pitchFamily="18" charset="0"/>
              <a:ea typeface="+mn-ea"/>
              <a:cs typeface="Times New Roman" panose="02020603050405020304" pitchFamily="18" charset="0"/>
            </a:endParaRPr>
          </a:p>
          <a:p>
            <a:pPr marL="514350" indent="-514350">
              <a:buAutoNum type="arabicPeriod"/>
            </a:pPr>
            <a:endParaRPr lang="en-US" sz="28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5242133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9</a:t>
            </a:fld>
            <a:endParaRPr lang="en-US">
              <a:solidFill>
                <a:srgbClr val="04617B">
                  <a:shade val="90000"/>
                </a:srgbClr>
              </a:solidFill>
            </a:endParaRPr>
          </a:p>
        </p:txBody>
      </p:sp>
      <p:sp>
        <p:nvSpPr>
          <p:cNvPr id="7" name="Title 1"/>
          <p:cNvSpPr txBox="1">
            <a:spLocks/>
          </p:cNvSpPr>
          <p:nvPr/>
        </p:nvSpPr>
        <p:spPr>
          <a:xfrm>
            <a:off x="977462" y="304800"/>
            <a:ext cx="9122979" cy="562303"/>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dirty="0" smtClean="0">
                <a:solidFill>
                  <a:srgbClr val="0070C0"/>
                </a:solidFill>
                <a:latin typeface="Times New Roman" panose="02020603050405020304" pitchFamily="18" charset="0"/>
                <a:cs typeface="Times New Roman" panose="02020603050405020304" pitchFamily="18" charset="0"/>
              </a:rPr>
              <a:t>Reclaimed </a:t>
            </a:r>
            <a:r>
              <a:rPr lang="en-US" sz="2800" b="1" dirty="0">
                <a:solidFill>
                  <a:srgbClr val="0070C0"/>
                </a:solidFill>
                <a:latin typeface="Times New Roman" panose="02020603050405020304" pitchFamily="18" charset="0"/>
                <a:cs typeface="Times New Roman" panose="02020603050405020304" pitchFamily="18" charset="0"/>
              </a:rPr>
              <a:t>Water Applications</a:t>
            </a:r>
          </a:p>
          <a:p>
            <a:endParaRPr lang="en-US" sz="2800" b="1" dirty="0">
              <a:solidFill>
                <a:srgbClr val="0070C0"/>
              </a:solidFill>
              <a:latin typeface="Times New Roman" panose="02020603050405020304" pitchFamily="18" charset="0"/>
              <a:cs typeface="Times New Roman" panose="02020603050405020304" pitchFamily="18" charset="0"/>
            </a:endParaRPr>
          </a:p>
          <a:p>
            <a:pPr algn="ctr"/>
            <a:r>
              <a:rPr lang="en-US" sz="1800" dirty="0">
                <a:solidFill>
                  <a:schemeClr val="tx1"/>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Table 1</a:t>
            </a:r>
            <a:r>
              <a:rPr lang="en-US" sz="1800" dirty="0">
                <a:solidFill>
                  <a:schemeClr val="tx1"/>
                </a:solidFill>
                <a:latin typeface="Times New Roman" panose="02020603050405020304" pitchFamily="18" charset="0"/>
                <a:cs typeface="Times New Roman" panose="02020603050405020304" pitchFamily="18" charset="0"/>
              </a:rPr>
              <a:t>: Purposes and rates of using wastewater in some countries [1].</a:t>
            </a:r>
          </a:p>
        </p:txBody>
      </p:sp>
      <p:sp>
        <p:nvSpPr>
          <p:cNvPr id="8" name="Content Placeholder 2"/>
          <p:cNvSpPr txBox="1">
            <a:spLocks/>
          </p:cNvSpPr>
          <p:nvPr/>
        </p:nvSpPr>
        <p:spPr>
          <a:xfrm>
            <a:off x="977462" y="709449"/>
            <a:ext cx="10263352" cy="5646902"/>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220000"/>
              </a:lnSpc>
              <a:buClr>
                <a:srgbClr val="0BD0D9"/>
              </a:buClr>
            </a:pPr>
            <a:endParaRPr lang="en-GB" sz="5200" dirty="0">
              <a:solidFill>
                <a:prstClr val="black"/>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69A79493-DA14-4B0D-B234-E468371AE7D9}"/>
              </a:ext>
            </a:extLst>
          </p:cNvPr>
          <p:cNvGraphicFramePr>
            <a:graphicFrameLocks noGrp="1"/>
          </p:cNvGraphicFramePr>
          <p:nvPr>
            <p:extLst>
              <p:ext uri="{D42A27DB-BD31-4B8C-83A1-F6EECF244321}">
                <p14:modId xmlns:p14="http://schemas.microsoft.com/office/powerpoint/2010/main" val="3380780604"/>
              </p:ext>
            </p:extLst>
          </p:nvPr>
        </p:nvGraphicFramePr>
        <p:xfrm>
          <a:off x="1172928" y="1555946"/>
          <a:ext cx="9872420" cy="5165530"/>
        </p:xfrm>
        <a:graphic>
          <a:graphicData uri="http://schemas.openxmlformats.org/drawingml/2006/table">
            <a:tbl>
              <a:tblPr firstRow="1" firstCol="1" bandRow="1">
                <a:tableStyleId>{5C22544A-7EE6-4342-B048-85BDC9FD1C3A}</a:tableStyleId>
              </a:tblPr>
              <a:tblGrid>
                <a:gridCol w="1912701">
                  <a:extLst>
                    <a:ext uri="{9D8B030D-6E8A-4147-A177-3AD203B41FA5}">
                      <a16:colId xmlns:a16="http://schemas.microsoft.com/office/drawing/2014/main" xmlns="" val="2316032584"/>
                    </a:ext>
                  </a:extLst>
                </a:gridCol>
                <a:gridCol w="1628540">
                  <a:extLst>
                    <a:ext uri="{9D8B030D-6E8A-4147-A177-3AD203B41FA5}">
                      <a16:colId xmlns:a16="http://schemas.microsoft.com/office/drawing/2014/main" xmlns="" val="529636188"/>
                    </a:ext>
                  </a:extLst>
                </a:gridCol>
                <a:gridCol w="1007478">
                  <a:extLst>
                    <a:ext uri="{9D8B030D-6E8A-4147-A177-3AD203B41FA5}">
                      <a16:colId xmlns:a16="http://schemas.microsoft.com/office/drawing/2014/main" xmlns="" val="535281184"/>
                    </a:ext>
                  </a:extLst>
                </a:gridCol>
                <a:gridCol w="5323701">
                  <a:extLst>
                    <a:ext uri="{9D8B030D-6E8A-4147-A177-3AD203B41FA5}">
                      <a16:colId xmlns:a16="http://schemas.microsoft.com/office/drawing/2014/main" xmlns="" val="462354267"/>
                    </a:ext>
                  </a:extLst>
                </a:gridCol>
              </a:tblGrid>
              <a:tr h="847409">
                <a:tc>
                  <a:txBody>
                    <a:bodyPr/>
                    <a:lstStyle/>
                    <a:p>
                      <a:pPr marL="0" marR="0" algn="ctr">
                        <a:lnSpc>
                          <a:spcPct val="200000"/>
                        </a:lnSpc>
                        <a:spcBef>
                          <a:spcPts val="0"/>
                        </a:spcBef>
                        <a:spcAft>
                          <a:spcPts val="0"/>
                        </a:spcAft>
                      </a:pPr>
                      <a:r>
                        <a:rPr lang="en-GB" sz="1300" dirty="0">
                          <a:effectLst/>
                        </a:rPr>
                        <a:t>Country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Purpose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Rate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Notes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183470402"/>
                  </a:ext>
                </a:extLst>
              </a:tr>
              <a:tr h="847409">
                <a:tc>
                  <a:txBody>
                    <a:bodyPr/>
                    <a:lstStyle/>
                    <a:p>
                      <a:pPr marL="0" marR="0" algn="ctr">
                        <a:lnSpc>
                          <a:spcPct val="200000"/>
                        </a:lnSpc>
                        <a:spcBef>
                          <a:spcPts val="0"/>
                        </a:spcBef>
                        <a:spcAft>
                          <a:spcPts val="0"/>
                        </a:spcAft>
                      </a:pPr>
                      <a:r>
                        <a:rPr lang="en-GB" sz="1300" dirty="0">
                          <a:effectLst/>
                        </a:rPr>
                        <a:t>Pakistan </a:t>
                      </a:r>
                      <a:endParaRPr lang="en-US" sz="1200" dirty="0">
                        <a:effectLst/>
                      </a:endParaRPr>
                    </a:p>
                    <a:p>
                      <a:pPr marL="0" marR="0" algn="ctr">
                        <a:lnSpc>
                          <a:spcPct val="200000"/>
                        </a:lnSpc>
                        <a:spcBef>
                          <a:spcPts val="0"/>
                        </a:spcBef>
                        <a:spcAft>
                          <a:spcPts val="0"/>
                        </a:spcAft>
                      </a:pPr>
                      <a:r>
                        <a:rPr lang="en-GB" sz="1300" dirty="0">
                          <a:effectLst/>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a:effectLst/>
                        </a:rPr>
                        <a:t>Agricultural</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a:effectLst/>
                        </a:rPr>
                        <a:t>96%</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200000"/>
                        </a:lnSpc>
                        <a:spcBef>
                          <a:spcPts val="0"/>
                        </a:spcBef>
                        <a:spcAft>
                          <a:spcPts val="0"/>
                        </a:spcAft>
                      </a:pPr>
                      <a:r>
                        <a:rPr lang="en-GB" sz="1300">
                          <a:effectLst/>
                        </a:rPr>
                        <a:t>Non-treated wastewater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820156267"/>
                  </a:ext>
                </a:extLst>
              </a:tr>
              <a:tr h="847409">
                <a:tc>
                  <a:txBody>
                    <a:bodyPr/>
                    <a:lstStyle/>
                    <a:p>
                      <a:pPr marL="0" marR="0" algn="ctr">
                        <a:lnSpc>
                          <a:spcPct val="200000"/>
                        </a:lnSpc>
                        <a:spcBef>
                          <a:spcPts val="0"/>
                        </a:spcBef>
                        <a:spcAft>
                          <a:spcPts val="0"/>
                        </a:spcAft>
                      </a:pPr>
                      <a:r>
                        <a:rPr lang="en-GB" sz="1300" dirty="0">
                          <a:effectLst/>
                        </a:rPr>
                        <a:t>Tunisia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Agricultural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a:effectLst/>
                        </a:rPr>
                        <a:t>86%</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200000"/>
                        </a:lnSpc>
                        <a:spcBef>
                          <a:spcPts val="0"/>
                        </a:spcBef>
                        <a:spcAft>
                          <a:spcPts val="0"/>
                        </a:spcAft>
                      </a:pPr>
                      <a:r>
                        <a:rPr lang="en-GB" sz="1300">
                          <a:effectLst/>
                        </a:rPr>
                        <a:t>Treated wastewater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139851476"/>
                  </a:ext>
                </a:extLst>
              </a:tr>
              <a:tr h="391011">
                <a:tc>
                  <a:txBody>
                    <a:bodyPr/>
                    <a:lstStyle/>
                    <a:p>
                      <a:pPr marL="0" marR="0" algn="ctr">
                        <a:lnSpc>
                          <a:spcPct val="200000"/>
                        </a:lnSpc>
                        <a:spcBef>
                          <a:spcPts val="0"/>
                        </a:spcBef>
                        <a:spcAft>
                          <a:spcPts val="0"/>
                        </a:spcAft>
                      </a:pPr>
                      <a:r>
                        <a:rPr lang="en-GB" sz="1300">
                          <a:effectLst/>
                        </a:rPr>
                        <a:t>Namibia</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Municipal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a:effectLst/>
                        </a:rPr>
                        <a:t>29%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marL="0" marR="0" algn="just">
                        <a:lnSpc>
                          <a:spcPct val="200000"/>
                        </a:lnSpc>
                        <a:spcBef>
                          <a:spcPts val="0"/>
                        </a:spcBef>
                        <a:spcAft>
                          <a:spcPts val="0"/>
                        </a:spcAft>
                      </a:pPr>
                      <a:r>
                        <a:rPr lang="en-GB" sz="1300">
                          <a:effectLst/>
                        </a:rPr>
                        <a:t>Namibia and Singapore have the most important water reuse for human consumption reclamation projects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063796763"/>
                  </a:ext>
                </a:extLst>
              </a:tr>
              <a:tr h="391011">
                <a:tc rowSpan="2">
                  <a:txBody>
                    <a:bodyPr/>
                    <a:lstStyle/>
                    <a:p>
                      <a:pPr marL="0" marR="0" algn="ctr">
                        <a:lnSpc>
                          <a:spcPct val="200000"/>
                        </a:lnSpc>
                        <a:spcBef>
                          <a:spcPts val="0"/>
                        </a:spcBef>
                        <a:spcAft>
                          <a:spcPts val="0"/>
                        </a:spcAft>
                      </a:pPr>
                      <a:r>
                        <a:rPr lang="en-GB" sz="1300">
                          <a:effectLst/>
                        </a:rPr>
                        <a:t>Singapore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Municipal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45%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643089944"/>
                  </a:ext>
                </a:extLst>
              </a:tr>
              <a:tr h="521786">
                <a:tc vMerge="1">
                  <a:txBody>
                    <a:bodyPr/>
                    <a:lstStyle/>
                    <a:p>
                      <a:endParaRPr lang="en-US"/>
                    </a:p>
                  </a:txBody>
                  <a:tcPr/>
                </a:tc>
                <a:tc>
                  <a:txBody>
                    <a:bodyPr/>
                    <a:lstStyle/>
                    <a:p>
                      <a:pPr marL="0" marR="0" algn="ctr">
                        <a:lnSpc>
                          <a:spcPct val="200000"/>
                        </a:lnSpc>
                        <a:spcBef>
                          <a:spcPts val="0"/>
                        </a:spcBef>
                        <a:spcAft>
                          <a:spcPts val="0"/>
                        </a:spcAft>
                      </a:pPr>
                      <a:r>
                        <a:rPr lang="en-GB" sz="1300">
                          <a:effectLst/>
                        </a:rPr>
                        <a:t>Industrial</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51%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848248584"/>
                  </a:ext>
                </a:extLst>
              </a:tr>
              <a:tr h="391011">
                <a:tc>
                  <a:txBody>
                    <a:bodyPr/>
                    <a:lstStyle/>
                    <a:p>
                      <a:pPr marL="0" marR="0" algn="ctr">
                        <a:lnSpc>
                          <a:spcPct val="200000"/>
                        </a:lnSpc>
                        <a:spcBef>
                          <a:spcPts val="0"/>
                        </a:spcBef>
                        <a:spcAft>
                          <a:spcPts val="0"/>
                        </a:spcAft>
                      </a:pPr>
                      <a:r>
                        <a:rPr lang="en-GB" sz="1300">
                          <a:effectLst/>
                        </a:rPr>
                        <a:t>USA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a:effectLst/>
                        </a:rPr>
                        <a:t>Industrial</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45%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l">
                        <a:lnSpc>
                          <a:spcPct val="200000"/>
                        </a:lnSpc>
                        <a:spcBef>
                          <a:spcPts val="0"/>
                        </a:spcBef>
                        <a:spcAft>
                          <a:spcPts val="0"/>
                        </a:spcAft>
                      </a:pPr>
                      <a:r>
                        <a:rPr lang="en-GB" sz="1300" dirty="0">
                          <a:effectLst/>
                        </a:rPr>
                        <a:t>USA and Germany have a larger number of recycling and reuse projects across various industries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397250182"/>
                  </a:ext>
                </a:extLst>
              </a:tr>
              <a:tr h="912797">
                <a:tc>
                  <a:txBody>
                    <a:bodyPr/>
                    <a:lstStyle/>
                    <a:p>
                      <a:pPr marL="0" marR="0" algn="ctr">
                        <a:lnSpc>
                          <a:spcPct val="200000"/>
                        </a:lnSpc>
                        <a:spcBef>
                          <a:spcPts val="0"/>
                        </a:spcBef>
                        <a:spcAft>
                          <a:spcPts val="0"/>
                        </a:spcAft>
                      </a:pPr>
                      <a:r>
                        <a:rPr lang="en-GB" sz="1300" dirty="0">
                          <a:effectLst/>
                        </a:rPr>
                        <a:t>Germany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Industrial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200000"/>
                        </a:lnSpc>
                        <a:spcBef>
                          <a:spcPts val="0"/>
                        </a:spcBef>
                        <a:spcAft>
                          <a:spcPts val="0"/>
                        </a:spcAft>
                      </a:pPr>
                      <a:r>
                        <a:rPr lang="en-GB" sz="1300" dirty="0">
                          <a:effectLst/>
                        </a:rPr>
                        <a:t>69%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180834979"/>
                  </a:ext>
                </a:extLst>
              </a:tr>
            </a:tbl>
          </a:graphicData>
        </a:graphic>
      </p:graphicFrame>
    </p:spTree>
    <p:extLst>
      <p:ext uri="{BB962C8B-B14F-4D97-AF65-F5344CB8AC3E}">
        <p14:creationId xmlns:p14="http://schemas.microsoft.com/office/powerpoint/2010/main" val="2080121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1048</TotalTime>
  <Words>5185</Words>
  <Application>Microsoft Office PowerPoint</Application>
  <PresentationFormat>Custom</PresentationFormat>
  <Paragraphs>393</Paragraphs>
  <Slides>40</Slides>
  <Notes>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4" baseType="lpstr">
      <vt:lpstr>1_Office Theme</vt:lpstr>
      <vt:lpstr>3_Flow</vt:lpstr>
      <vt:lpstr>Slice</vt:lpstr>
      <vt:lpstr>Equation</vt:lpstr>
      <vt:lpstr> Applications of Reverse Osmosis for the Removal of Organic Compounds from Wastewater: Modelling and Simulation   I. M. Mujtaba, M. A. Al-Obaidi, C. Kara-Zaïtri    Chemical Engineering, Faculty of Engineering and Informatics University of Bradford. Bradford</vt:lpstr>
      <vt:lpstr>PowerPoint Presentation</vt:lpstr>
      <vt:lpstr>PowerPoint Presentation</vt:lpstr>
      <vt:lpstr>PowerPoint Presentation</vt:lpstr>
      <vt:lpstr>Presentation Outline</vt:lpstr>
      <vt:lpstr> A.  Introduction </vt:lpstr>
      <vt:lpstr> A.  Introduction: Wastewater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Comparison between Al-Obaidis’ et al. Developed Models</vt:lpstr>
      <vt:lpstr>PowerPoint Presentation</vt:lpstr>
      <vt:lpstr>The Model of Al-Obaidi et al. (2016) [16]</vt:lpstr>
      <vt:lpstr>The Model of Al-Obaidi et al. (2016) [16]</vt:lpstr>
      <vt:lpstr>The Model of Al-Obaidi et al. (2016) [16]</vt:lpstr>
      <vt:lpstr>The Model of Al-Obaidi et al. (2016) [16]</vt:lpstr>
      <vt:lpstr>PowerPoint Presentation</vt:lpstr>
      <vt:lpstr>The Model of Al-Obaidi et al. (2017) [17]</vt:lpstr>
      <vt:lpstr>The Model of Al-Obaidi et al. (2017) [17]</vt:lpstr>
      <vt:lpstr>The Model of Al-Obaidi et al. (2017) [17]</vt:lpstr>
      <vt:lpstr>The Model of Al-Obaidi et al. (2017) [17]</vt:lpstr>
      <vt:lpstr>The Model of Al-Obaidi et al. (2017) [17]</vt:lpstr>
      <vt:lpstr>The Model of Al-Obaidi et al. (2017) [17]</vt:lpstr>
      <vt:lpstr>PowerPoint Presentation</vt:lpstr>
      <vt:lpstr>The Model of Al-Obaidi et al. (2017) [17]</vt:lpstr>
      <vt:lpstr>The Model of Al-Obaidi et al. (2017) [17]</vt:lpstr>
      <vt:lpstr>The Model of Al-Obaidi et al. (2017) [17]</vt:lpstr>
      <vt:lpstr>The Model of Al-Obaidi et al. (2017) [17]</vt:lpstr>
      <vt:lpstr>C)   Conclusions</vt:lpstr>
      <vt:lpstr>References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and Simulation of Spiral-wound Reverse Osmosis Processes Based Industrial Wastewater Treatment   By Mudhar Al-Obaidi    SCHOOL OF ENGINEERING AND INFORMATICS UNIVERSITY OF BRADFORD May 2016</dc:title>
  <dc:creator>Tiba</dc:creator>
  <cp:lastModifiedBy>Local User Account</cp:lastModifiedBy>
  <cp:revision>389</cp:revision>
  <dcterms:created xsi:type="dcterms:W3CDTF">2016-05-17T21:08:34Z</dcterms:created>
  <dcterms:modified xsi:type="dcterms:W3CDTF">2017-11-25T20:13:13Z</dcterms:modified>
</cp:coreProperties>
</file>