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1" r:id="rId2"/>
    <p:sldId id="292" r:id="rId3"/>
    <p:sldId id="257" r:id="rId4"/>
    <p:sldId id="258" r:id="rId5"/>
    <p:sldId id="293" r:id="rId6"/>
    <p:sldId id="259" r:id="rId7"/>
    <p:sldId id="260" r:id="rId8"/>
    <p:sldId id="300" r:id="rId9"/>
    <p:sldId id="263" r:id="rId10"/>
    <p:sldId id="290" r:id="rId11"/>
    <p:sldId id="266" r:id="rId12"/>
    <p:sldId id="276" r:id="rId13"/>
    <p:sldId id="285" r:id="rId14"/>
    <p:sldId id="283" r:id="rId15"/>
    <p:sldId id="284" r:id="rId16"/>
    <p:sldId id="296" r:id="rId17"/>
    <p:sldId id="286" r:id="rId18"/>
    <p:sldId id="270" r:id="rId19"/>
    <p:sldId id="287" r:id="rId20"/>
    <p:sldId id="298" r:id="rId21"/>
    <p:sldId id="272" r:id="rId22"/>
    <p:sldId id="288" r:id="rId23"/>
    <p:sldId id="277" r:id="rId24"/>
    <p:sldId id="289" r:id="rId25"/>
    <p:sldId id="280" r:id="rId26"/>
    <p:sldId id="301" r:id="rId27"/>
    <p:sldId id="281" r:id="rId28"/>
    <p:sldId id="282" r:id="rId29"/>
    <p:sldId id="279" r:id="rId30"/>
    <p:sldId id="294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5C61-E403-4CAF-AF1E-947520EA4210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E319-1914-463C-9CBF-F2576231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94182-CD86-48BC-9744-D310DC5DE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94182-CD86-48BC-9744-D310DC5DE2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2BE6C-113E-4AF0-88BA-73083AC9B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07195B-EB67-41E9-8C46-7055130B2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97991-8CFA-4DBC-9703-1F96E67F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0500E-89BD-46A9-8533-6085ACFB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FD345-96A4-4E27-AE70-CF257B12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7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9B363-03D9-42AA-A7D8-26513F55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DDC867-6FE1-4410-8A54-D5C2EC406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C5FF7A-BCB8-4DBF-8410-7C39058B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C3027-45A6-438F-997C-FFB908EC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DC9231-4EB3-4B85-A45A-12DF95E2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361D6F-D8B0-4696-B36B-8077D938B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740B27-A8A7-4B80-AF42-DD3CB6DB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FF3E03-C755-4698-968A-79215EE7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EE8CBB-DAB3-4952-B4B3-6D7C4F9F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7642C-90FC-4B18-94B9-6905B0E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F15A-6785-47F1-B2E9-8F4BEA29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8E6E8-CB1C-4D04-B2A5-CACC1710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68F0F-7A61-4884-9289-7B8200397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150CDB-BAF9-4C7A-AAA6-DD2C3BE7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5D2FE-65EE-4F48-94E5-76879704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5BB9C0-6DD5-4C05-B226-03D76A44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94F5A-B4AA-432B-87F9-59AC7DB9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BBC9B1-1649-497A-B6AD-3A20DB2E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117A9-E40F-4ECA-953A-D0FF54C8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765F29-CA05-4B9F-A64F-39BED971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72D719-17BB-47B1-B33F-3A56338E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2D3A9-BBB3-4C82-82EA-BAE42C7D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48841F-26A6-4E61-BD62-4C4BB45FA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8272D4-BEEB-4DFD-B258-F451302F4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1F0241-6AB9-4C4D-8C77-B7E0AC2C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932985-0CD8-46BD-96E9-E0437D31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4FDDA-07F7-462D-8AAF-33B060F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752E3-6152-4AD4-8116-0F33DCD6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E952EF-91C9-4F1A-81BC-C1845CD7B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A5221-C32C-4B57-BE4F-50FBC8A99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38ECFC-AF81-4E9A-908B-DCD8FFCA9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BC50D0-DB4A-40D9-B760-C183E98C7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6CC2F9-1F1F-46CC-A484-9C892FA8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9AA080-E972-46FD-B48C-9BD5FBB6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9ACBDA-ACCA-4287-88F6-8CFE3AAB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D37BC-AA41-49BE-867C-3AC22D12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CF5DB2-11AA-45A9-B058-1235E838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A5BC3-C1A7-4FC0-B8D3-30377171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249BD8-0052-4694-84EE-EFE9211C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C5A05C-9345-4E00-B349-E9B344A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64B48D-EB93-4D24-AE46-E137717C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3D613E-5849-4A95-ACF7-051DC068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F2FB2-FD59-446F-8072-908A8684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B63F2-03EA-4FFC-9B15-29FB2F98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C2CBD1-02CA-4BC7-A3E9-F442D4DE9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F050ED-800C-401D-BB86-DAF961AD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0CA24-EC8B-49C1-9665-1B02A40B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A316B9-353E-48AD-8DD4-664760A7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59C7-3620-4279-9C00-1A04721E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FF94D0-E890-4D1E-B97A-53DBA3E7B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AA6283-3F38-455F-829A-CFAFC1D5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DC4A1E-DB89-4098-8616-7EC527E0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FD8473-2B34-40A9-A7BE-0CFE7BCB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6D2BAC-2A60-450F-949F-BF215417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428643-764F-4236-8E0F-858D79C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942F46-B9D0-4980-A734-2C360203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6BF30-0C97-4641-BC30-D5F1DCD79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F513-64D7-48F1-98E6-646307BAA6E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8F829-5A18-46E1-9DB8-A205BA15F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5BCE8-188F-4D43-85D1-44A5D3995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ACB0-A0BC-46BA-979D-1E3489C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Xenon" TargetMode="External"/><Relationship Id="rId3" Type="http://schemas.openxmlformats.org/officeDocument/2006/relationships/hyperlink" Target="https://en.wikipedia.org/wiki/Glass" TargetMode="External"/><Relationship Id="rId7" Type="http://schemas.openxmlformats.org/officeDocument/2006/relationships/hyperlink" Target="https://en.wikipedia.org/wiki/Electron_configuration" TargetMode="External"/><Relationship Id="rId12" Type="http://schemas.openxmlformats.org/officeDocument/2006/relationships/hyperlink" Target="https://en.wikipedia.org/wiki/Magnetic_susceptibility" TargetMode="External"/><Relationship Id="rId2" Type="http://schemas.openxmlformats.org/officeDocument/2006/relationships/hyperlink" Target="https://en.wikipedia.org/wiki/Hexagonal_crystal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ichroic" TargetMode="External"/><Relationship Id="rId11" Type="http://schemas.openxmlformats.org/officeDocument/2006/relationships/hyperlink" Target="https://en.wikipedia.org/wiki/Antiferromagnetic" TargetMode="External"/><Relationship Id="rId5" Type="http://schemas.openxmlformats.org/officeDocument/2006/relationships/hyperlink" Target="https://en.wikipedia.org/wiki/Solid-state_laser" TargetMode="External"/><Relationship Id="rId10" Type="http://schemas.openxmlformats.org/officeDocument/2006/relationships/hyperlink" Target="https://en.wikipedia.org/wiki/Paramagnetic" TargetMode="External"/><Relationship Id="rId4" Type="http://schemas.openxmlformats.org/officeDocument/2006/relationships/hyperlink" Target="https://en.wikipedia.org/wiki/Sunglasses" TargetMode="External"/><Relationship Id="rId9" Type="http://schemas.openxmlformats.org/officeDocument/2006/relationships/hyperlink" Target="https://en.wikipedia.org/wiki/Magnetis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-64421"/>
            <a:ext cx="1219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  </a:t>
            </a:r>
            <a:r>
              <a:rPr lang="en-US" sz="4000" b="1" dirty="0">
                <a:solidFill>
                  <a:srgbClr val="002060"/>
                </a:solidFill>
              </a:rPr>
              <a:t>Study of structural and magnetic properties of </a:t>
            </a:r>
            <a:r>
              <a:rPr lang="en-US" sz="4000" b="1" dirty="0" err="1">
                <a:solidFill>
                  <a:srgbClr val="002060"/>
                </a:solidFill>
              </a:rPr>
              <a:t>Nd</a:t>
            </a:r>
            <a:r>
              <a:rPr lang="en-US" sz="4000" b="1" dirty="0">
                <a:solidFill>
                  <a:srgbClr val="002060"/>
                </a:solidFill>
              </a:rPr>
              <a:t> substituted Sr</a:t>
            </a:r>
            <a:r>
              <a:rPr lang="en-US" sz="4000" b="1" baseline="-25000" dirty="0">
                <a:solidFill>
                  <a:srgbClr val="002060"/>
                </a:solidFill>
              </a:rPr>
              <a:t>2</a:t>
            </a:r>
            <a:r>
              <a:rPr lang="en-US" sz="4000" b="1" dirty="0">
                <a:solidFill>
                  <a:srgbClr val="002060"/>
                </a:solidFill>
              </a:rPr>
              <a:t>SnO</a:t>
            </a:r>
            <a:r>
              <a:rPr lang="en-US" sz="4000" b="1" baseline="-25000" dirty="0">
                <a:solidFill>
                  <a:srgbClr val="002060"/>
                </a:solidFill>
              </a:rPr>
              <a:t>4</a:t>
            </a:r>
            <a:r>
              <a:rPr lang="en-US" sz="4000" b="1" dirty="0">
                <a:solidFill>
                  <a:srgbClr val="002060"/>
                </a:solidFill>
              </a:rPr>
              <a:t>  </a:t>
            </a:r>
            <a:r>
              <a:rPr lang="en-US" sz="4000" b="1" dirty="0" err="1">
                <a:solidFill>
                  <a:srgbClr val="002060"/>
                </a:solidFill>
              </a:rPr>
              <a:t>orthostannate</a:t>
            </a:r>
            <a:endParaRPr lang="en-IN" sz="4000" b="1" dirty="0">
              <a:solidFill>
                <a:srgbClr val="002060"/>
              </a:solidFill>
            </a:endParaRPr>
          </a:p>
          <a:p>
            <a:pPr algn="ctr"/>
            <a:endParaRPr lang="en-IN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930400" y="1747769"/>
            <a:ext cx="92456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 b="1" i="1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</a:t>
            </a:r>
            <a:r>
              <a:rPr lang="en-US" sz="1700" b="1" i="1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</a:t>
            </a:r>
            <a:endParaRPr lang="en-US" sz="17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1700" b="1" i="1" dirty="0">
              <a:cs typeface="Times New Roman" pitchFamily="18" charset="0"/>
            </a:endParaRPr>
          </a:p>
          <a:p>
            <a:pPr algn="ctr"/>
            <a:r>
              <a:rPr lang="en-US" sz="1700" b="1" i="1" dirty="0" smtClean="0">
                <a:solidFill>
                  <a:srgbClr val="C00000"/>
                </a:solidFill>
                <a:cs typeface="Times New Roman" pitchFamily="18" charset="0"/>
              </a:rPr>
              <a:t>by</a:t>
            </a:r>
            <a:endParaRPr lang="en-US" sz="17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sz="17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cs typeface="Times New Roman" pitchFamily="18" charset="0"/>
              </a:rPr>
              <a:t>      </a:t>
            </a:r>
            <a:r>
              <a:rPr lang="en-US" sz="2800" b="1" i="1" dirty="0" smtClean="0">
                <a:solidFill>
                  <a:srgbClr val="C00000"/>
                </a:solidFill>
                <a:cs typeface="Times New Roman" pitchFamily="18" charset="0"/>
              </a:rPr>
              <a:t>SHAIL </a:t>
            </a:r>
            <a:r>
              <a:rPr lang="en-US" sz="2800" b="1" i="1" dirty="0">
                <a:solidFill>
                  <a:srgbClr val="C00000"/>
                </a:solidFill>
                <a:cs typeface="Times New Roman" pitchFamily="18" charset="0"/>
              </a:rPr>
              <a:t>UPADHYAY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  <a:cs typeface="Times New Roman" pitchFamily="18" charset="0"/>
              </a:rPr>
              <a:t>          Associate Professor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/>
            <a:endParaRPr lang="en-US" sz="16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              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DEPARTMENT OF PHYSICS    </a:t>
            </a:r>
          </a:p>
          <a:p>
            <a:pPr algn="ctr" eaLnBrk="0" hangingPunct="0"/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	Indian Institute of Technology (BHU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Varanasi, India</a:t>
            </a:r>
            <a:endParaRPr lang="en-US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endParaRPr lang="en-US" sz="1600" b="1" dirty="0">
              <a:solidFill>
                <a:schemeClr val="hlink"/>
              </a:solidFill>
              <a:cs typeface="Times New Roman" pitchFamily="18" charset="0"/>
            </a:endParaRPr>
          </a:p>
          <a:p>
            <a:pPr eaLnBrk="0" hangingPunct="0"/>
            <a:endParaRPr lang="en-US" sz="1600" b="1" dirty="0">
              <a:solidFill>
                <a:schemeClr val="hlink"/>
              </a:solidFill>
              <a:cs typeface="Times New Roman" pitchFamily="18" charset="0"/>
            </a:endParaRPr>
          </a:p>
          <a:p>
            <a:pPr eaLnBrk="0" hangingPunct="0"/>
            <a:endParaRPr lang="en-US" sz="1600" b="1" dirty="0">
              <a:solidFill>
                <a:schemeClr val="hlink"/>
              </a:solidFill>
              <a:cs typeface="Times New Roman" pitchFamily="18" charset="0"/>
            </a:endParaRPr>
          </a:p>
          <a:p>
            <a:pPr eaLnBrk="0" hangingPunct="0"/>
            <a:endParaRPr lang="en-US" sz="1600" b="1" dirty="0">
              <a:solidFill>
                <a:schemeClr val="hlink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0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2FFD79-FC55-4D34-88E7-6A1B07ADF09C}"/>
              </a:ext>
            </a:extLst>
          </p:cNvPr>
          <p:cNvGrpSpPr/>
          <p:nvPr/>
        </p:nvGrpSpPr>
        <p:grpSpPr>
          <a:xfrm>
            <a:off x="1915746" y="1035515"/>
            <a:ext cx="8367738" cy="5683136"/>
            <a:chOff x="368299" y="14231035"/>
            <a:chExt cx="13408025" cy="887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F7A1727-6F5D-47D7-A5DF-08173A9F8480}"/>
                </a:ext>
              </a:extLst>
            </p:cNvPr>
            <p:cNvSpPr txBox="1"/>
            <p:nvPr/>
          </p:nvSpPr>
          <p:spPr>
            <a:xfrm>
              <a:off x="579437" y="14234319"/>
              <a:ext cx="5615405" cy="12981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Weighing of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compounds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(SrCO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SnO2 and Nd2O3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4CD697-C0E8-4966-BF52-021C1287033B}"/>
                </a:ext>
              </a:extLst>
            </p:cNvPr>
            <p:cNvSpPr txBox="1"/>
            <p:nvPr/>
          </p:nvSpPr>
          <p:spPr>
            <a:xfrm>
              <a:off x="7965753" y="14231035"/>
              <a:ext cx="5720083" cy="129813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Milling with acetone media in Ball-Miller for 8hr.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18A34B-87DA-4005-A3C0-6CA141D4D4F5}"/>
                </a:ext>
              </a:extLst>
            </p:cNvPr>
            <p:cNvSpPr txBox="1"/>
            <p:nvPr/>
          </p:nvSpPr>
          <p:spPr>
            <a:xfrm>
              <a:off x="10098592" y="16193434"/>
              <a:ext cx="2451276" cy="7211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Drying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6EE703-E5A5-482C-85A4-3971F25895C6}"/>
                </a:ext>
              </a:extLst>
            </p:cNvPr>
            <p:cNvSpPr txBox="1"/>
            <p:nvPr/>
          </p:nvSpPr>
          <p:spPr>
            <a:xfrm>
              <a:off x="3105674" y="16272711"/>
              <a:ext cx="2407261" cy="7211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TGA/DSC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A315579-57C5-41E2-BC09-7C67BE2CD4F0}"/>
                </a:ext>
              </a:extLst>
            </p:cNvPr>
            <p:cNvSpPr txBox="1"/>
            <p:nvPr/>
          </p:nvSpPr>
          <p:spPr>
            <a:xfrm>
              <a:off x="579437" y="18386842"/>
              <a:ext cx="6302238" cy="72118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Calcination at 1000oC for 8hr.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E89795-B6CA-41F9-9C53-A37EDE920AD6}"/>
                </a:ext>
              </a:extLst>
            </p:cNvPr>
            <p:cNvSpPr txBox="1"/>
            <p:nvPr/>
          </p:nvSpPr>
          <p:spPr>
            <a:xfrm>
              <a:off x="6421353" y="20500973"/>
              <a:ext cx="1338737" cy="72118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XRD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309DF1-C9C4-4F4E-9AF3-5CD34A907792}"/>
                </a:ext>
              </a:extLst>
            </p:cNvPr>
            <p:cNvSpPr txBox="1"/>
            <p:nvPr/>
          </p:nvSpPr>
          <p:spPr>
            <a:xfrm>
              <a:off x="368299" y="22387720"/>
              <a:ext cx="13408025" cy="72118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Characterization: FTIR, Raman and Squid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789F5D76-0A2F-40F8-8669-7A88D7EB029C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 flipV="1">
              <a:off x="6194842" y="14880104"/>
              <a:ext cx="1770911" cy="32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2964D77E-A712-42ED-A17C-83B234921E5E}"/>
                </a:ext>
              </a:extLst>
            </p:cNvPr>
            <p:cNvCxnSpPr/>
            <p:nvPr/>
          </p:nvCxnSpPr>
          <p:spPr>
            <a:xfrm>
              <a:off x="10825796" y="15554473"/>
              <a:ext cx="0" cy="6509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59B4CD-4E00-4780-8F05-242F7D188198}"/>
                </a:ext>
              </a:extLst>
            </p:cNvPr>
            <p:cNvCxnSpPr>
              <a:stCxn id="5" idx="1"/>
            </p:cNvCxnSpPr>
            <p:nvPr/>
          </p:nvCxnSpPr>
          <p:spPr>
            <a:xfrm flipH="1">
              <a:off x="5512936" y="16554028"/>
              <a:ext cx="4585656" cy="53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3763F0C4-218C-4262-9143-AA1C6F10118C}"/>
                </a:ext>
              </a:extLst>
            </p:cNvPr>
            <p:cNvCxnSpPr>
              <a:cxnSpLocks/>
            </p:cNvCxnSpPr>
            <p:nvPr/>
          </p:nvCxnSpPr>
          <p:spPr>
            <a:xfrm>
              <a:off x="4309305" y="16926594"/>
              <a:ext cx="0" cy="14602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9D26877-F951-4C03-88A4-EC7F428B2EC9}"/>
                </a:ext>
              </a:extLst>
            </p:cNvPr>
            <p:cNvCxnSpPr/>
            <p:nvPr/>
          </p:nvCxnSpPr>
          <p:spPr>
            <a:xfrm>
              <a:off x="7090722" y="19094728"/>
              <a:ext cx="0" cy="138799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4129B1E1-48EB-47A9-A464-BCD6C7FAD35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090722" y="21222160"/>
              <a:ext cx="0" cy="11655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8F9BF7-1F58-4945-86DA-22BA360F49F1}"/>
              </a:ext>
            </a:extLst>
          </p:cNvPr>
          <p:cNvSpPr txBox="1"/>
          <p:nvPr/>
        </p:nvSpPr>
        <p:spPr>
          <a:xfrm>
            <a:off x="2011677" y="126609"/>
            <a:ext cx="874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Materials using Solid state reaction method</a:t>
            </a:r>
          </a:p>
        </p:txBody>
      </p:sp>
    </p:spTree>
    <p:extLst>
      <p:ext uri="{BB962C8B-B14F-4D97-AF65-F5344CB8AC3E}">
        <p14:creationId xmlns:p14="http://schemas.microsoft.com/office/powerpoint/2010/main" val="22485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0"/>
            <a:ext cx="947928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TGA-DSC analysis of the Mixture of Sr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1.98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0.02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43001" y="233238"/>
          <a:ext cx="9804747" cy="69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" r:id="rId3" imgW="4276800" imgH="3022560" progId="Origin50.Graph">
                  <p:embed/>
                </p:oleObj>
              </mc:Choice>
              <mc:Fallback>
                <p:oleObj name="Graph" r:id="rId3" imgW="4276800" imgH="3022560" progId="Origin50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1" y="233238"/>
                        <a:ext cx="9804747" cy="69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9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1ADB73-FF55-42D8-9662-EDB2D92B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5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B99879A-D04E-4DE1-8EC9-51AD72B0F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0246"/>
              </p:ext>
            </p:extLst>
          </p:nvPr>
        </p:nvGraphicFramePr>
        <p:xfrm>
          <a:off x="100180" y="683073"/>
          <a:ext cx="11816870" cy="60131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7566">
                  <a:extLst>
                    <a:ext uri="{9D8B030D-6E8A-4147-A177-3AD203B41FA5}">
                      <a16:colId xmlns:a16="http://schemas.microsoft.com/office/drawing/2014/main" xmlns="" val="1407623417"/>
                    </a:ext>
                  </a:extLst>
                </a:gridCol>
                <a:gridCol w="1105808">
                  <a:extLst>
                    <a:ext uri="{9D8B030D-6E8A-4147-A177-3AD203B41FA5}">
                      <a16:colId xmlns:a16="http://schemas.microsoft.com/office/drawing/2014/main" xmlns="" val="1695135689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3664897567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1014534498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2065837945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2234431900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4290887358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1316537456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2838105911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xmlns="" val="836763464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</a:t>
                      </a:r>
                    </a:p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(Sr</a:t>
                      </a:r>
                      <a:r>
                        <a:rPr lang="en-US" sz="1800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2-x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</a:t>
                      </a:r>
                      <a:r>
                        <a:rPr lang="en-US" sz="1800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Code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 Parameter(Ǻ)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cell Volume (Ǻ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Theoretical density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(gm/cm</a:t>
                      </a:r>
                      <a:r>
                        <a:rPr lang="en-US" sz="1800" baseline="30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Crystallite size (nm)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Reitveld refinement Parameters</a:t>
                      </a:r>
                    </a:p>
                    <a:p>
                      <a:endParaRPr lang="en-US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7181189"/>
                  </a:ext>
                </a:extLst>
              </a:tr>
              <a:tr h="6821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a=b                  </a:t>
                      </a:r>
                    </a:p>
                    <a:p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Rwp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en-US" sz="1800" baseline="30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200431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4.0527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401012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x=0.01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3330450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x=0.02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233929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x=0.04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86388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x=0.06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46561"/>
                  </a:ext>
                </a:extLst>
              </a:tr>
              <a:tr h="682151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x=0.10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S2NdS10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6975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2EE0BB-7A9D-48A3-99DF-9923B1C1D9E9}"/>
              </a:ext>
            </a:extLst>
          </p:cNvPr>
          <p:cNvSpPr txBox="1"/>
          <p:nvPr/>
        </p:nvSpPr>
        <p:spPr>
          <a:xfrm>
            <a:off x="399424" y="84402"/>
            <a:ext cx="932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obtained from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Reitveld refinement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XRD profile.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7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8B86B57-8E6B-4717-A47D-88033A4B8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070668"/>
              </p:ext>
            </p:extLst>
          </p:nvPr>
        </p:nvGraphicFramePr>
        <p:xfrm>
          <a:off x="1316182" y="-361574"/>
          <a:ext cx="9355227" cy="705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Graph" r:id="rId3" imgW="3021120" imgH="4389120" progId="Origin50.Graph">
                  <p:embed/>
                </p:oleObj>
              </mc:Choice>
              <mc:Fallback>
                <p:oleObj name="Graph" r:id="rId3" imgW="3021120" imgH="4389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6182" y="-361574"/>
                        <a:ext cx="9355227" cy="705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40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8C18325-7EF9-415D-A226-A13418766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80431"/>
              </p:ext>
            </p:extLst>
          </p:nvPr>
        </p:nvGraphicFramePr>
        <p:xfrm>
          <a:off x="720436" y="-221764"/>
          <a:ext cx="10806546" cy="707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Graph" r:id="rId3" imgW="3022200" imgH="4276800" progId="Origin50.Graph">
                  <p:embed/>
                </p:oleObj>
              </mc:Choice>
              <mc:Fallback>
                <p:oleObj name="Graph" r:id="rId3" imgW="3022200" imgH="4276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436" y="-221764"/>
                        <a:ext cx="10806546" cy="7079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16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DA4AC-CD8D-4F77-8AD9-0F934208CACE}"/>
              </a:ext>
            </a:extLst>
          </p:cNvPr>
          <p:cNvSpPr txBox="1"/>
          <p:nvPr/>
        </p:nvSpPr>
        <p:spPr>
          <a:xfrm>
            <a:off x="3472870" y="228600"/>
            <a:ext cx="612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vs Magnetic Field curve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F035B13C-73A0-437F-BDEC-1106843F7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43571"/>
              </p:ext>
            </p:extLst>
          </p:nvPr>
        </p:nvGraphicFramePr>
        <p:xfrm>
          <a:off x="1041010" y="0"/>
          <a:ext cx="9312811" cy="725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1010" y="0"/>
                        <a:ext cx="9312811" cy="725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4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19D1970-13D2-4B3D-9EDB-43ACEF36C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57665"/>
              </p:ext>
            </p:extLst>
          </p:nvPr>
        </p:nvGraphicFramePr>
        <p:xfrm>
          <a:off x="900333" y="-154745"/>
          <a:ext cx="10302879" cy="728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333" y="-154745"/>
                        <a:ext cx="10302879" cy="728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BB0809-C222-40A2-9AA8-FA65A81CF471}"/>
              </a:ext>
            </a:extLst>
          </p:cNvPr>
          <p:cNvSpPr txBox="1"/>
          <p:nvPr/>
        </p:nvSpPr>
        <p:spPr>
          <a:xfrm>
            <a:off x="2672862" y="28130"/>
            <a:ext cx="619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vs. Magnetic Field for Sr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436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C61DC7C5-FA10-487C-BAA5-1DA8CF0FB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02133"/>
              </p:ext>
            </p:extLst>
          </p:nvPr>
        </p:nvGraphicFramePr>
        <p:xfrm>
          <a:off x="886262" y="-187983"/>
          <a:ext cx="10438228" cy="737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262" y="-187983"/>
                        <a:ext cx="10438228" cy="737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50981B-5745-435E-B3B8-0D50131D4DD1}"/>
              </a:ext>
            </a:extLst>
          </p:cNvPr>
          <p:cNvSpPr txBox="1"/>
          <p:nvPr/>
        </p:nvSpPr>
        <p:spPr>
          <a:xfrm>
            <a:off x="2672862" y="28130"/>
            <a:ext cx="736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vs. Magnetic Field for Sr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791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3D7ED13-2E03-4FA2-956E-350D9C79A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99203"/>
              </p:ext>
            </p:extLst>
          </p:nvPr>
        </p:nvGraphicFramePr>
        <p:xfrm>
          <a:off x="1645920" y="-38405"/>
          <a:ext cx="9087729" cy="707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920" y="-38405"/>
                        <a:ext cx="9087729" cy="707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1BFA1-866B-4CC5-94FD-E7A81CD1D98C}"/>
              </a:ext>
            </a:extLst>
          </p:cNvPr>
          <p:cNvSpPr txBox="1"/>
          <p:nvPr/>
        </p:nvSpPr>
        <p:spPr>
          <a:xfrm>
            <a:off x="2672862" y="28130"/>
            <a:ext cx="720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vs. Magnetic Field for Sr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857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1219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0066"/>
                </a:solidFill>
              </a:rPr>
              <a:t/>
            </a:r>
            <a:br>
              <a:rPr lang="en-US" sz="3200" dirty="0" smtClean="0">
                <a:solidFill>
                  <a:srgbClr val="FF0066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Ceramic oxides crystallize in various structure such as  ;</a:t>
            </a:r>
            <a:br>
              <a:rPr lang="en-US" sz="31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endParaRPr lang="en-US" sz="31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47800"/>
            <a:ext cx="9956800" cy="472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Rock salt               –   </a:t>
            </a:r>
            <a:r>
              <a:rPr lang="en-US" sz="2400" dirty="0" err="1" smtClean="0">
                <a:solidFill>
                  <a:srgbClr val="C00000"/>
                </a:solidFill>
              </a:rPr>
              <a:t>MgO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CaO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SrO</a:t>
            </a:r>
            <a:r>
              <a:rPr lang="en-US" sz="2400" dirty="0" smtClean="0">
                <a:solidFill>
                  <a:srgbClr val="C00000"/>
                </a:solidFill>
              </a:rPr>
              <a:t> etc</a:t>
            </a:r>
          </a:p>
          <a:p>
            <a:pPr algn="l" eaLnBrk="1" hangingPunct="1"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Wurtizite</a:t>
            </a:r>
            <a:r>
              <a:rPr lang="en-US" sz="2400" dirty="0" smtClean="0">
                <a:solidFill>
                  <a:srgbClr val="C00000"/>
                </a:solidFill>
              </a:rPr>
              <a:t>                --  </a:t>
            </a:r>
            <a:r>
              <a:rPr lang="en-US" sz="2400" dirty="0" err="1" smtClean="0">
                <a:solidFill>
                  <a:srgbClr val="C00000"/>
                </a:solidFill>
              </a:rPr>
              <a:t>ZnS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Zinc </a:t>
            </a:r>
            <a:r>
              <a:rPr lang="en-US" sz="2400" dirty="0" err="1" smtClean="0">
                <a:solidFill>
                  <a:srgbClr val="C00000"/>
                </a:solidFill>
              </a:rPr>
              <a:t>blende</a:t>
            </a:r>
            <a:r>
              <a:rPr lang="en-US" sz="2400" dirty="0" smtClean="0">
                <a:solidFill>
                  <a:srgbClr val="C00000"/>
                </a:solidFill>
              </a:rPr>
              <a:t>           --  </a:t>
            </a:r>
            <a:r>
              <a:rPr lang="en-US" sz="2400" dirty="0" err="1" smtClean="0">
                <a:solidFill>
                  <a:srgbClr val="C00000"/>
                </a:solidFill>
              </a:rPr>
              <a:t>BeO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Spinel</a:t>
            </a:r>
            <a:r>
              <a:rPr lang="en-US" sz="2400" dirty="0" smtClean="0">
                <a:solidFill>
                  <a:srgbClr val="C00000"/>
                </a:solidFill>
              </a:rPr>
              <a:t>                   --  ZnFe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baseline="-25000" dirty="0" smtClean="0">
                <a:solidFill>
                  <a:srgbClr val="C00000"/>
                </a:solidFill>
              </a:rPr>
              <a:t>4   </a:t>
            </a:r>
            <a:r>
              <a:rPr lang="en-US" sz="2400" dirty="0" smtClean="0">
                <a:solidFill>
                  <a:srgbClr val="C00000"/>
                </a:solidFill>
              </a:rPr>
              <a:t>, CdFe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baseline="-25000" dirty="0" smtClean="0">
                <a:solidFill>
                  <a:srgbClr val="C00000"/>
                </a:solidFill>
              </a:rPr>
              <a:t>4 </a:t>
            </a:r>
            <a:r>
              <a:rPr lang="en-US" sz="2400" dirty="0" smtClean="0">
                <a:solidFill>
                  <a:srgbClr val="C00000"/>
                </a:solidFill>
              </a:rPr>
              <a:t>, MgFe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baseline="-25000" dirty="0" smtClean="0">
                <a:solidFill>
                  <a:srgbClr val="C00000"/>
                </a:solidFill>
              </a:rPr>
              <a:t>4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Corundum             -- Al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baseline="-25000" dirty="0" smtClean="0">
                <a:solidFill>
                  <a:srgbClr val="C00000"/>
                </a:solidFill>
              </a:rPr>
              <a:t>3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 algn="l" eaLnBrk="1" hangingPunct="1"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Rrutile</a:t>
            </a:r>
            <a:r>
              <a:rPr lang="en-US" sz="2400" dirty="0" smtClean="0">
                <a:solidFill>
                  <a:srgbClr val="C00000"/>
                </a:solidFill>
              </a:rPr>
              <a:t>                   --  GeO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 PbO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 MnO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Cesium chloride    --  </a:t>
            </a:r>
            <a:r>
              <a:rPr lang="en-US" sz="2400" dirty="0" err="1" smtClean="0">
                <a:solidFill>
                  <a:srgbClr val="C00000"/>
                </a:solidFill>
              </a:rPr>
              <a:t>CsCl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Fluorite                  --  ThO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 TeO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 VO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Antifluorite</a:t>
            </a:r>
            <a:r>
              <a:rPr lang="en-US" sz="2400" dirty="0" smtClean="0">
                <a:solidFill>
                  <a:srgbClr val="C00000"/>
                </a:solidFill>
              </a:rPr>
              <a:t>            --  Li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baseline="-25000" dirty="0" smtClean="0">
                <a:solidFill>
                  <a:srgbClr val="C00000"/>
                </a:solidFill>
              </a:rPr>
              <a:t>3 </a:t>
            </a:r>
            <a:r>
              <a:rPr lang="en-US" sz="2400" dirty="0" smtClean="0">
                <a:solidFill>
                  <a:srgbClr val="C00000"/>
                </a:solidFill>
              </a:rPr>
              <a:t>, Na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O, K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 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Perovskite</a:t>
            </a:r>
            <a:r>
              <a:rPr lang="en-US" sz="2400" dirty="0" smtClean="0">
                <a:solidFill>
                  <a:srgbClr val="C00000"/>
                </a:solidFill>
              </a:rPr>
              <a:t>            --  BaTiO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, SrTiO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, BaSnO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M-T Curve of Sr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24001" y="273912"/>
          <a:ext cx="9315931" cy="658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Graph" r:id="rId3" imgW="4276800" imgH="3022560" progId="Origin50.Graph">
                  <p:embed/>
                </p:oleObj>
              </mc:Choice>
              <mc:Fallback>
                <p:oleObj name="Graph" r:id="rId3" imgW="4276800" imgH="3022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1" y="273912"/>
                        <a:ext cx="9315931" cy="658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12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M-T Curve of Sr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1.98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0.02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27334"/>
              </p:ext>
            </p:extLst>
          </p:nvPr>
        </p:nvGraphicFramePr>
        <p:xfrm>
          <a:off x="1459888" y="380598"/>
          <a:ext cx="9208112" cy="65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Graph" r:id="rId3" imgW="4276800" imgH="3022560" progId="Origin50.Graph">
                  <p:embed/>
                </p:oleObj>
              </mc:Choice>
              <mc:Fallback>
                <p:oleObj name="Graph" r:id="rId3" imgW="4276800" imgH="302256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9888" y="380598"/>
                        <a:ext cx="9208112" cy="650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65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72CE3A1-D5D1-4C31-8081-16B00420E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3303"/>
              </p:ext>
            </p:extLst>
          </p:nvPr>
        </p:nvGraphicFramePr>
        <p:xfrm>
          <a:off x="1955410" y="132290"/>
          <a:ext cx="8771220" cy="683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410" y="132290"/>
                        <a:ext cx="8771220" cy="683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01D43F5C-8E1B-4A68-B023-2725518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579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M-T Curve of Sr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1.90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0.10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80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79707-37E2-4258-9C7B-EA0AF23F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7254"/>
            <a:ext cx="9144000" cy="6303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BB2393-0D2D-493A-A2E5-C8C80A63330E}"/>
              </a:ext>
            </a:extLst>
          </p:cNvPr>
          <p:cNvSpPr txBox="1"/>
          <p:nvPr/>
        </p:nvSpPr>
        <p:spPr>
          <a:xfrm>
            <a:off x="2667000" y="277254"/>
            <a:ext cx="633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vs Temperature for all Nd-doped samples</a:t>
            </a:r>
          </a:p>
        </p:txBody>
      </p:sp>
    </p:spTree>
    <p:extLst>
      <p:ext uri="{BB962C8B-B14F-4D97-AF65-F5344CB8AC3E}">
        <p14:creationId xmlns:p14="http://schemas.microsoft.com/office/powerpoint/2010/main" val="162283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88BFDF1A-277C-4E05-9D7C-9BBBE4869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955107"/>
              </p:ext>
            </p:extLst>
          </p:nvPr>
        </p:nvGraphicFramePr>
        <p:xfrm>
          <a:off x="-112540" y="882138"/>
          <a:ext cx="7161543" cy="506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2540" y="882138"/>
                        <a:ext cx="7161543" cy="506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B736A94-A0BE-45FE-B6DA-3549E3EAA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393269"/>
              </p:ext>
            </p:extLst>
          </p:nvPr>
        </p:nvGraphicFramePr>
        <p:xfrm>
          <a:off x="5992516" y="827423"/>
          <a:ext cx="6806100" cy="508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Graph" r:id="rId5" imgW="3718440" imgH="2895480" progId="Origin50.Graph">
                  <p:embed/>
                </p:oleObj>
              </mc:Choice>
              <mc:Fallback>
                <p:oleObj name="Graph" r:id="rId5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2516" y="827423"/>
                        <a:ext cx="6806100" cy="5088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417C6A-3148-495C-9BC0-4EF32B7623B0}"/>
              </a:ext>
            </a:extLst>
          </p:cNvPr>
          <p:cNvSpPr txBox="1"/>
          <p:nvPr/>
        </p:nvSpPr>
        <p:spPr>
          <a:xfrm>
            <a:off x="98473" y="365758"/>
            <a:ext cx="1213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Magnetization (M) vs. Magnetic Field (H) using Bound Magnetic Polaron(BMP) model</a:t>
            </a:r>
          </a:p>
        </p:txBody>
      </p:sp>
    </p:spTree>
    <p:extLst>
      <p:ext uri="{BB962C8B-B14F-4D97-AF65-F5344CB8AC3E}">
        <p14:creationId xmlns:p14="http://schemas.microsoft.com/office/powerpoint/2010/main" val="202831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D3FFA67-2273-4C26-A282-F50CA82A0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20613"/>
              </p:ext>
            </p:extLst>
          </p:nvPr>
        </p:nvGraphicFramePr>
        <p:xfrm>
          <a:off x="1524000" y="82060"/>
          <a:ext cx="9144000" cy="6771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7884053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0220432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00467236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3376287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42159172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1621872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2084354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601845796"/>
                    </a:ext>
                  </a:extLst>
                </a:gridCol>
              </a:tblGrid>
              <a:tr h="1031631">
                <a:tc>
                  <a:txBody>
                    <a:bodyPr/>
                    <a:lstStyle/>
                    <a:p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Ms</a:t>
                      </a:r>
                      <a:r>
                        <a:rPr lang="en-US" dirty="0"/>
                        <a:t> (emu/gm)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(x 10</a:t>
                      </a:r>
                      <a:r>
                        <a:rPr lang="en-US" baseline="30000" dirty="0"/>
                        <a:t>-3</a:t>
                      </a:r>
                      <a:r>
                        <a:rPr lang="en-US" baseline="0" dirty="0"/>
                        <a:t>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Hc</a:t>
                      </a:r>
                      <a:r>
                        <a:rPr lang="en-US" dirty="0"/>
                        <a:t> (Oe)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Mr</a:t>
                      </a:r>
                      <a:r>
                        <a:rPr lang="en-US" dirty="0"/>
                        <a:t> (emu/gm)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(/cm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 x 10</a:t>
                      </a:r>
                      <a:r>
                        <a:rPr lang="en-US" baseline="30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</a:t>
                      </a:r>
                      <a:r>
                        <a:rPr lang="en-US" baseline="-25000" dirty="0" err="1"/>
                        <a:t>eff</a:t>
                      </a:r>
                      <a:r>
                        <a:rPr lang="en-US" baseline="-25000" dirty="0"/>
                        <a:t>  </a:t>
                      </a:r>
                    </a:p>
                    <a:p>
                      <a:r>
                        <a:rPr lang="en-US" baseline="0" dirty="0"/>
                        <a:t>(x 10</a:t>
                      </a:r>
                      <a:r>
                        <a:rPr lang="en-US" baseline="30000" dirty="0"/>
                        <a:t>-24</a:t>
                      </a:r>
                      <a:r>
                        <a:rPr lang="en-US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χ</a:t>
                      </a:r>
                      <a:r>
                        <a:rPr lang="en-US" dirty="0"/>
                        <a:t> (emu/gm.Oe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) x 10</a:t>
                      </a:r>
                      <a:r>
                        <a:rPr lang="en-US" baseline="30000" dirty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Mo= </a:t>
                      </a:r>
                      <a:r>
                        <a:rPr lang="en-US" baseline="0" dirty="0" err="1"/>
                        <a:t>N.meff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(x 10</a:t>
                      </a:r>
                      <a:r>
                        <a:rPr lang="en-US" baseline="30000" dirty="0"/>
                        <a:t>-3</a:t>
                      </a:r>
                      <a:r>
                        <a:rPr lang="en-US" baseline="0" dirty="0"/>
                        <a:t>)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383107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1.64x10</a:t>
                      </a:r>
                      <a:r>
                        <a:rPr lang="en-US" baseline="30000" dirty="0"/>
                        <a:t>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8176162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1.06x10</a:t>
                      </a:r>
                      <a:r>
                        <a:rPr lang="en-US" baseline="30000" dirty="0"/>
                        <a:t>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980665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25.65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2.06x10</a:t>
                      </a:r>
                      <a:r>
                        <a:rPr lang="en-US" baseline="30000" dirty="0"/>
                        <a:t>-5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958657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13.8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9.56x10</a:t>
                      </a:r>
                      <a:r>
                        <a:rPr lang="en-US" baseline="30000" dirty="0"/>
                        <a:t>-5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1117646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17.4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5.86x10</a:t>
                      </a:r>
                      <a:r>
                        <a:rPr lang="en-US" baseline="30000" dirty="0"/>
                        <a:t>-5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0291119"/>
                  </a:ext>
                </a:extLst>
              </a:tr>
              <a:tr h="945662">
                <a:tc>
                  <a:txBody>
                    <a:bodyPr/>
                    <a:lstStyle/>
                    <a:p>
                      <a:r>
                        <a:rPr lang="en-US" dirty="0"/>
                        <a:t>S2NdS10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8.07x10</a:t>
                      </a:r>
                      <a:r>
                        <a:rPr lang="en-US" baseline="30000" dirty="0"/>
                        <a:t>-5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43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</a:t>
            </a:r>
            <a:r>
              <a:rPr lang="en-US" sz="6000" dirty="0" smtClean="0">
                <a:solidFill>
                  <a:srgbClr val="C00000"/>
                </a:solidFill>
              </a:rPr>
              <a:t> Thank you 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0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7711F-9BD2-4382-B2B4-2E6F5693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963" y="1"/>
            <a:ext cx="8978492" cy="4525963"/>
          </a:xfrm>
        </p:spPr>
        <p:txBody>
          <a:bodyPr>
            <a:normAutofit/>
          </a:bodyPr>
          <a:lstStyle/>
          <a:p>
            <a:r>
              <a:rPr lang="en-US" dirty="0"/>
              <a:t>The thermal dependence of the susceptibility follows the modified curie-Weiss law given by;</a:t>
            </a:r>
          </a:p>
          <a:p>
            <a:r>
              <a:rPr lang="en-US" dirty="0" err="1"/>
              <a:t>χ</a:t>
            </a:r>
            <a:r>
              <a:rPr lang="en-US" baseline="-25000" dirty="0" err="1"/>
              <a:t>dc</a:t>
            </a:r>
            <a:r>
              <a:rPr lang="en-US" dirty="0"/>
              <a:t>=</a:t>
            </a:r>
            <a:r>
              <a:rPr lang="el-GR" dirty="0"/>
              <a:t>χ</a:t>
            </a:r>
            <a:r>
              <a:rPr lang="en-US" baseline="-25000" dirty="0"/>
              <a:t>0 </a:t>
            </a:r>
            <a:r>
              <a:rPr lang="en-US" dirty="0"/>
              <a:t>+ C/(</a:t>
            </a:r>
            <a:r>
              <a:rPr lang="en-US" dirty="0" err="1"/>
              <a:t>T+θ</a:t>
            </a:r>
            <a:r>
              <a:rPr lang="en-US" dirty="0"/>
              <a:t>); C=N</a:t>
            </a:r>
            <a:r>
              <a:rPr lang="el-GR" dirty="0"/>
              <a:t>μ</a:t>
            </a:r>
            <a:r>
              <a:rPr lang="en-US" baseline="-25000" dirty="0"/>
              <a:t>eff</a:t>
            </a:r>
            <a:r>
              <a:rPr lang="en-US" baseline="30000" dirty="0"/>
              <a:t>2</a:t>
            </a:r>
            <a:r>
              <a:rPr lang="en-US" dirty="0"/>
              <a:t>/3k</a:t>
            </a:r>
            <a:r>
              <a:rPr lang="en-US" baseline="-25000" dirty="0"/>
              <a:t>B </a:t>
            </a:r>
            <a:r>
              <a:rPr lang="en-US" baseline="-25000" dirty="0" smtClean="0"/>
              <a:t>, </a:t>
            </a:r>
            <a:r>
              <a:rPr lang="en-US" dirty="0" smtClean="0"/>
              <a:t>N </a:t>
            </a:r>
            <a:r>
              <a:rPr lang="en-US" dirty="0"/>
              <a:t>is the number of magnetic ions, </a:t>
            </a:r>
            <a:r>
              <a:rPr lang="el-GR" dirty="0"/>
              <a:t>μ</a:t>
            </a:r>
            <a:r>
              <a:rPr lang="en-US" baseline="-25000" dirty="0"/>
              <a:t>eff </a:t>
            </a:r>
            <a:r>
              <a:rPr lang="en-US" dirty="0"/>
              <a:t>is the effective magnetic moment .</a:t>
            </a:r>
          </a:p>
          <a:p>
            <a:r>
              <a:rPr lang="en-US" dirty="0"/>
              <a:t>The dc susceptibility vs. temp curve have been fitted with the Curie –Weiss law , and after that subtracting the amount of </a:t>
            </a:r>
            <a:r>
              <a:rPr lang="el-GR" dirty="0"/>
              <a:t>χ</a:t>
            </a:r>
            <a:r>
              <a:rPr lang="en-US" baseline="-25000" dirty="0"/>
              <a:t>0 </a:t>
            </a:r>
            <a:r>
              <a:rPr lang="en-US" dirty="0"/>
              <a:t> then plotted 1/</a:t>
            </a:r>
            <a:r>
              <a:rPr lang="el-GR" dirty="0"/>
              <a:t>χ</a:t>
            </a:r>
            <a:r>
              <a:rPr lang="en-US" dirty="0"/>
              <a:t> vs. T and shown in below;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FE3DACB-2CD5-4A85-B162-C714B604A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44856"/>
              </p:ext>
            </p:extLst>
          </p:nvPr>
        </p:nvGraphicFramePr>
        <p:xfrm>
          <a:off x="0" y="2923309"/>
          <a:ext cx="4735291" cy="368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6FE3DACB-2CD5-4A85-B162-C714B604A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923309"/>
                        <a:ext cx="4735291" cy="368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AD6FC93-8BA1-4B3E-8D0F-9D479C6F6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38786"/>
              </p:ext>
            </p:extLst>
          </p:nvPr>
        </p:nvGraphicFramePr>
        <p:xfrm>
          <a:off x="4040055" y="2993920"/>
          <a:ext cx="4411218" cy="343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Graph" r:id="rId5" imgW="3718440" imgH="2895480" progId="Origin50.Graph">
                  <p:embed/>
                </p:oleObj>
              </mc:Choice>
              <mc:Fallback>
                <p:oleObj name="Graph" r:id="rId5" imgW="3718440" imgH="289548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8AD6FC93-8BA1-4B3E-8D0F-9D479C6F6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0055" y="2993920"/>
                        <a:ext cx="4411218" cy="343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4F827F9-2C4B-473C-A84A-73AE58D7D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32115"/>
              </p:ext>
            </p:extLst>
          </p:nvPr>
        </p:nvGraphicFramePr>
        <p:xfrm>
          <a:off x="7808035" y="3034145"/>
          <a:ext cx="4633347" cy="36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Graph" r:id="rId7" imgW="3718440" imgH="2895480" progId="Origin50.Graph">
                  <p:embed/>
                </p:oleObj>
              </mc:Choice>
              <mc:Fallback>
                <p:oleObj name="Graph" r:id="rId7" imgW="3718440" imgH="289548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4F827F9-2C4B-473C-A84A-73AE58D7D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08035" y="3034145"/>
                        <a:ext cx="4633347" cy="360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4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5A89420-D2EC-4408-9FDB-1B4ABD898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37819"/>
              </p:ext>
            </p:extLst>
          </p:nvPr>
        </p:nvGraphicFramePr>
        <p:xfrm>
          <a:off x="1731818" y="0"/>
          <a:ext cx="8991600" cy="700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Graph" r:id="rId3" imgW="3718440" imgH="2895480" progId="Origin50.Graph">
                  <p:embed/>
                </p:oleObj>
              </mc:Choice>
              <mc:Fallback>
                <p:oleObj name="Graph" r:id="rId3" imgW="3718440" imgH="2895480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15A89420-D2EC-4408-9FDB-1B4ABD898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818" y="0"/>
                        <a:ext cx="8991600" cy="700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5" y="-3957638"/>
            <a:ext cx="11333019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K</a:t>
            </a:r>
            <a:r>
              <a:rPr lang="en-US" baseline="-25000" dirty="0"/>
              <a:t>2</a:t>
            </a:r>
            <a:r>
              <a:rPr lang="en-US" dirty="0"/>
              <a:t>NiF</a:t>
            </a:r>
            <a:r>
              <a:rPr lang="en-US" baseline="-25000" dirty="0"/>
              <a:t>4</a:t>
            </a:r>
            <a:r>
              <a:rPr lang="en-US" dirty="0"/>
              <a:t> structure with general formula A</a:t>
            </a:r>
            <a:r>
              <a:rPr lang="en-US" baseline="-25000" dirty="0"/>
              <a:t>2</a:t>
            </a:r>
            <a:r>
              <a:rPr lang="en-US" dirty="0"/>
              <a:t>BO</a:t>
            </a:r>
            <a:r>
              <a:rPr lang="en-US" baseline="-25000" dirty="0"/>
              <a:t>4</a:t>
            </a:r>
            <a:r>
              <a:rPr lang="en-US" dirty="0"/>
              <a:t> was first described by </a:t>
            </a:r>
            <a:r>
              <a:rPr lang="en-US" dirty="0" err="1"/>
              <a:t>Balz</a:t>
            </a:r>
            <a:r>
              <a:rPr lang="en-US" dirty="0"/>
              <a:t> and </a:t>
            </a:r>
            <a:r>
              <a:rPr lang="en-US" dirty="0" err="1"/>
              <a:t>Plieth</a:t>
            </a:r>
            <a:r>
              <a:rPr lang="en-US" dirty="0"/>
              <a:t> [1] for ternary oxide systems. These compounds are fabricated by depositing alternating layers of perovskite (ABO</a:t>
            </a:r>
            <a:r>
              <a:rPr lang="en-US" baseline="-25000" dirty="0"/>
              <a:t>3</a:t>
            </a:r>
            <a:r>
              <a:rPr lang="en-US" dirty="0"/>
              <a:t>) with sodium chloride (AO) type structure as interleaving layers [2]</a:t>
            </a:r>
            <a:r>
              <a:rPr lang="en-US" b="1" dirty="0"/>
              <a:t>. </a:t>
            </a:r>
            <a:r>
              <a:rPr lang="en-US" dirty="0"/>
              <a:t>These type of A</a:t>
            </a:r>
            <a:r>
              <a:rPr lang="en-US" baseline="-25000" dirty="0"/>
              <a:t>2</a:t>
            </a:r>
            <a:r>
              <a:rPr lang="en-US" dirty="0"/>
              <a:t>BO</a:t>
            </a:r>
            <a:r>
              <a:rPr lang="en-US" baseline="-25000" dirty="0"/>
              <a:t>4 </a:t>
            </a:r>
            <a:r>
              <a:rPr lang="en-US" dirty="0"/>
              <a:t>compounds belong to the Ruddlesdon-Popper series AO(ABO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="1" dirty="0"/>
              <a:t>.</a:t>
            </a:r>
            <a:r>
              <a:rPr lang="en-US" dirty="0"/>
              <a:t>  An extensive study of perovskite, related structures and their properties have been carried out by </a:t>
            </a:r>
            <a:r>
              <a:rPr lang="en-US" dirty="0" err="1"/>
              <a:t>Goodenough</a:t>
            </a:r>
            <a:r>
              <a:rPr lang="en-US" dirty="0"/>
              <a:t> and Longo [3]. The Ruddlesdon–Popper series with K</a:t>
            </a:r>
            <a:r>
              <a:rPr lang="en-US" baseline="-25000" dirty="0"/>
              <a:t>2</a:t>
            </a:r>
            <a:r>
              <a:rPr lang="en-US" dirty="0"/>
              <a:t>NiF</a:t>
            </a:r>
            <a:r>
              <a:rPr lang="en-US" baseline="-25000" dirty="0"/>
              <a:t>4</a:t>
            </a:r>
            <a:r>
              <a:rPr lang="en-US" dirty="0"/>
              <a:t>-type structure have enticed attention of researchers due to their interesting chemical and physical properties </a:t>
            </a:r>
            <a:r>
              <a:rPr lang="en-US" dirty="0" err="1"/>
              <a:t>viz</a:t>
            </a:r>
            <a:r>
              <a:rPr lang="en-US" dirty="0"/>
              <a:t> superconductivity [4], </a:t>
            </a:r>
            <a:r>
              <a:rPr lang="en-US" dirty="0" err="1"/>
              <a:t>magnetoresistance</a:t>
            </a:r>
            <a:r>
              <a:rPr lang="en-US" dirty="0"/>
              <a:t> [5,6], catalysis [7] and mixed ionic-electronic conductivity [8]. The </a:t>
            </a:r>
            <a:r>
              <a:rPr lang="en-IN" dirty="0"/>
              <a:t>structural and electrical properties of oxide material (with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NiF</a:t>
            </a:r>
            <a:r>
              <a:rPr lang="en-US" baseline="-25000" dirty="0"/>
              <a:t>4</a:t>
            </a:r>
            <a:r>
              <a:rPr lang="en-US" dirty="0"/>
              <a:t> - type structure)</a:t>
            </a:r>
            <a:r>
              <a:rPr lang="en-IN" dirty="0"/>
              <a:t> such </a:t>
            </a:r>
            <a:r>
              <a:rPr lang="en-US" dirty="0"/>
              <a:t>NdBaInO</a:t>
            </a:r>
            <a:r>
              <a:rPr lang="en-US" baseline="-25000" dirty="0"/>
              <a:t>4</a:t>
            </a:r>
            <a:r>
              <a:rPr lang="en-US" dirty="0"/>
              <a:t>, La</a:t>
            </a:r>
            <a:r>
              <a:rPr lang="en-US" baseline="-25000" dirty="0"/>
              <a:t>1−x</a:t>
            </a:r>
            <a:r>
              <a:rPr lang="en-US" dirty="0"/>
              <a:t>Sr</a:t>
            </a:r>
            <a:r>
              <a:rPr lang="en-US" baseline="-25000" dirty="0"/>
              <a:t>x</a:t>
            </a:r>
            <a:r>
              <a:rPr lang="en-US" dirty="0"/>
              <a:t>CoO</a:t>
            </a:r>
            <a:r>
              <a:rPr lang="en-US" baseline="-25000" dirty="0"/>
              <a:t>4</a:t>
            </a:r>
            <a:r>
              <a:rPr lang="en-US" dirty="0"/>
              <a:t>, Nd</a:t>
            </a:r>
            <a:r>
              <a:rPr lang="en-US" baseline="-25000" dirty="0"/>
              <a:t>1.9</a:t>
            </a:r>
            <a:r>
              <a:rPr lang="en-US" dirty="0"/>
              <a:t>Sr</a:t>
            </a:r>
            <a:r>
              <a:rPr lang="en-US" baseline="-25000" dirty="0"/>
              <a:t>0.1</a:t>
            </a:r>
            <a:r>
              <a:rPr lang="en-US" dirty="0"/>
              <a:t>CuO</a:t>
            </a:r>
            <a:r>
              <a:rPr lang="en-US" baseline="-25000" dirty="0"/>
              <a:t>4</a:t>
            </a:r>
            <a:r>
              <a:rPr lang="en-US" dirty="0"/>
              <a:t>, Nd</a:t>
            </a:r>
            <a:r>
              <a:rPr lang="en-US" baseline="-25000" dirty="0"/>
              <a:t>1.8</a:t>
            </a:r>
            <a:r>
              <a:rPr lang="en-US" dirty="0"/>
              <a:t>Sr</a:t>
            </a:r>
            <a:r>
              <a:rPr lang="en-US" baseline="-25000" dirty="0"/>
              <a:t>0.2</a:t>
            </a:r>
            <a:r>
              <a:rPr lang="en-US" dirty="0"/>
              <a:t>Ni</a:t>
            </a:r>
            <a:r>
              <a:rPr lang="en-US" baseline="-25000" dirty="0"/>
              <a:t>0.6</a:t>
            </a:r>
            <a:r>
              <a:rPr lang="en-US" dirty="0"/>
              <a:t>Cu</a:t>
            </a:r>
            <a:r>
              <a:rPr lang="en-US" baseline="-25000" dirty="0"/>
              <a:t>0.4</a:t>
            </a:r>
            <a:r>
              <a:rPr lang="en-US" dirty="0"/>
              <a:t>O</a:t>
            </a:r>
            <a:r>
              <a:rPr lang="en-US" baseline="-25000" dirty="0"/>
              <a:t>4.01 </a:t>
            </a:r>
            <a:r>
              <a:rPr lang="en-US" dirty="0"/>
              <a:t>have been studied extensively [9-13].  These mixed electronic-ionic conductors have received interest due to their high thermal stability, high oxygen diffusion coefficient, good electronic conductivity and strong electro-catalytic activity towards oxygen reduction reaction (ORR) [14] and capability to serve as cathode/electrolyte in solid oxide fuel cells (SOFCs) as well as solid oxide electrolysis cell (SOEC) devices [15,16]. Further an </a:t>
            </a:r>
            <a:r>
              <a:rPr lang="en-IN" dirty="0"/>
              <a:t>indispensable</a:t>
            </a:r>
            <a:r>
              <a:rPr lang="en-US" dirty="0"/>
              <a:t> number of research studies have been conducted on Sr</a:t>
            </a:r>
            <a:r>
              <a:rPr lang="en-US" baseline="-25000" dirty="0"/>
              <a:t>2</a:t>
            </a:r>
            <a:r>
              <a:rPr lang="en-US" dirty="0"/>
              <a:t>MO</a:t>
            </a:r>
            <a:r>
              <a:rPr lang="en-US" baseline="-25000" dirty="0"/>
              <a:t>4</a:t>
            </a:r>
            <a:r>
              <a:rPr lang="en-US" dirty="0"/>
              <a:t> compounds (with M= transition, post-transition or rare earth element like Sr</a:t>
            </a:r>
            <a:r>
              <a:rPr lang="en-US" baseline="-25000" dirty="0"/>
              <a:t>2</a:t>
            </a:r>
            <a:r>
              <a:rPr lang="en-US" dirty="0"/>
              <a:t>RuO</a:t>
            </a:r>
            <a:r>
              <a:rPr lang="en-US" baseline="-25000" dirty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RhO</a:t>
            </a:r>
            <a:r>
              <a:rPr lang="en-US" baseline="-25000" dirty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CuO</a:t>
            </a:r>
            <a:r>
              <a:rPr lang="en-US" baseline="-25000" dirty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VO</a:t>
            </a:r>
            <a:r>
              <a:rPr lang="en-US" baseline="-25000" dirty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4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CeO</a:t>
            </a:r>
            <a:r>
              <a:rPr lang="en-US" baseline="-25000" dirty="0"/>
              <a:t>4, </a:t>
            </a:r>
            <a:r>
              <a:rPr lang="en-US" dirty="0"/>
              <a:t>etc.) doped with various lanthanide ions (from La</a:t>
            </a:r>
            <a:r>
              <a:rPr lang="en-US" baseline="30000" dirty="0"/>
              <a:t>3+</a:t>
            </a:r>
            <a:r>
              <a:rPr lang="en-US" dirty="0"/>
              <a:t> and Sm</a:t>
            </a:r>
            <a:r>
              <a:rPr lang="en-US" baseline="30000" dirty="0"/>
              <a:t>3+</a:t>
            </a:r>
            <a:r>
              <a:rPr lang="en-US" dirty="0"/>
              <a:t>, Eu</a:t>
            </a:r>
            <a:r>
              <a:rPr lang="en-US" baseline="30000" dirty="0"/>
              <a:t>3+</a:t>
            </a:r>
            <a:r>
              <a:rPr lang="en-US" dirty="0"/>
              <a:t> to Yb</a:t>
            </a:r>
            <a:r>
              <a:rPr lang="en-US" baseline="30000" dirty="0"/>
              <a:t>3+</a:t>
            </a:r>
            <a:r>
              <a:rPr lang="en-US" dirty="0"/>
              <a:t>) co-doped with alkaline ions (Li</a:t>
            </a:r>
            <a:r>
              <a:rPr lang="en-US" baseline="30000" dirty="0"/>
              <a:t>+</a:t>
            </a:r>
            <a:r>
              <a:rPr lang="en-US" dirty="0"/>
              <a:t>, 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), although the main concern lies with its  photoluminescence properties and applications (Phosphors, Solar cells etc.) [17-22]. T</a:t>
            </a:r>
            <a:r>
              <a:rPr lang="en-IN" dirty="0"/>
              <a:t>he photoluminescence (PL) properties of various alkaline-earth </a:t>
            </a:r>
            <a:r>
              <a:rPr lang="en-IN" dirty="0" err="1"/>
              <a:t>orthostannates</a:t>
            </a:r>
            <a:r>
              <a:rPr lang="en-IN" dirty="0"/>
              <a:t> such as  M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 </a:t>
            </a:r>
            <a:r>
              <a:rPr lang="en-IN" dirty="0"/>
              <a:t>(M= </a:t>
            </a:r>
            <a:r>
              <a:rPr lang="en-IN" dirty="0" err="1"/>
              <a:t>Ca</a:t>
            </a:r>
            <a:r>
              <a:rPr lang="en-IN" dirty="0"/>
              <a:t>, </a:t>
            </a:r>
            <a:r>
              <a:rPr lang="en-IN" dirty="0" err="1"/>
              <a:t>Sr</a:t>
            </a:r>
            <a:r>
              <a:rPr lang="en-IN" dirty="0"/>
              <a:t> and Ba) has been widely studied [23].</a:t>
            </a:r>
          </a:p>
          <a:p>
            <a:r>
              <a:rPr lang="en-US" dirty="0"/>
              <a:t>Strontium </a:t>
            </a:r>
            <a:r>
              <a:rPr lang="en-US" dirty="0" err="1"/>
              <a:t>Orthostannates</a:t>
            </a:r>
            <a:r>
              <a:rPr lang="en-US" dirty="0"/>
              <a:t>, Sr</a:t>
            </a:r>
            <a:r>
              <a:rPr lang="en-US" baseline="-25000" dirty="0"/>
              <a:t>2</a:t>
            </a:r>
            <a:r>
              <a:rPr lang="en-US" dirty="0"/>
              <a:t>SnO</a:t>
            </a:r>
            <a:r>
              <a:rPr lang="en-US" baseline="-25000" dirty="0"/>
              <a:t>4</a:t>
            </a:r>
            <a:r>
              <a:rPr lang="en-US" dirty="0"/>
              <a:t> has an ordered tetragonal K</a:t>
            </a:r>
            <a:r>
              <a:rPr lang="en-US" baseline="-25000" dirty="0"/>
              <a:t>2</a:t>
            </a:r>
            <a:r>
              <a:rPr lang="en-US" dirty="0"/>
              <a:t>NiF</a:t>
            </a:r>
            <a:r>
              <a:rPr lang="en-US" baseline="-25000" dirty="0"/>
              <a:t>4</a:t>
            </a:r>
            <a:r>
              <a:rPr lang="en-US" dirty="0"/>
              <a:t>-type structure with space group I4/mmm; lattice parameters a and c as 4.052 and 12.580 Ǻ, respectively [24]. The direct and indirect band gaps of Sr</a:t>
            </a:r>
            <a:r>
              <a:rPr lang="en-US" baseline="-25000" dirty="0"/>
              <a:t>2</a:t>
            </a:r>
            <a:r>
              <a:rPr lang="en-US" dirty="0"/>
              <a:t>SnO</a:t>
            </a:r>
            <a:r>
              <a:rPr lang="en-US" baseline="-25000" dirty="0"/>
              <a:t>4</a:t>
            </a:r>
            <a:r>
              <a:rPr lang="en-US" dirty="0"/>
              <a:t> are 4.67 and 4.20 </a:t>
            </a:r>
            <a:r>
              <a:rPr lang="en-US" dirty="0" err="1"/>
              <a:t>eV</a:t>
            </a:r>
            <a:r>
              <a:rPr lang="en-US" dirty="0"/>
              <a:t>, respectively [25]. Recently, rare earth (</a:t>
            </a:r>
            <a:r>
              <a:rPr lang="en-IN" dirty="0"/>
              <a:t>Eu</a:t>
            </a:r>
            <a:r>
              <a:rPr lang="en-IN" baseline="30000" dirty="0"/>
              <a:t>3+ </a:t>
            </a:r>
            <a:r>
              <a:rPr lang="en-IN" dirty="0"/>
              <a:t>and Sm</a:t>
            </a:r>
            <a:r>
              <a:rPr lang="en-IN" baseline="30000" dirty="0"/>
              <a:t>3+</a:t>
            </a:r>
            <a:r>
              <a:rPr lang="en-IN" dirty="0"/>
              <a:t> and La</a:t>
            </a:r>
            <a:r>
              <a:rPr lang="en-IN" baseline="30000" dirty="0"/>
              <a:t>3+</a:t>
            </a:r>
            <a:r>
              <a:rPr lang="en-IN" dirty="0"/>
              <a:t>) doped </a:t>
            </a:r>
            <a:r>
              <a:rPr lang="en-US" dirty="0"/>
              <a:t>Sr</a:t>
            </a:r>
            <a:r>
              <a:rPr lang="en-US" baseline="-25000" dirty="0"/>
              <a:t>2</a:t>
            </a:r>
            <a:r>
              <a:rPr lang="en-US" dirty="0"/>
              <a:t>SnO</a:t>
            </a:r>
            <a:r>
              <a:rPr lang="en-US" baseline="-25000" dirty="0"/>
              <a:t>4</a:t>
            </a:r>
            <a:r>
              <a:rPr lang="en-US" dirty="0"/>
              <a:t> materials have </a:t>
            </a:r>
            <a:r>
              <a:rPr lang="en-US" dirty="0" err="1"/>
              <a:t>grabed</a:t>
            </a:r>
            <a:r>
              <a:rPr lang="en-US" dirty="0"/>
              <a:t> attention due to their various optical properties, such as photoluminescence, </a:t>
            </a:r>
            <a:r>
              <a:rPr lang="en-US" dirty="0" err="1"/>
              <a:t>mechanoluminescence</a:t>
            </a:r>
            <a:r>
              <a:rPr lang="en-US" dirty="0"/>
              <a:t>, and up-conversion [26-34]. </a:t>
            </a:r>
            <a:r>
              <a:rPr lang="en-IN" dirty="0"/>
              <a:t>Terbium doped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 </a:t>
            </a:r>
            <a:r>
              <a:rPr lang="en-IN" dirty="0"/>
              <a:t>yellow pigments have shown high value of infrared reflectance, making it suitable for energy saving applications [35].</a:t>
            </a:r>
          </a:p>
          <a:p>
            <a:r>
              <a:rPr lang="en-US" dirty="0"/>
              <a:t>The Sr</a:t>
            </a:r>
            <a:r>
              <a:rPr lang="en-US" baseline="-25000" dirty="0"/>
              <a:t>2</a:t>
            </a:r>
            <a:r>
              <a:rPr lang="en-US" dirty="0"/>
              <a:t>SnO</a:t>
            </a:r>
            <a:r>
              <a:rPr lang="en-US" baseline="-25000" dirty="0"/>
              <a:t>4 </a:t>
            </a:r>
            <a:r>
              <a:rPr lang="en-US" dirty="0"/>
              <a:t>system has been widely investigated for optical device application mainly concerned with its photoluminescence properties. Furthermore, it is observed that mainly the </a:t>
            </a:r>
            <a:r>
              <a:rPr lang="en-US" dirty="0" err="1"/>
              <a:t>luminiscence</a:t>
            </a:r>
            <a:r>
              <a:rPr lang="en-US" dirty="0"/>
              <a:t> properties of </a:t>
            </a:r>
            <a:r>
              <a:rPr lang="en-US" dirty="0" err="1"/>
              <a:t>Eu</a:t>
            </a:r>
            <a:r>
              <a:rPr lang="en-US" dirty="0"/>
              <a:t> doped only on </a:t>
            </a:r>
            <a:r>
              <a:rPr lang="en-US" dirty="0" err="1"/>
              <a:t>Sr</a:t>
            </a:r>
            <a:r>
              <a:rPr lang="en-US" dirty="0"/>
              <a:t> site, Sr</a:t>
            </a:r>
            <a:r>
              <a:rPr lang="en-US" baseline="-25000" dirty="0"/>
              <a:t>2-x</a:t>
            </a:r>
            <a:r>
              <a:rPr lang="en-US" dirty="0"/>
              <a:t>Eu</a:t>
            </a:r>
            <a:r>
              <a:rPr lang="en-US" baseline="-25000" dirty="0"/>
              <a:t>x</a:t>
            </a:r>
            <a:r>
              <a:rPr lang="en-US" dirty="0"/>
              <a:t>SnO</a:t>
            </a:r>
            <a:r>
              <a:rPr lang="en-US" baseline="-25000" dirty="0"/>
              <a:t>4</a:t>
            </a:r>
            <a:r>
              <a:rPr lang="en-US" dirty="0"/>
              <a:t> systems have been studied. </a:t>
            </a:r>
            <a:r>
              <a:rPr lang="en-IN" dirty="0"/>
              <a:t>In the structure of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4, </a:t>
            </a:r>
            <a:r>
              <a:rPr lang="en-IN" dirty="0"/>
              <a:t>the coordination number of </a:t>
            </a:r>
            <a:r>
              <a:rPr lang="en-IN" dirty="0" err="1"/>
              <a:t>Sr</a:t>
            </a:r>
            <a:r>
              <a:rPr lang="en-IN" dirty="0"/>
              <a:t> is 9 whereas for </a:t>
            </a:r>
            <a:r>
              <a:rPr lang="en-IN" dirty="0" err="1"/>
              <a:t>Sn</a:t>
            </a:r>
            <a:r>
              <a:rPr lang="en-IN" dirty="0"/>
              <a:t> it is equal to 6. The ionic radii of ions Sr</a:t>
            </a:r>
            <a:r>
              <a:rPr lang="en-IN" baseline="30000" dirty="0"/>
              <a:t>2+ </a:t>
            </a:r>
            <a:r>
              <a:rPr lang="en-IN" dirty="0"/>
              <a:t>(in 9 co-ordinate state) and Sn</a:t>
            </a:r>
            <a:r>
              <a:rPr lang="en-IN" baseline="30000" dirty="0"/>
              <a:t>4+ </a:t>
            </a:r>
            <a:r>
              <a:rPr lang="en-IN" dirty="0"/>
              <a:t>(6 co-ordinate state) are 1.31Ǻ and 0.69Ǻ, respectively. The ionic radii of dopant  Eu</a:t>
            </a:r>
            <a:r>
              <a:rPr lang="en-IN" baseline="30000" dirty="0"/>
              <a:t>3+</a:t>
            </a:r>
            <a:r>
              <a:rPr lang="en-IN" dirty="0"/>
              <a:t> in respective states of  9 and 6 coordination number are  1.12 Ǻ  and 0.95 Ǻ. </a:t>
            </a:r>
          </a:p>
        </p:txBody>
      </p:sp>
    </p:spTree>
    <p:extLst>
      <p:ext uri="{BB962C8B-B14F-4D97-AF65-F5344CB8AC3E}">
        <p14:creationId xmlns:p14="http://schemas.microsoft.com/office/powerpoint/2010/main" val="9147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Pervoskites Structure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Discovered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Ural mountains of Russia by Gustav Rose in 1839 and is named after Russian mineralogist L. A.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Perovski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chemical formula is ABX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where 'A'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and 'B' are two cations of very different sizes,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and X is an anion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F, I and O).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Tolerance Factor (</a:t>
            </a:r>
            <a:r>
              <a:rPr lang="en-US" sz="2000" i="1" dirty="0">
                <a:solidFill>
                  <a:srgbClr val="C00000"/>
                </a:solidFill>
              </a:rPr>
              <a:t>t) </a:t>
            </a:r>
            <a:r>
              <a:rPr lang="en-US" sz="2000" dirty="0">
                <a:solidFill>
                  <a:srgbClr val="C00000"/>
                </a:solidFill>
              </a:rPr>
              <a:t>is in the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       range of 0.75 – 1.0.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pendra\Desktop\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61" y="3352800"/>
            <a:ext cx="3453366" cy="2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4" y="5410201"/>
            <a:ext cx="211376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7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091" y="-14760595"/>
            <a:ext cx="12469091" cy="1975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/>
              <a:t>Dietrich </a:t>
            </a:r>
            <a:r>
              <a:rPr lang="en-IN" dirty="0" err="1"/>
              <a:t>Balz</a:t>
            </a:r>
            <a:r>
              <a:rPr lang="en-IN" dirty="0"/>
              <a:t> and K. </a:t>
            </a:r>
            <a:r>
              <a:rPr lang="en-IN" dirty="0" err="1"/>
              <a:t>Plieth</a:t>
            </a:r>
            <a:r>
              <a:rPr lang="en-IN" dirty="0"/>
              <a:t>. "Die Structure des </a:t>
            </a:r>
            <a:r>
              <a:rPr lang="en-IN" dirty="0" err="1"/>
              <a:t>Kalium</a:t>
            </a:r>
            <a:r>
              <a:rPr lang="en-IN" dirty="0"/>
              <a:t> nickel </a:t>
            </a:r>
            <a:r>
              <a:rPr lang="en-IN" dirty="0" err="1"/>
              <a:t>fluorids</a:t>
            </a:r>
            <a:r>
              <a:rPr lang="en-IN" dirty="0"/>
              <a:t>, K</a:t>
            </a:r>
            <a:r>
              <a:rPr lang="en-IN" baseline="-25000" dirty="0"/>
              <a:t>2</a:t>
            </a:r>
            <a:r>
              <a:rPr lang="en-IN" dirty="0"/>
              <a:t>NiF</a:t>
            </a:r>
            <a:r>
              <a:rPr lang="en-IN" baseline="-25000" dirty="0"/>
              <a:t>4</a:t>
            </a:r>
            <a:r>
              <a:rPr lang="en-IN" dirty="0"/>
              <a:t>." </a:t>
            </a:r>
            <a:r>
              <a:rPr lang="en-IN" dirty="0" err="1"/>
              <a:t>Berichte</a:t>
            </a:r>
            <a:r>
              <a:rPr lang="en-IN" dirty="0"/>
              <a:t> der </a:t>
            </a:r>
            <a:r>
              <a:rPr lang="en-IN" dirty="0" err="1"/>
              <a:t>Bunsengesellschaft</a:t>
            </a:r>
            <a:r>
              <a:rPr lang="en-IN" dirty="0"/>
              <a:t> </a:t>
            </a:r>
            <a:r>
              <a:rPr lang="en-IN" dirty="0" err="1"/>
              <a:t>für</a:t>
            </a:r>
            <a:r>
              <a:rPr lang="en-IN" dirty="0"/>
              <a:t> </a:t>
            </a:r>
            <a:r>
              <a:rPr lang="en-IN" dirty="0" err="1"/>
              <a:t>physikalische</a:t>
            </a:r>
            <a:r>
              <a:rPr lang="en-IN" dirty="0"/>
              <a:t> </a:t>
            </a:r>
            <a:r>
              <a:rPr lang="en-IN" dirty="0" err="1"/>
              <a:t>Chemie</a:t>
            </a:r>
            <a:r>
              <a:rPr lang="en-IN" dirty="0"/>
              <a:t> 59, no. 6 (1955): 545-551.</a:t>
            </a:r>
          </a:p>
          <a:p>
            <a:pPr lvl="0"/>
            <a:r>
              <a:rPr lang="en-IN" dirty="0"/>
              <a:t>S. N. </a:t>
            </a:r>
            <a:r>
              <a:rPr lang="en-IN" dirty="0" err="1"/>
              <a:t>Ruddlesden</a:t>
            </a:r>
            <a:r>
              <a:rPr lang="en-IN" dirty="0"/>
              <a:t> and P. Popper. "New compounds of the K</a:t>
            </a:r>
            <a:r>
              <a:rPr lang="en-IN" baseline="-25000" dirty="0"/>
              <a:t>2</a:t>
            </a:r>
            <a:r>
              <a:rPr lang="en-IN" dirty="0"/>
              <a:t>NiF</a:t>
            </a:r>
            <a:r>
              <a:rPr lang="en-IN" baseline="-25000" dirty="0"/>
              <a:t>4</a:t>
            </a:r>
            <a:r>
              <a:rPr lang="en-IN" dirty="0"/>
              <a:t> type." </a:t>
            </a:r>
            <a:r>
              <a:rPr lang="en-IN" dirty="0" err="1"/>
              <a:t>Acta</a:t>
            </a:r>
            <a:r>
              <a:rPr lang="en-IN" dirty="0"/>
              <a:t> </a:t>
            </a:r>
            <a:r>
              <a:rPr lang="en-IN" dirty="0" err="1"/>
              <a:t>Crystallographica</a:t>
            </a:r>
            <a:r>
              <a:rPr lang="en-IN" dirty="0"/>
              <a:t> 10, no. 8 (1957): 538-539.</a:t>
            </a:r>
          </a:p>
          <a:p>
            <a:pPr lvl="0"/>
            <a:r>
              <a:rPr lang="en-IN" dirty="0"/>
              <a:t>J. B. </a:t>
            </a:r>
            <a:r>
              <a:rPr lang="en-IN" dirty="0" err="1"/>
              <a:t>Goodenough</a:t>
            </a:r>
            <a:r>
              <a:rPr lang="en-IN" dirty="0"/>
              <a:t> and J. M. Longo. Crystallographic and magnetic properties of perovskite and perovskite-related compounds. </a:t>
            </a:r>
            <a:r>
              <a:rPr lang="en-IN" dirty="0" err="1"/>
              <a:t>Landolt</a:t>
            </a:r>
            <a:r>
              <a:rPr lang="en-IN" dirty="0"/>
              <a:t>-Bornstein 4 1970 126-314.</a:t>
            </a:r>
          </a:p>
          <a:p>
            <a:pPr lvl="0"/>
            <a:r>
              <a:rPr lang="en-IN" dirty="0"/>
              <a:t>D. </a:t>
            </a:r>
            <a:r>
              <a:rPr lang="en-IN" dirty="0" err="1"/>
              <a:t>Hohlwein</a:t>
            </a:r>
            <a:r>
              <a:rPr lang="en-IN" dirty="0"/>
              <a:t>, A. </a:t>
            </a:r>
            <a:r>
              <a:rPr lang="en-IN" dirty="0" err="1"/>
              <a:t>Hoser</a:t>
            </a:r>
            <a:r>
              <a:rPr lang="en-IN" dirty="0"/>
              <a:t>, R. Sonntag, W. </a:t>
            </a:r>
            <a:r>
              <a:rPr lang="en-IN" dirty="0" err="1"/>
              <a:t>Prandl</a:t>
            </a:r>
            <a:r>
              <a:rPr lang="en-IN" dirty="0"/>
              <a:t>, W. </a:t>
            </a:r>
            <a:r>
              <a:rPr lang="en-IN" dirty="0" err="1"/>
              <a:t>Schäfer</a:t>
            </a:r>
            <a:r>
              <a:rPr lang="en-IN" dirty="0"/>
              <a:t>, R. </a:t>
            </a:r>
            <a:r>
              <a:rPr lang="en-IN" dirty="0" err="1"/>
              <a:t>Kiemel</a:t>
            </a:r>
            <a:r>
              <a:rPr lang="en-IN" dirty="0"/>
              <a:t>, S. </a:t>
            </a:r>
            <a:r>
              <a:rPr lang="en-IN" dirty="0" err="1"/>
              <a:t>Kemmler</a:t>
            </a:r>
            <a:r>
              <a:rPr lang="en-IN" dirty="0"/>
              <a:t>-Sack, and A. W. </a:t>
            </a:r>
            <a:r>
              <a:rPr lang="en-IN" dirty="0" err="1"/>
              <a:t>Hewat</a:t>
            </a:r>
            <a:r>
              <a:rPr lang="en-IN" dirty="0"/>
              <a:t>. Structural changes in superconducting La</a:t>
            </a:r>
            <a:r>
              <a:rPr lang="en-IN" baseline="-25000" dirty="0"/>
              <a:t>1.8</a:t>
            </a:r>
            <a:r>
              <a:rPr lang="en-IN" dirty="0"/>
              <a:t>Sr</a:t>
            </a:r>
            <a:r>
              <a:rPr lang="en-IN" baseline="-25000" dirty="0"/>
              <a:t>0.2</a:t>
            </a:r>
            <a:r>
              <a:rPr lang="en-IN" dirty="0"/>
              <a:t>CuO</a:t>
            </a:r>
            <a:r>
              <a:rPr lang="en-IN" baseline="-25000" dirty="0"/>
              <a:t>4</a:t>
            </a:r>
            <a:r>
              <a:rPr lang="en-IN" dirty="0"/>
              <a:t> by alloying copper with cobalt. </a:t>
            </a:r>
            <a:r>
              <a:rPr lang="en-IN" dirty="0" err="1"/>
              <a:t>Physica</a:t>
            </a:r>
            <a:r>
              <a:rPr lang="en-IN" dirty="0"/>
              <a:t> B: Condensed Matter 156 (1989): 893-896.</a:t>
            </a:r>
          </a:p>
          <a:p>
            <a:pPr lvl="0"/>
            <a:r>
              <a:rPr lang="en-IN" dirty="0"/>
              <a:t>M. </a:t>
            </a:r>
            <a:r>
              <a:rPr lang="en-IN" dirty="0" err="1"/>
              <a:t>Zaghrioui</a:t>
            </a:r>
            <a:r>
              <a:rPr lang="en-IN" dirty="0"/>
              <a:t>, F. </a:t>
            </a:r>
            <a:r>
              <a:rPr lang="en-IN" dirty="0" err="1"/>
              <a:t>Giovannelli</a:t>
            </a:r>
            <a:r>
              <a:rPr lang="en-IN" dirty="0"/>
              <a:t>, N. </a:t>
            </a:r>
            <a:r>
              <a:rPr lang="en-IN" dirty="0" err="1"/>
              <a:t>Poirot</a:t>
            </a:r>
            <a:r>
              <a:rPr lang="en-IN" dirty="0"/>
              <a:t> D. </a:t>
            </a:r>
            <a:r>
              <a:rPr lang="en-IN" dirty="0" err="1"/>
              <a:t>Brouri</a:t>
            </a:r>
            <a:r>
              <a:rPr lang="en-IN" dirty="0"/>
              <a:t>, and I. </a:t>
            </a:r>
            <a:r>
              <a:rPr lang="en-IN" dirty="0" err="1"/>
              <a:t>Laffez</a:t>
            </a:r>
            <a:r>
              <a:rPr lang="en-IN" dirty="0"/>
              <a:t>. Anomalies in magnetic susceptibility of nonstoichiometric Nd</a:t>
            </a:r>
            <a:r>
              <a:rPr lang="en-IN" baseline="-25000" dirty="0"/>
              <a:t>2</a:t>
            </a:r>
            <a:r>
              <a:rPr lang="en-IN" dirty="0"/>
              <a:t>NiO</a:t>
            </a:r>
            <a:r>
              <a:rPr lang="en-IN" baseline="-25000" dirty="0"/>
              <a:t>4+δ</a:t>
            </a:r>
            <a:r>
              <a:rPr lang="en-IN" dirty="0"/>
              <a:t> (δ= 0.049, 0.065, 0.077, 0.234). Journal of Solid State Chemistry 177 2004 3351-3358.</a:t>
            </a:r>
          </a:p>
          <a:p>
            <a:pPr lvl="0"/>
            <a:r>
              <a:rPr lang="en-IN" dirty="0"/>
              <a:t>Takashi Matsuura, </a:t>
            </a:r>
            <a:r>
              <a:rPr lang="en-IN" dirty="0" err="1"/>
              <a:t>Junji</a:t>
            </a:r>
            <a:r>
              <a:rPr lang="en-IN" dirty="0"/>
              <a:t> </a:t>
            </a:r>
            <a:r>
              <a:rPr lang="en-IN" dirty="0" err="1"/>
              <a:t>Tabuchi</a:t>
            </a:r>
            <a:r>
              <a:rPr lang="en-IN" dirty="0"/>
              <a:t>, Junichiro </a:t>
            </a:r>
            <a:r>
              <a:rPr lang="en-IN" dirty="0" err="1"/>
              <a:t>Mizusaki</a:t>
            </a:r>
            <a:r>
              <a:rPr lang="en-IN" dirty="0"/>
              <a:t>, Shigeru Yamauchi, and Kazuo </a:t>
            </a:r>
            <a:r>
              <a:rPr lang="en-IN" dirty="0" err="1"/>
              <a:t>Fueki</a:t>
            </a:r>
            <a:r>
              <a:rPr lang="en-IN" dirty="0"/>
              <a:t>. Electrical properties of La</a:t>
            </a:r>
            <a:r>
              <a:rPr lang="en-IN" baseline="-25000" dirty="0"/>
              <a:t>2−x</a:t>
            </a:r>
            <a:r>
              <a:rPr lang="en-IN" dirty="0"/>
              <a:t>Sr</a:t>
            </a:r>
            <a:r>
              <a:rPr lang="en-IN" baseline="-25000" dirty="0"/>
              <a:t>x</a:t>
            </a:r>
            <a:r>
              <a:rPr lang="en-IN" dirty="0"/>
              <a:t>CoO</a:t>
            </a:r>
            <a:r>
              <a:rPr lang="en-IN" baseline="-25000" dirty="0"/>
              <a:t>4</a:t>
            </a:r>
            <a:r>
              <a:rPr lang="en-IN" dirty="0"/>
              <a:t>—II: Models and analysis of the relationship between cobalt 3d electron state and structural, electrical and magnetic properties. Journal of Physics and Chemistry of Solids 49 1988 1409-1418.</a:t>
            </a:r>
          </a:p>
          <a:p>
            <a:pPr lvl="0"/>
            <a:r>
              <a:rPr lang="en-IN" dirty="0" err="1"/>
              <a:t>Laitao</a:t>
            </a:r>
            <a:r>
              <a:rPr lang="en-IN" dirty="0"/>
              <a:t> </a:t>
            </a:r>
            <a:r>
              <a:rPr lang="en-IN" dirty="0" err="1"/>
              <a:t>Luo</a:t>
            </a:r>
            <a:r>
              <a:rPr lang="en-IN" dirty="0"/>
              <a:t>, </a:t>
            </a:r>
            <a:r>
              <a:rPr lang="en-IN" dirty="0" err="1"/>
              <a:t>Guangxin</a:t>
            </a:r>
            <a:r>
              <a:rPr lang="en-IN" dirty="0"/>
              <a:t> Shao, and </a:t>
            </a:r>
            <a:r>
              <a:rPr lang="en-IN" dirty="0" err="1"/>
              <a:t>Zhanhui</a:t>
            </a:r>
            <a:r>
              <a:rPr lang="en-IN" dirty="0"/>
              <a:t> </a:t>
            </a:r>
            <a:r>
              <a:rPr lang="en-IN" dirty="0" err="1"/>
              <a:t>Duan</a:t>
            </a:r>
            <a:r>
              <a:rPr lang="en-IN" dirty="0"/>
              <a:t>. Catalytic Oxidation Properties and Characterization of </a:t>
            </a:r>
            <a:r>
              <a:rPr lang="en-IN" dirty="0" err="1"/>
              <a:t>LaSrCo</a:t>
            </a:r>
            <a:r>
              <a:rPr lang="en-IN" baseline="-25000" dirty="0"/>
              <a:t>{0.9}</a:t>
            </a:r>
            <a:r>
              <a:rPr lang="en-IN" dirty="0"/>
              <a:t>B'</a:t>
            </a:r>
            <a:r>
              <a:rPr lang="en-IN" baseline="-25000" dirty="0"/>
              <a:t>{0.1}</a:t>
            </a:r>
            <a:r>
              <a:rPr lang="en-IN" dirty="0"/>
              <a:t>O</a:t>
            </a:r>
            <a:r>
              <a:rPr lang="en-IN" baseline="-25000" dirty="0"/>
              <a:t>4</a:t>
            </a:r>
            <a:r>
              <a:rPr lang="en-IN" dirty="0"/>
              <a:t> (B'= </a:t>
            </a:r>
            <a:r>
              <a:rPr lang="en-IN" dirty="0" err="1"/>
              <a:t>Mn</a:t>
            </a:r>
            <a:r>
              <a:rPr lang="en-IN" dirty="0"/>
              <a:t>, Fe, Ni, Cu) Mixed Oxides. Turkish Journal of Chemistry 29, no. 6 (2006): 597-605.</a:t>
            </a:r>
          </a:p>
          <a:p>
            <a:pPr lvl="0"/>
            <a:r>
              <a:rPr lang="en-IN" dirty="0"/>
              <a:t>E. Iguchi, H. </a:t>
            </a:r>
            <a:r>
              <a:rPr lang="en-IN" dirty="0" err="1"/>
              <a:t>Nakatsugawa</a:t>
            </a:r>
            <a:r>
              <a:rPr lang="en-IN" dirty="0"/>
              <a:t>, and K. </a:t>
            </a:r>
            <a:r>
              <a:rPr lang="en-IN" dirty="0" err="1"/>
              <a:t>Futakuchi</a:t>
            </a:r>
            <a:r>
              <a:rPr lang="en-IN" dirty="0"/>
              <a:t>. </a:t>
            </a:r>
            <a:r>
              <a:rPr lang="en-IN" dirty="0" err="1"/>
              <a:t>Polaronic</a:t>
            </a:r>
            <a:r>
              <a:rPr lang="en-IN" dirty="0"/>
              <a:t> conduction in La</a:t>
            </a:r>
            <a:r>
              <a:rPr lang="en-IN" baseline="-25000" dirty="0"/>
              <a:t>2− x</a:t>
            </a:r>
            <a:r>
              <a:rPr lang="en-IN" dirty="0"/>
              <a:t>Sr</a:t>
            </a:r>
            <a:r>
              <a:rPr lang="en-IN" baseline="-25000" dirty="0"/>
              <a:t>x</a:t>
            </a:r>
            <a:r>
              <a:rPr lang="en-IN" dirty="0"/>
              <a:t>CoO</a:t>
            </a:r>
            <a:r>
              <a:rPr lang="en-IN" baseline="-25000" dirty="0"/>
              <a:t>4</a:t>
            </a:r>
            <a:r>
              <a:rPr lang="en-IN" dirty="0"/>
              <a:t> (0.25≤ x≤ 1.10) below room temperature. Journal of Solid State Chemistry 139 1998 176-184.</a:t>
            </a:r>
          </a:p>
          <a:p>
            <a:pPr lvl="0"/>
            <a:r>
              <a:rPr lang="en-IN" dirty="0"/>
              <a:t>Kotaro </a:t>
            </a:r>
            <a:r>
              <a:rPr lang="en-IN" dirty="0" err="1"/>
              <a:t>Fujii</a:t>
            </a:r>
            <a:r>
              <a:rPr lang="en-IN" dirty="0"/>
              <a:t>, Yuichi Esaki, </a:t>
            </a:r>
            <a:r>
              <a:rPr lang="en-IN" dirty="0" err="1"/>
              <a:t>Kazuki</a:t>
            </a:r>
            <a:r>
              <a:rPr lang="en-IN" dirty="0"/>
              <a:t> Omoto, </a:t>
            </a:r>
            <a:r>
              <a:rPr lang="en-IN" dirty="0" err="1"/>
              <a:t>Masatomo</a:t>
            </a:r>
            <a:r>
              <a:rPr lang="en-IN" dirty="0"/>
              <a:t> </a:t>
            </a:r>
            <a:r>
              <a:rPr lang="en-IN" dirty="0" err="1"/>
              <a:t>Yashima</a:t>
            </a:r>
            <a:r>
              <a:rPr lang="en-IN" dirty="0"/>
              <a:t>, </a:t>
            </a:r>
            <a:r>
              <a:rPr lang="en-IN" dirty="0" err="1"/>
              <a:t>Akinori</a:t>
            </a:r>
            <a:r>
              <a:rPr lang="en-IN" dirty="0"/>
              <a:t> </a:t>
            </a:r>
            <a:r>
              <a:rPr lang="en-IN" dirty="0" err="1"/>
              <a:t>Hoshikawa</a:t>
            </a:r>
            <a:r>
              <a:rPr lang="en-IN" dirty="0"/>
              <a:t>, Toru </a:t>
            </a:r>
            <a:r>
              <a:rPr lang="en-IN" dirty="0" err="1"/>
              <a:t>Ishigaki</a:t>
            </a:r>
            <a:r>
              <a:rPr lang="en-IN" dirty="0"/>
              <a:t>, and James R. Hester. New perovskite-related structure family of oxide-ion conducting materials NdBaInO4. Chemistry of Materials 26 2014 2488-2491.</a:t>
            </a:r>
          </a:p>
          <a:p>
            <a:pPr lvl="0"/>
            <a:r>
              <a:rPr lang="en-IN" dirty="0" err="1"/>
              <a:t>Xiaoyan</a:t>
            </a:r>
            <a:r>
              <a:rPr lang="en-IN" dirty="0"/>
              <a:t> Yang, </a:t>
            </a:r>
            <a:r>
              <a:rPr lang="en-IN" dirty="0" err="1"/>
              <a:t>Shuaibo</a:t>
            </a:r>
            <a:r>
              <a:rPr lang="en-IN" dirty="0"/>
              <a:t> Liu, </a:t>
            </a:r>
            <a:r>
              <a:rPr lang="en-IN" dirty="0" err="1"/>
              <a:t>Fengqi</a:t>
            </a:r>
            <a:r>
              <a:rPr lang="en-IN" dirty="0"/>
              <a:t> Lu, </a:t>
            </a:r>
            <a:r>
              <a:rPr lang="en-IN" dirty="0" err="1"/>
              <a:t>Jungu</a:t>
            </a:r>
            <a:r>
              <a:rPr lang="en-IN" dirty="0"/>
              <a:t> </a:t>
            </a:r>
            <a:r>
              <a:rPr lang="en-IN" dirty="0" err="1"/>
              <a:t>Xu</a:t>
            </a:r>
            <a:r>
              <a:rPr lang="en-IN" dirty="0"/>
              <a:t>, and </a:t>
            </a:r>
            <a:r>
              <a:rPr lang="en-IN" dirty="0" err="1"/>
              <a:t>XiaojunKuang</a:t>
            </a:r>
            <a:r>
              <a:rPr lang="en-IN" dirty="0"/>
              <a:t>. Acceptor Doping and Oxygen Vacancy Migration in Layered Perovskite NdBaInO</a:t>
            </a:r>
            <a:r>
              <a:rPr lang="en-IN" baseline="-25000" dirty="0"/>
              <a:t>4</a:t>
            </a:r>
            <a:r>
              <a:rPr lang="en-IN" dirty="0"/>
              <a:t>-Based Mixed Conductors. The Journal of Physical Chemistry C 120 12 2016 6416-6426.</a:t>
            </a:r>
          </a:p>
          <a:p>
            <a:pPr lvl="0"/>
            <a:r>
              <a:rPr lang="en-IN" dirty="0"/>
              <a:t>Cristina </a:t>
            </a:r>
            <a:r>
              <a:rPr lang="en-IN" dirty="0" err="1"/>
              <a:t>Tealdi</a:t>
            </a:r>
            <a:r>
              <a:rPr lang="en-IN" dirty="0"/>
              <a:t>, Chiara Ferrara, </a:t>
            </a:r>
            <a:r>
              <a:rPr lang="en-IN" dirty="0" err="1"/>
              <a:t>Piercarlo</a:t>
            </a:r>
            <a:r>
              <a:rPr lang="en-IN" dirty="0"/>
              <a:t> </a:t>
            </a:r>
            <a:r>
              <a:rPr lang="en-IN" dirty="0" err="1"/>
              <a:t>Mustarelli</a:t>
            </a:r>
            <a:r>
              <a:rPr lang="en-IN" dirty="0"/>
              <a:t>, and M. </a:t>
            </a:r>
            <a:r>
              <a:rPr lang="en-IN" dirty="0" err="1"/>
              <a:t>Saiful</a:t>
            </a:r>
            <a:r>
              <a:rPr lang="en-IN" dirty="0"/>
              <a:t> Islam. "Vacancy and interstitial oxide ion migration in heavily doped La</a:t>
            </a:r>
            <a:r>
              <a:rPr lang="en-IN" baseline="-25000" dirty="0"/>
              <a:t>2− x</a:t>
            </a:r>
            <a:r>
              <a:rPr lang="en-IN" dirty="0"/>
              <a:t> </a:t>
            </a:r>
            <a:r>
              <a:rPr lang="en-IN" dirty="0" err="1"/>
              <a:t>Sr</a:t>
            </a:r>
            <a:r>
              <a:rPr lang="en-IN" baseline="-25000" dirty="0"/>
              <a:t> x</a:t>
            </a:r>
            <a:r>
              <a:rPr lang="en-IN" dirty="0"/>
              <a:t> CoO</a:t>
            </a:r>
            <a:r>
              <a:rPr lang="en-IN" baseline="-25000" dirty="0"/>
              <a:t>4±δ</a:t>
            </a:r>
            <a:r>
              <a:rPr lang="en-IN" dirty="0"/>
              <a:t>." Journal of Materials Chemistry 22 2012 8969-8975.</a:t>
            </a:r>
          </a:p>
          <a:p>
            <a:pPr lvl="0"/>
            <a:r>
              <a:rPr lang="en-IN" dirty="0" err="1"/>
              <a:t>Yasuo</a:t>
            </a:r>
            <a:r>
              <a:rPr lang="en-IN" dirty="0"/>
              <a:t> Kameda, Hiroshi </a:t>
            </a:r>
            <a:r>
              <a:rPr lang="en-IN" dirty="0" err="1"/>
              <a:t>Deguchi</a:t>
            </a:r>
            <a:r>
              <a:rPr lang="en-IN" dirty="0"/>
              <a:t>, </a:t>
            </a:r>
            <a:r>
              <a:rPr lang="en-IN" dirty="0" err="1"/>
              <a:t>Hirotoshi</a:t>
            </a:r>
            <a:r>
              <a:rPr lang="en-IN" dirty="0"/>
              <a:t> Furukawa, Yoshiyuki Kubota, </a:t>
            </a:r>
            <a:r>
              <a:rPr lang="en-IN" dirty="0" err="1"/>
              <a:t>Yasuyuki</a:t>
            </a:r>
            <a:r>
              <a:rPr lang="en-IN" dirty="0"/>
              <a:t> </a:t>
            </a:r>
            <a:r>
              <a:rPr lang="en-IN" dirty="0" err="1"/>
              <a:t>Yagi</a:t>
            </a:r>
            <a:r>
              <a:rPr lang="en-IN" dirty="0"/>
              <a:t>, Yoshihiro Imai, Noriko Yamazaki, Noriko </a:t>
            </a:r>
            <a:r>
              <a:rPr lang="en-IN" dirty="0" err="1"/>
              <a:t>Watari</a:t>
            </a:r>
            <a:r>
              <a:rPr lang="en-IN" dirty="0"/>
              <a:t>, Takuya Hirata, and Nobuyuki </a:t>
            </a:r>
            <a:r>
              <a:rPr lang="en-IN" dirty="0" err="1"/>
              <a:t>Matubayasi</a:t>
            </a:r>
            <a:r>
              <a:rPr lang="en-IN" dirty="0"/>
              <a:t>. "Hydration Structure of CO</a:t>
            </a:r>
            <a:r>
              <a:rPr lang="en-IN" baseline="-25000" dirty="0"/>
              <a:t>2</a:t>
            </a:r>
            <a:r>
              <a:rPr lang="en-IN" dirty="0"/>
              <a:t>-Absorbed 2-Aminoethanol Studied by Neutron Diffraction with the 14N/15N Isotopic Substitution Method." The Journal of Physical Chemistry B 118 2014 1403-1410.</a:t>
            </a:r>
          </a:p>
          <a:p>
            <a:pPr lvl="0"/>
            <a:r>
              <a:rPr lang="en-IN" dirty="0"/>
              <a:t>Kotaro </a:t>
            </a:r>
            <a:r>
              <a:rPr lang="en-IN" dirty="0" err="1"/>
              <a:t>Fujii</a:t>
            </a:r>
            <a:r>
              <a:rPr lang="en-IN" dirty="0"/>
              <a:t>, Masahiro </a:t>
            </a:r>
            <a:r>
              <a:rPr lang="en-IN" dirty="0" err="1"/>
              <a:t>Shiraiwa</a:t>
            </a:r>
            <a:r>
              <a:rPr lang="en-IN" dirty="0"/>
              <a:t>, Yuichi Esaki, </a:t>
            </a:r>
            <a:r>
              <a:rPr lang="en-IN" dirty="0" err="1"/>
              <a:t>Masatomo</a:t>
            </a:r>
            <a:r>
              <a:rPr lang="en-IN" dirty="0"/>
              <a:t> </a:t>
            </a:r>
            <a:r>
              <a:rPr lang="en-IN" dirty="0" err="1"/>
              <a:t>Yashima</a:t>
            </a:r>
            <a:r>
              <a:rPr lang="en-IN" dirty="0"/>
              <a:t>, Su Jae Kim, and </a:t>
            </a:r>
            <a:r>
              <a:rPr lang="en-IN" dirty="0" err="1"/>
              <a:t>Seongsu</a:t>
            </a:r>
            <a:r>
              <a:rPr lang="en-IN" dirty="0"/>
              <a:t> Lee. Improved oxide-ion conductivity of NdBaInO</a:t>
            </a:r>
            <a:r>
              <a:rPr lang="en-IN" baseline="-25000" dirty="0"/>
              <a:t>4</a:t>
            </a:r>
            <a:r>
              <a:rPr lang="en-IN" dirty="0"/>
              <a:t> by </a:t>
            </a:r>
            <a:r>
              <a:rPr lang="en-IN" dirty="0" err="1"/>
              <a:t>Sr</a:t>
            </a:r>
            <a:r>
              <a:rPr lang="en-IN" dirty="0"/>
              <a:t> doping. Journal of Materials Chemistry A 3 2015 11985-11990.</a:t>
            </a:r>
          </a:p>
          <a:p>
            <a:pPr lvl="0"/>
            <a:r>
              <a:rPr lang="en-IN" dirty="0"/>
              <a:t>S. J. Skinner and J. A. </a:t>
            </a:r>
            <a:r>
              <a:rPr lang="en-IN" dirty="0" err="1"/>
              <a:t>Kilner</a:t>
            </a:r>
            <a:r>
              <a:rPr lang="en-IN" dirty="0"/>
              <a:t>. Oxygen diffusion and surface exchange in La</a:t>
            </a:r>
            <a:r>
              <a:rPr lang="en-IN" baseline="-25000" dirty="0"/>
              <a:t>2−x</a:t>
            </a:r>
            <a:r>
              <a:rPr lang="en-IN" dirty="0"/>
              <a:t>Sr </a:t>
            </a:r>
            <a:r>
              <a:rPr lang="en-IN" baseline="-25000" dirty="0"/>
              <a:t>x</a:t>
            </a:r>
            <a:r>
              <a:rPr lang="en-IN" dirty="0"/>
              <a:t> NiO</a:t>
            </a:r>
            <a:r>
              <a:rPr lang="en-IN" baseline="-25000" dirty="0"/>
              <a:t>4+ δ</a:t>
            </a:r>
            <a:r>
              <a:rPr lang="en-IN" dirty="0"/>
              <a:t>. Solid State Ionics 13 2000 709-712.</a:t>
            </a:r>
          </a:p>
          <a:p>
            <a:pPr lvl="0"/>
            <a:r>
              <a:rPr lang="en-IN" dirty="0"/>
              <a:t>A. </a:t>
            </a:r>
            <a:r>
              <a:rPr lang="en-IN" dirty="0" err="1"/>
              <a:t>Tarancón</a:t>
            </a:r>
            <a:r>
              <a:rPr lang="en-IN" dirty="0"/>
              <a:t>, Skinner, S.J., </a:t>
            </a:r>
            <a:r>
              <a:rPr lang="en-IN" dirty="0" err="1"/>
              <a:t>Chater</a:t>
            </a:r>
            <a:r>
              <a:rPr lang="en-IN" dirty="0"/>
              <a:t>, R.J., Hernandez-Ramirez, F. and </a:t>
            </a:r>
            <a:r>
              <a:rPr lang="en-IN" dirty="0" err="1"/>
              <a:t>Kilner</a:t>
            </a:r>
            <a:r>
              <a:rPr lang="en-IN" dirty="0"/>
              <a:t>, J.A., Layered </a:t>
            </a:r>
            <a:r>
              <a:rPr lang="en-IN" dirty="0" err="1"/>
              <a:t>perovskites</a:t>
            </a:r>
            <a:r>
              <a:rPr lang="en-IN" dirty="0"/>
              <a:t> as promising cathodes for intermediate temperature solid oxide fuel cells. Journal of Materials Chemistry, 17(30), 2007 pp.3175-3181.</a:t>
            </a:r>
          </a:p>
          <a:p>
            <a:pPr lvl="0"/>
            <a:r>
              <a:rPr lang="en-IN" dirty="0"/>
              <a:t>H. </a:t>
            </a:r>
            <a:r>
              <a:rPr lang="en-IN" dirty="0" err="1"/>
              <a:t>Chaker</a:t>
            </a:r>
            <a:r>
              <a:rPr lang="en-IN" dirty="0"/>
              <a:t>, I. </a:t>
            </a:r>
            <a:r>
              <a:rPr lang="en-IN" dirty="0" err="1"/>
              <a:t>Raies</a:t>
            </a:r>
            <a:r>
              <a:rPr lang="en-IN" dirty="0"/>
              <a:t>, </a:t>
            </a:r>
            <a:r>
              <a:rPr lang="en-IN" dirty="0" err="1"/>
              <a:t>Chouket</a:t>
            </a:r>
            <a:r>
              <a:rPr lang="en-IN" dirty="0"/>
              <a:t>, A., </a:t>
            </a:r>
            <a:r>
              <a:rPr lang="en-IN" dirty="0" err="1"/>
              <a:t>Roisnel</a:t>
            </a:r>
            <a:r>
              <a:rPr lang="en-IN" dirty="0"/>
              <a:t>, T. and </a:t>
            </a:r>
            <a:r>
              <a:rPr lang="en-IN" dirty="0" err="1"/>
              <a:t>Hassen</a:t>
            </a:r>
            <a:r>
              <a:rPr lang="en-IN" dirty="0"/>
              <a:t>, R.B. Chemical and physical characterizations of the n= 1 </a:t>
            </a:r>
            <a:r>
              <a:rPr lang="en-IN" dirty="0" err="1"/>
              <a:t>Ruddlesden</a:t>
            </a:r>
            <a:r>
              <a:rPr lang="en-IN" dirty="0"/>
              <a:t>–Popper phases: Nd</a:t>
            </a:r>
            <a:r>
              <a:rPr lang="en-IN" baseline="-25000" dirty="0"/>
              <a:t>2− y</a:t>
            </a:r>
            <a:r>
              <a:rPr lang="en-IN" dirty="0"/>
              <a:t>Sr</a:t>
            </a:r>
            <a:r>
              <a:rPr lang="en-IN" baseline="-25000" dirty="0"/>
              <a:t>y</a:t>
            </a:r>
            <a:r>
              <a:rPr lang="en-IN" dirty="0"/>
              <a:t>Ni</a:t>
            </a:r>
            <a:r>
              <a:rPr lang="en-IN" baseline="-25000" dirty="0"/>
              <a:t>1− x</a:t>
            </a:r>
            <a:r>
              <a:rPr lang="en-IN" dirty="0"/>
              <a:t>Co</a:t>
            </a:r>
            <a:r>
              <a:rPr lang="en-IN" baseline="-25000" dirty="0"/>
              <a:t>x</a:t>
            </a:r>
            <a:r>
              <a:rPr lang="en-IN" dirty="0"/>
              <a:t>O</a:t>
            </a:r>
            <a:r>
              <a:rPr lang="en-IN" baseline="-25000" dirty="0"/>
              <a:t>4±δ</a:t>
            </a:r>
            <a:r>
              <a:rPr lang="en-IN" dirty="0"/>
              <a:t> (y= 1 and 0.1≤ x≤ 0.9). Ionics, 2017 pp.1-12.</a:t>
            </a:r>
          </a:p>
          <a:p>
            <a:pPr lvl="0"/>
            <a:r>
              <a:rPr lang="en-IN" dirty="0"/>
              <a:t>Frank. Lichtenberg, The story of Sr</a:t>
            </a:r>
            <a:r>
              <a:rPr lang="en-IN" baseline="-25000" dirty="0"/>
              <a:t>2</a:t>
            </a:r>
            <a:r>
              <a:rPr lang="en-IN" dirty="0"/>
              <a:t>RuO</a:t>
            </a:r>
            <a:r>
              <a:rPr lang="en-IN" baseline="-25000" dirty="0"/>
              <a:t>4</a:t>
            </a:r>
            <a:r>
              <a:rPr lang="en-IN" dirty="0"/>
              <a:t>. Progress in solid state chemistry 30 2002 103-131.</a:t>
            </a:r>
          </a:p>
          <a:p>
            <a:pPr lvl="0"/>
            <a:r>
              <a:rPr lang="en-IN" dirty="0"/>
              <a:t>Tetsuo Shimura, Mitsuru </a:t>
            </a:r>
            <a:r>
              <a:rPr lang="en-IN" dirty="0" err="1"/>
              <a:t>Itoh</a:t>
            </a:r>
            <a:r>
              <a:rPr lang="en-IN" dirty="0"/>
              <a:t>, and </a:t>
            </a:r>
            <a:r>
              <a:rPr lang="en-IN" dirty="0" err="1"/>
              <a:t>Tetsurō</a:t>
            </a:r>
            <a:r>
              <a:rPr lang="en-IN" dirty="0"/>
              <a:t> Nakamura. Novel two-dimensional conductor Sr</a:t>
            </a:r>
            <a:r>
              <a:rPr lang="en-IN" baseline="-25000" dirty="0"/>
              <a:t>2</a:t>
            </a:r>
            <a:r>
              <a:rPr lang="en-IN" dirty="0"/>
              <a:t>RhO</a:t>
            </a:r>
            <a:r>
              <a:rPr lang="en-IN" baseline="-25000" dirty="0"/>
              <a:t>4</a:t>
            </a:r>
            <a:r>
              <a:rPr lang="en-IN" dirty="0"/>
              <a:t>. Journal of Solid State Chemistry 98 1992 198-200.</a:t>
            </a:r>
          </a:p>
          <a:p>
            <a:pPr lvl="0"/>
            <a:r>
              <a:rPr lang="en-IN" dirty="0"/>
              <a:t>S. </a:t>
            </a:r>
            <a:r>
              <a:rPr lang="en-IN" dirty="0" err="1"/>
              <a:t>Smadici</a:t>
            </a:r>
            <a:r>
              <a:rPr lang="en-IN" dirty="0"/>
              <a:t>, J. C. T. Lee, A. </a:t>
            </a:r>
            <a:r>
              <a:rPr lang="en-IN" dirty="0" err="1"/>
              <a:t>Rusydi</a:t>
            </a:r>
            <a:r>
              <a:rPr lang="en-IN" dirty="0"/>
              <a:t>, G. </a:t>
            </a:r>
            <a:r>
              <a:rPr lang="en-IN" dirty="0" err="1"/>
              <a:t>Logvenov</a:t>
            </a:r>
            <a:r>
              <a:rPr lang="en-IN" dirty="0"/>
              <a:t>, I. </a:t>
            </a:r>
            <a:r>
              <a:rPr lang="en-IN" dirty="0" err="1"/>
              <a:t>Bozovic</a:t>
            </a:r>
            <a:r>
              <a:rPr lang="en-IN" dirty="0"/>
              <a:t>, and P. </a:t>
            </a:r>
            <a:r>
              <a:rPr lang="en-IN" dirty="0" err="1"/>
              <a:t>Abbamonte</a:t>
            </a:r>
            <a:r>
              <a:rPr lang="en-IN" dirty="0"/>
              <a:t>. "Distinct oxygen hole doping in different layers of Sr</a:t>
            </a:r>
            <a:r>
              <a:rPr lang="en-IN" baseline="-25000" dirty="0"/>
              <a:t>2</a:t>
            </a:r>
            <a:r>
              <a:rPr lang="en-IN" dirty="0"/>
              <a:t>CuO</a:t>
            </a:r>
            <a:r>
              <a:rPr lang="en-IN" baseline="-25000" dirty="0"/>
              <a:t>4−δ</a:t>
            </a:r>
            <a:r>
              <a:rPr lang="en-IN" dirty="0"/>
              <a:t>/La</a:t>
            </a:r>
            <a:r>
              <a:rPr lang="en-IN" baseline="-25000" dirty="0"/>
              <a:t>2</a:t>
            </a:r>
            <a:r>
              <a:rPr lang="en-IN" dirty="0"/>
              <a:t>CuO</a:t>
            </a:r>
            <a:r>
              <a:rPr lang="en-IN" baseline="-25000" dirty="0"/>
              <a:t>4</a:t>
            </a:r>
            <a:r>
              <a:rPr lang="en-IN" dirty="0"/>
              <a:t> </a:t>
            </a:r>
            <a:r>
              <a:rPr lang="en-IN" dirty="0" err="1"/>
              <a:t>superlattices</a:t>
            </a:r>
            <a:r>
              <a:rPr lang="en-IN" dirty="0"/>
              <a:t>." Physical Review B 85 2012 094519.</a:t>
            </a:r>
          </a:p>
          <a:p>
            <a:pPr lvl="0"/>
            <a:r>
              <a:rPr lang="en-IN" dirty="0" err="1"/>
              <a:t>Jérémie</a:t>
            </a:r>
            <a:r>
              <a:rPr lang="en-IN" dirty="0"/>
              <a:t> </a:t>
            </a:r>
            <a:r>
              <a:rPr lang="en-IN" dirty="0" err="1"/>
              <a:t>Teyssier</a:t>
            </a:r>
            <a:r>
              <a:rPr lang="en-IN" dirty="0"/>
              <a:t>, Enrico </a:t>
            </a:r>
            <a:r>
              <a:rPr lang="en-IN" dirty="0" err="1"/>
              <a:t>Giannini</a:t>
            </a:r>
            <a:r>
              <a:rPr lang="en-IN" dirty="0"/>
              <a:t>, </a:t>
            </a:r>
            <a:r>
              <a:rPr lang="en-IN" dirty="0" err="1"/>
              <a:t>Adrien</a:t>
            </a:r>
            <a:r>
              <a:rPr lang="en-IN" dirty="0"/>
              <a:t> </a:t>
            </a:r>
            <a:r>
              <a:rPr lang="en-IN" dirty="0" err="1"/>
              <a:t>Stucky</a:t>
            </a:r>
            <a:r>
              <a:rPr lang="en-IN" dirty="0"/>
              <a:t>, R. </a:t>
            </a:r>
            <a:r>
              <a:rPr lang="en-IN" dirty="0" err="1"/>
              <a:t>Černý</a:t>
            </a:r>
            <a:r>
              <a:rPr lang="en-IN" dirty="0"/>
              <a:t>, M. V. </a:t>
            </a:r>
            <a:r>
              <a:rPr lang="en-IN" dirty="0" err="1"/>
              <a:t>Eremin</a:t>
            </a:r>
            <a:r>
              <a:rPr lang="en-IN" dirty="0"/>
              <a:t>, and Dirk Van Der </a:t>
            </a:r>
            <a:r>
              <a:rPr lang="en-IN" dirty="0" err="1"/>
              <a:t>Marel</a:t>
            </a:r>
            <a:r>
              <a:rPr lang="en-IN" dirty="0"/>
              <a:t>. </a:t>
            </a:r>
            <a:r>
              <a:rPr lang="en-IN" dirty="0" err="1"/>
              <a:t>Jahn</a:t>
            </a:r>
            <a:r>
              <a:rPr lang="en-IN" dirty="0"/>
              <a:t>-Teller induced </a:t>
            </a:r>
            <a:r>
              <a:rPr lang="en-IN" dirty="0" err="1"/>
              <a:t>nematic</a:t>
            </a:r>
            <a:r>
              <a:rPr lang="en-IN" dirty="0"/>
              <a:t> orbital order in tetragonal Sr</a:t>
            </a:r>
            <a:r>
              <a:rPr lang="en-IN" baseline="-25000" dirty="0"/>
              <a:t>2</a:t>
            </a:r>
            <a:r>
              <a:rPr lang="en-IN" dirty="0"/>
              <a:t>VO</a:t>
            </a:r>
            <a:r>
              <a:rPr lang="en-IN" baseline="-25000" dirty="0"/>
              <a:t>4</a:t>
            </a:r>
            <a:r>
              <a:rPr lang="en-IN" dirty="0"/>
              <a:t>. Physical Review B 93 2016 125138.</a:t>
            </a:r>
          </a:p>
          <a:p>
            <a:pPr lvl="0"/>
            <a:r>
              <a:rPr lang="en-IN" dirty="0"/>
              <a:t>Rahul </a:t>
            </a:r>
            <a:r>
              <a:rPr lang="en-IN" dirty="0" err="1"/>
              <a:t>Ghildiyal</a:t>
            </a:r>
            <a:r>
              <a:rPr lang="en-IN" dirty="0"/>
              <a:t>, Chia‐</a:t>
            </a:r>
            <a:r>
              <a:rPr lang="en-IN" dirty="0" err="1"/>
              <a:t>Hao</a:t>
            </a:r>
            <a:r>
              <a:rPr lang="en-IN" dirty="0"/>
              <a:t> Hsu, and Chung‐</a:t>
            </a:r>
            <a:r>
              <a:rPr lang="en-IN" dirty="0" err="1"/>
              <a:t>Hsin</a:t>
            </a:r>
            <a:r>
              <a:rPr lang="en-IN" dirty="0"/>
              <a:t> Lu. </a:t>
            </a:r>
            <a:r>
              <a:rPr lang="en-IN" dirty="0" err="1"/>
              <a:t>Aliovalent</a:t>
            </a:r>
            <a:r>
              <a:rPr lang="en-IN" dirty="0"/>
              <a:t> ion substitution and enhanced photoluminescence of Sr</a:t>
            </a:r>
            <a:r>
              <a:rPr lang="en-IN" baseline="-25000" dirty="0"/>
              <a:t>2</a:t>
            </a:r>
            <a:r>
              <a:rPr lang="en-IN" dirty="0"/>
              <a:t>SiO</a:t>
            </a:r>
            <a:r>
              <a:rPr lang="en-IN" baseline="-25000" dirty="0"/>
              <a:t>4</a:t>
            </a:r>
            <a:r>
              <a:rPr lang="en-IN" dirty="0"/>
              <a:t>: Tb</a:t>
            </a:r>
            <a:r>
              <a:rPr lang="en-IN" baseline="30000" dirty="0"/>
              <a:t>3+</a:t>
            </a:r>
            <a:r>
              <a:rPr lang="en-IN" dirty="0"/>
              <a:t>/Z</a:t>
            </a:r>
            <a:r>
              <a:rPr lang="en-IN" baseline="30000" dirty="0"/>
              <a:t>+</a:t>
            </a:r>
            <a:r>
              <a:rPr lang="en-IN" dirty="0"/>
              <a:t> (Z= Li, Na, and K) phosphors. International Journal of Applied Ceramic Technology 8 2011 759-765.</a:t>
            </a:r>
          </a:p>
          <a:p>
            <a:pPr lvl="0"/>
            <a:r>
              <a:rPr lang="en-IN" dirty="0"/>
              <a:t>R. </a:t>
            </a:r>
            <a:r>
              <a:rPr lang="en-IN" dirty="0" err="1"/>
              <a:t>Seema</a:t>
            </a:r>
            <a:r>
              <a:rPr lang="en-IN" dirty="0"/>
              <a:t> and K. Nanda Kumar. A new synthetic pathway of Sr</a:t>
            </a:r>
            <a:r>
              <a:rPr lang="en-IN" baseline="-25000" dirty="0"/>
              <a:t>2</a:t>
            </a:r>
            <a:r>
              <a:rPr lang="en-IN" dirty="0"/>
              <a:t>CeO</a:t>
            </a:r>
            <a:r>
              <a:rPr lang="en-IN" baseline="-25000" dirty="0"/>
              <a:t>4</a:t>
            </a:r>
            <a:r>
              <a:rPr lang="en-IN" dirty="0"/>
              <a:t> phosphor and its characterization. Journal of Luminescence 131 2011 2181-2184.</a:t>
            </a:r>
          </a:p>
          <a:p>
            <a:pPr lvl="0"/>
            <a:r>
              <a:rPr lang="en-IN" dirty="0" err="1"/>
              <a:t>Andrius</a:t>
            </a:r>
            <a:r>
              <a:rPr lang="en-IN" dirty="0"/>
              <a:t> </a:t>
            </a:r>
            <a:r>
              <a:rPr lang="en-IN" dirty="0" err="1"/>
              <a:t>Stanulis</a:t>
            </a:r>
            <a:r>
              <a:rPr lang="en-IN" dirty="0"/>
              <a:t>, </a:t>
            </a:r>
            <a:r>
              <a:rPr lang="en-IN" dirty="0" err="1"/>
              <a:t>Artūras</a:t>
            </a:r>
            <a:r>
              <a:rPr lang="en-IN" dirty="0"/>
              <a:t> </a:t>
            </a:r>
            <a:r>
              <a:rPr lang="en-IN" dirty="0" err="1"/>
              <a:t>Katelnikovas</a:t>
            </a:r>
            <a:r>
              <a:rPr lang="en-IN" dirty="0"/>
              <a:t>, David </a:t>
            </a:r>
            <a:r>
              <a:rPr lang="en-IN" dirty="0" err="1"/>
              <a:t>Enseling</a:t>
            </a:r>
            <a:r>
              <a:rPr lang="en-IN" dirty="0"/>
              <a:t>, </a:t>
            </a:r>
            <a:r>
              <a:rPr lang="en-IN" dirty="0" err="1"/>
              <a:t>Danuta</a:t>
            </a:r>
            <a:r>
              <a:rPr lang="en-IN" dirty="0"/>
              <a:t> </a:t>
            </a:r>
            <a:r>
              <a:rPr lang="en-IN" dirty="0" err="1"/>
              <a:t>Dutczak</a:t>
            </a:r>
            <a:r>
              <a:rPr lang="en-IN" dirty="0"/>
              <a:t>, </a:t>
            </a:r>
            <a:r>
              <a:rPr lang="en-IN" dirty="0" err="1"/>
              <a:t>Simas</a:t>
            </a:r>
            <a:r>
              <a:rPr lang="en-IN" dirty="0"/>
              <a:t> </a:t>
            </a:r>
            <a:r>
              <a:rPr lang="en-IN" dirty="0" err="1"/>
              <a:t>Šakirzanovas</a:t>
            </a:r>
            <a:r>
              <a:rPr lang="en-IN" dirty="0"/>
              <a:t>, </a:t>
            </a:r>
            <a:r>
              <a:rPr lang="en-IN" dirty="0" err="1"/>
              <a:t>Marlies</a:t>
            </a:r>
            <a:r>
              <a:rPr lang="en-IN" dirty="0"/>
              <a:t> Van </a:t>
            </a:r>
            <a:r>
              <a:rPr lang="en-IN" dirty="0" err="1"/>
              <a:t>Bael</a:t>
            </a:r>
            <a:r>
              <a:rPr lang="en-IN" dirty="0"/>
              <a:t>, An Hardy, </a:t>
            </a:r>
            <a:r>
              <a:rPr lang="en-IN" dirty="0" err="1"/>
              <a:t>Aivaras</a:t>
            </a:r>
            <a:r>
              <a:rPr lang="en-IN" dirty="0"/>
              <a:t> </a:t>
            </a:r>
            <a:r>
              <a:rPr lang="en-IN" dirty="0" err="1"/>
              <a:t>Kareiva</a:t>
            </a:r>
            <a:r>
              <a:rPr lang="en-IN" dirty="0"/>
              <a:t>, and Thomas </a:t>
            </a:r>
            <a:r>
              <a:rPr lang="en-IN" dirty="0" err="1"/>
              <a:t>Jüstel</a:t>
            </a:r>
            <a:r>
              <a:rPr lang="en-IN" dirty="0"/>
              <a:t>. Luminescence properties of Sm</a:t>
            </a:r>
            <a:r>
              <a:rPr lang="en-IN" baseline="30000" dirty="0"/>
              <a:t>3+</a:t>
            </a:r>
            <a:r>
              <a:rPr lang="en-IN" dirty="0"/>
              <a:t>-doped alkaline earth </a:t>
            </a:r>
            <a:r>
              <a:rPr lang="en-IN" dirty="0" err="1"/>
              <a:t>ortho-stannates</a:t>
            </a:r>
            <a:r>
              <a:rPr lang="en-IN" dirty="0"/>
              <a:t>. Optical Materials 36 2014 1146-1152.</a:t>
            </a:r>
          </a:p>
          <a:p>
            <a:pPr lvl="0"/>
            <a:r>
              <a:rPr lang="en-IN" dirty="0"/>
              <a:t>R. Weiss and R. </a:t>
            </a:r>
            <a:r>
              <a:rPr lang="en-IN" dirty="0" err="1"/>
              <a:t>Faivre</a:t>
            </a:r>
            <a:r>
              <a:rPr lang="en-IN" dirty="0"/>
              <a:t>. </a:t>
            </a:r>
            <a:r>
              <a:rPr lang="en-IN" dirty="0" err="1"/>
              <a:t>Préparation</a:t>
            </a:r>
            <a:r>
              <a:rPr lang="en-IN" dirty="0"/>
              <a:t> et structure de </a:t>
            </a:r>
            <a:r>
              <a:rPr lang="en-IN" dirty="0" err="1"/>
              <a:t>plombates</a:t>
            </a:r>
            <a:r>
              <a:rPr lang="en-IN" dirty="0"/>
              <a:t> et </a:t>
            </a:r>
            <a:r>
              <a:rPr lang="en-IN" dirty="0" err="1"/>
              <a:t>stannates</a:t>
            </a:r>
            <a:r>
              <a:rPr lang="en-IN" dirty="0"/>
              <a:t> </a:t>
            </a:r>
            <a:r>
              <a:rPr lang="en-IN" dirty="0" err="1"/>
              <a:t>alcalino-terreux</a:t>
            </a:r>
            <a:r>
              <a:rPr lang="en-IN" dirty="0"/>
              <a:t> du type A</a:t>
            </a:r>
            <a:r>
              <a:rPr lang="en-IN" baseline="-25000" dirty="0"/>
              <a:t>2</a:t>
            </a:r>
            <a:r>
              <a:rPr lang="en-IN" dirty="0"/>
              <a:t>BO</a:t>
            </a:r>
            <a:r>
              <a:rPr lang="en-IN" baseline="-25000" dirty="0"/>
              <a:t>4</a:t>
            </a:r>
            <a:r>
              <a:rPr lang="en-IN" dirty="0"/>
              <a:t>. </a:t>
            </a:r>
            <a:r>
              <a:rPr lang="en-IN" dirty="0" err="1"/>
              <a:t>Comptes</a:t>
            </a:r>
            <a:r>
              <a:rPr lang="en-IN" dirty="0"/>
              <a:t> </a:t>
            </a:r>
            <a:r>
              <a:rPr lang="en-IN" dirty="0" err="1"/>
              <a:t>Rendus</a:t>
            </a:r>
            <a:r>
              <a:rPr lang="en-IN" dirty="0"/>
              <a:t> </a:t>
            </a:r>
            <a:r>
              <a:rPr lang="en-IN" dirty="0" err="1"/>
              <a:t>Hebdomadaires</a:t>
            </a:r>
            <a:r>
              <a:rPr lang="en-IN" dirty="0"/>
              <a:t> Des </a:t>
            </a:r>
            <a:r>
              <a:rPr lang="en-IN" dirty="0" err="1"/>
              <a:t>Seances</a:t>
            </a:r>
            <a:r>
              <a:rPr lang="en-IN" dirty="0"/>
              <a:t> De L </a:t>
            </a:r>
            <a:r>
              <a:rPr lang="en-IN" dirty="0" err="1"/>
              <a:t>Academie</a:t>
            </a:r>
            <a:r>
              <a:rPr lang="en-IN" dirty="0"/>
              <a:t> Des Sciences 248 1959 106-108.</a:t>
            </a:r>
          </a:p>
          <a:p>
            <a:pPr lvl="0"/>
            <a:r>
              <a:rPr lang="en-IN" dirty="0"/>
              <a:t>B. </a:t>
            </a:r>
            <a:r>
              <a:rPr lang="en-IN" dirty="0" err="1"/>
              <a:t>Prijamboedi</a:t>
            </a:r>
            <a:r>
              <a:rPr lang="en-IN" dirty="0"/>
              <a:t>, S. Umar, and F. </a:t>
            </a:r>
            <a:r>
              <a:rPr lang="en-IN" dirty="0" err="1"/>
              <a:t>Failamani</a:t>
            </a:r>
            <a:r>
              <a:rPr lang="en-IN" dirty="0"/>
              <a:t>. Electronic structure and optical properties of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 studied with FP-LAPW method in density functional theory. In AIP Conference Proceedings vol. 1656 p. 030001. AIP Publishing, 2015.</a:t>
            </a:r>
          </a:p>
          <a:p>
            <a:pPr lvl="0"/>
            <a:r>
              <a:rPr lang="en-IN" dirty="0"/>
              <a:t>Yu-Chung Chen, Yen- </a:t>
            </a:r>
            <a:r>
              <a:rPr lang="en-IN" dirty="0" err="1"/>
              <a:t>Hwei</a:t>
            </a:r>
            <a:r>
              <a:rPr lang="en-IN" dirty="0"/>
              <a:t> Chang, and Bin-Siang Tsai. Influence of processing conditions on synthesis and photoluminescence of Eu</a:t>
            </a:r>
            <a:r>
              <a:rPr lang="en-IN" baseline="30000" dirty="0"/>
              <a:t>3+</a:t>
            </a:r>
            <a:r>
              <a:rPr lang="en-IN" dirty="0"/>
              <a:t>-activated strontium </a:t>
            </a:r>
            <a:r>
              <a:rPr lang="en-IN" dirty="0" err="1"/>
              <a:t>stannate</a:t>
            </a:r>
            <a:r>
              <a:rPr lang="en-IN" dirty="0"/>
              <a:t> phosphors. Journal of alloys and compounds 398 2005 256-260.</a:t>
            </a:r>
          </a:p>
          <a:p>
            <a:pPr lvl="0"/>
            <a:r>
              <a:rPr lang="en-IN" dirty="0" err="1"/>
              <a:t>Xiaochun</a:t>
            </a:r>
            <a:r>
              <a:rPr lang="en-IN" dirty="0"/>
              <a:t> Zhou, </a:t>
            </a:r>
            <a:r>
              <a:rPr lang="en-IN" dirty="0" err="1"/>
              <a:t>Xiaojun</a:t>
            </a:r>
            <a:r>
              <a:rPr lang="en-IN" dirty="0"/>
              <a:t> Wang and </a:t>
            </a:r>
            <a:r>
              <a:rPr lang="en-IN" dirty="0" err="1"/>
              <a:t>Jiwu</a:t>
            </a:r>
            <a:r>
              <a:rPr lang="en-IN" dirty="0"/>
              <a:t> Wen. Optical study of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: Eu</a:t>
            </a:r>
            <a:r>
              <a:rPr lang="en-IN" baseline="30000" dirty="0"/>
              <a:t>3+</a:t>
            </a:r>
            <a:r>
              <a:rPr lang="en-IN" dirty="0"/>
              <a:t> phosphor. </a:t>
            </a:r>
            <a:r>
              <a:rPr lang="en-IN" dirty="0" err="1"/>
              <a:t>Optik</a:t>
            </a:r>
            <a:r>
              <a:rPr lang="en-IN" dirty="0"/>
              <a:t>-International Journal for Light and Electron Optics 125 2014 3454-3456.</a:t>
            </a:r>
          </a:p>
          <a:p>
            <a:pPr lvl="0"/>
            <a:r>
              <a:rPr lang="en-IN" dirty="0"/>
              <a:t>H. Zhao, Chai, X., Wang, X., Li, Y. and Yao, X., 2016. </a:t>
            </a:r>
            <a:r>
              <a:rPr lang="en-IN" dirty="0" err="1"/>
              <a:t>Mechanoluminescence</a:t>
            </a:r>
            <a:r>
              <a:rPr lang="en-IN" dirty="0"/>
              <a:t> in (</a:t>
            </a:r>
            <a:r>
              <a:rPr lang="en-IN" dirty="0" err="1"/>
              <a:t>Sr</a:t>
            </a:r>
            <a:r>
              <a:rPr lang="en-IN" dirty="0"/>
              <a:t>, </a:t>
            </a:r>
            <a:r>
              <a:rPr lang="en-IN" dirty="0" err="1"/>
              <a:t>Ca</a:t>
            </a:r>
            <a:r>
              <a:rPr lang="en-IN" dirty="0"/>
              <a:t>, Ba)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: Sm</a:t>
            </a:r>
            <a:r>
              <a:rPr lang="en-IN" baseline="30000" dirty="0"/>
              <a:t>3+</a:t>
            </a:r>
            <a:r>
              <a:rPr lang="en-IN" dirty="0"/>
              <a:t>, La </a:t>
            </a:r>
            <a:r>
              <a:rPr lang="en-IN" baseline="30000" dirty="0"/>
              <a:t>3+</a:t>
            </a:r>
            <a:r>
              <a:rPr lang="en-IN" dirty="0"/>
              <a:t> ceramics. Journal of Alloys and Compounds, 656, pp.94-97.</a:t>
            </a:r>
          </a:p>
          <a:p>
            <a:pPr lvl="0"/>
            <a:r>
              <a:rPr lang="en-IN" dirty="0"/>
              <a:t>Takahiro Yamashita and Kazushige Ueda. Blue photoluminescence in Ti-doped alkaline-earth </a:t>
            </a:r>
            <a:r>
              <a:rPr lang="en-IN" dirty="0" err="1"/>
              <a:t>stannates</a:t>
            </a:r>
            <a:r>
              <a:rPr lang="en-IN" dirty="0"/>
              <a:t>. Journal of Solid State Chemistry 180 2007 1410-1413.</a:t>
            </a:r>
          </a:p>
          <a:p>
            <a:pPr lvl="0"/>
            <a:r>
              <a:rPr lang="en-IN" dirty="0"/>
              <a:t>H. M. Yang, J. X. Shi, and M. L. Gong. A new luminescent material,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: </a:t>
            </a:r>
            <a:r>
              <a:rPr lang="en-IN" dirty="0" err="1"/>
              <a:t>Eu</a:t>
            </a:r>
            <a:r>
              <a:rPr lang="en-IN" dirty="0"/>
              <a:t> 3+. Journal of alloys and compounds 415 2006 213-215.</a:t>
            </a:r>
          </a:p>
          <a:p>
            <a:pPr lvl="0"/>
            <a:r>
              <a:rPr lang="en-IN" dirty="0" err="1"/>
              <a:t>Xuhui</a:t>
            </a:r>
            <a:r>
              <a:rPr lang="en-IN" dirty="0"/>
              <a:t> </a:t>
            </a:r>
            <a:r>
              <a:rPr lang="en-IN" dirty="0" err="1"/>
              <a:t>Xu</a:t>
            </a:r>
            <a:r>
              <a:rPr lang="en-IN" dirty="0"/>
              <a:t>, </a:t>
            </a:r>
            <a:r>
              <a:rPr lang="en-IN" dirty="0" err="1"/>
              <a:t>Yuhua</a:t>
            </a:r>
            <a:r>
              <a:rPr lang="en-IN" dirty="0"/>
              <a:t> Wang, Yu Gong, Wei </a:t>
            </a:r>
            <a:r>
              <a:rPr lang="en-IN" dirty="0" err="1"/>
              <a:t>Zeng</a:t>
            </a:r>
            <a:r>
              <a:rPr lang="en-IN" dirty="0"/>
              <a:t>, and </a:t>
            </a:r>
            <a:r>
              <a:rPr lang="en-IN" dirty="0" err="1"/>
              <a:t>Yanqin</a:t>
            </a:r>
            <a:r>
              <a:rPr lang="en-IN" dirty="0"/>
              <a:t> Li. Effect of oxygen vacancies on the red phosphorescence of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: </a:t>
            </a:r>
            <a:r>
              <a:rPr lang="en-IN" dirty="0" err="1"/>
              <a:t>Sm</a:t>
            </a:r>
            <a:r>
              <a:rPr lang="en-IN" dirty="0"/>
              <a:t> </a:t>
            </a:r>
            <a:r>
              <a:rPr lang="en-IN" baseline="30000" dirty="0"/>
              <a:t>3+</a:t>
            </a:r>
            <a:r>
              <a:rPr lang="en-IN" dirty="0"/>
              <a:t> phosphor. Optics express 18 2010 16989-16994.</a:t>
            </a:r>
          </a:p>
          <a:p>
            <a:pPr lvl="0"/>
            <a:r>
              <a:rPr lang="en-IN" dirty="0"/>
              <a:t>K. Ueda, T. Yamashita, K. </a:t>
            </a:r>
            <a:r>
              <a:rPr lang="en-IN" dirty="0" err="1"/>
              <a:t>Nakayashiki</a:t>
            </a:r>
            <a:r>
              <a:rPr lang="en-IN" dirty="0"/>
              <a:t>, K. </a:t>
            </a:r>
            <a:r>
              <a:rPr lang="en-IN" dirty="0" err="1"/>
              <a:t>Goto</a:t>
            </a:r>
            <a:r>
              <a:rPr lang="en-IN" dirty="0"/>
              <a:t>, T. Maeda, K. </a:t>
            </a:r>
            <a:r>
              <a:rPr lang="en-IN" dirty="0" err="1"/>
              <a:t>Furui</a:t>
            </a:r>
            <a:r>
              <a:rPr lang="en-IN" dirty="0"/>
              <a:t>, K. Ozaki, Y. </a:t>
            </a:r>
            <a:r>
              <a:rPr lang="en-IN" dirty="0" err="1"/>
              <a:t>Nakachi</a:t>
            </a:r>
            <a:r>
              <a:rPr lang="en-IN" dirty="0"/>
              <a:t>, S. Nakamura, M. Fujisawa and T. Miyazaki,. Green, orange, and magenta luminescence in strontium </a:t>
            </a:r>
            <a:r>
              <a:rPr lang="en-IN" dirty="0" err="1"/>
              <a:t>stannates</a:t>
            </a:r>
            <a:r>
              <a:rPr lang="en-IN" dirty="0"/>
              <a:t> with perovskite-related structures. Japanese journal of applied physics, 45(9R) 2006 p.6981.</a:t>
            </a:r>
          </a:p>
          <a:p>
            <a:pPr lvl="0"/>
            <a:r>
              <a:rPr lang="en-IN" dirty="0" err="1"/>
              <a:t>Sunao</a:t>
            </a:r>
            <a:r>
              <a:rPr lang="en-IN" dirty="0"/>
              <a:t> </a:t>
            </a:r>
            <a:r>
              <a:rPr lang="en-IN" dirty="0" err="1"/>
              <a:t>Kamimura</a:t>
            </a:r>
            <a:r>
              <a:rPr lang="en-IN" dirty="0"/>
              <a:t>, Hiroshi Yamada and Chao-Nan </a:t>
            </a:r>
            <a:r>
              <a:rPr lang="en-IN" dirty="0" err="1"/>
              <a:t>Xu</a:t>
            </a:r>
            <a:r>
              <a:rPr lang="en-IN" dirty="0"/>
              <a:t>. Strong reddish-orange light emission from stress-activated </a:t>
            </a:r>
            <a:r>
              <a:rPr lang="en-IN" dirty="0" err="1"/>
              <a:t>Sr</a:t>
            </a:r>
            <a:r>
              <a:rPr lang="en-IN" baseline="-25000" dirty="0" err="1"/>
              <a:t>n</a:t>
            </a:r>
            <a:r>
              <a:rPr lang="en-IN" baseline="-25000" dirty="0"/>
              <a:t>+ 1</a:t>
            </a:r>
            <a:r>
              <a:rPr lang="en-IN" dirty="0"/>
              <a:t>Sn</a:t>
            </a:r>
            <a:r>
              <a:rPr lang="en-IN" baseline="-25000" dirty="0"/>
              <a:t>n</a:t>
            </a:r>
            <a:r>
              <a:rPr lang="en-IN" dirty="0"/>
              <a:t>O</a:t>
            </a:r>
            <a:r>
              <a:rPr lang="en-IN" baseline="-25000" dirty="0"/>
              <a:t>3n+1</a:t>
            </a:r>
            <a:r>
              <a:rPr lang="en-IN" dirty="0"/>
              <a:t>: Sm</a:t>
            </a:r>
            <a:r>
              <a:rPr lang="en-IN" baseline="30000" dirty="0"/>
              <a:t>3+</a:t>
            </a:r>
            <a:r>
              <a:rPr lang="en-IN" dirty="0"/>
              <a:t> (n= 1, 2,∞) with perovskite-related structures. Applied Physics Letters 101 2012 091113.</a:t>
            </a:r>
          </a:p>
          <a:p>
            <a:pPr lvl="0"/>
            <a:r>
              <a:rPr lang="en-IN" dirty="0"/>
              <a:t>M. </a:t>
            </a:r>
            <a:r>
              <a:rPr lang="en-IN" dirty="0" err="1"/>
              <a:t>Srinivas</a:t>
            </a:r>
            <a:r>
              <a:rPr lang="en-IN" dirty="0"/>
              <a:t>, B. </a:t>
            </a:r>
            <a:r>
              <a:rPr lang="en-IN" dirty="0" err="1"/>
              <a:t>Appa</a:t>
            </a:r>
            <a:r>
              <a:rPr lang="en-IN" dirty="0"/>
              <a:t> </a:t>
            </a:r>
            <a:r>
              <a:rPr lang="en-IN" dirty="0" err="1"/>
              <a:t>Rao</a:t>
            </a:r>
            <a:r>
              <a:rPr lang="en-IN" dirty="0"/>
              <a:t>, M. </a:t>
            </a:r>
            <a:r>
              <a:rPr lang="en-IN" dirty="0" err="1"/>
              <a:t>Vithal</a:t>
            </a:r>
            <a:r>
              <a:rPr lang="en-IN" dirty="0"/>
              <a:t> and P. </a:t>
            </a:r>
            <a:r>
              <a:rPr lang="en-IN" dirty="0" err="1"/>
              <a:t>Raghava</a:t>
            </a:r>
            <a:r>
              <a:rPr lang="en-IN" dirty="0"/>
              <a:t> </a:t>
            </a:r>
            <a:r>
              <a:rPr lang="en-IN" dirty="0" err="1"/>
              <a:t>Rao</a:t>
            </a:r>
            <a:r>
              <a:rPr lang="en-IN" dirty="0"/>
              <a:t>. "Luminescence properties of Tb</a:t>
            </a:r>
            <a:r>
              <a:rPr lang="en-IN" baseline="30000" dirty="0"/>
              <a:t>3+</a:t>
            </a:r>
            <a:r>
              <a:rPr lang="en-IN" dirty="0"/>
              <a:t> doped Sr</a:t>
            </a:r>
            <a:r>
              <a:rPr lang="en-IN" baseline="-25000" dirty="0"/>
              <a:t>2</a:t>
            </a:r>
            <a:r>
              <a:rPr lang="en-IN" dirty="0"/>
              <a:t>SnO</a:t>
            </a:r>
            <a:r>
              <a:rPr lang="en-IN" baseline="-25000" dirty="0"/>
              <a:t>4</a:t>
            </a:r>
            <a:r>
              <a:rPr lang="en-IN" dirty="0"/>
              <a:t> green phosphor in UV/VUV regions." Luminescence 28 2013 597-601.</a:t>
            </a:r>
          </a:p>
          <a:p>
            <a:pPr lvl="0"/>
            <a:r>
              <a:rPr lang="en-IN" dirty="0" err="1"/>
              <a:t>Athira</a:t>
            </a:r>
            <a:r>
              <a:rPr lang="en-IN" dirty="0"/>
              <a:t> KV Raj, P. </a:t>
            </a:r>
            <a:r>
              <a:rPr lang="en-IN" dirty="0" err="1"/>
              <a:t>Prabhakar</a:t>
            </a:r>
            <a:r>
              <a:rPr lang="en-IN" dirty="0"/>
              <a:t> </a:t>
            </a:r>
            <a:r>
              <a:rPr lang="en-IN" dirty="0" err="1"/>
              <a:t>Rao</a:t>
            </a:r>
            <a:r>
              <a:rPr lang="en-IN" dirty="0"/>
              <a:t>, S. </a:t>
            </a:r>
            <a:r>
              <a:rPr lang="en-IN" dirty="0" err="1"/>
              <a:t>Divya</a:t>
            </a:r>
            <a:r>
              <a:rPr lang="en-IN" dirty="0"/>
              <a:t> and T. R. </a:t>
            </a:r>
            <a:r>
              <a:rPr lang="en-IN" dirty="0" err="1"/>
              <a:t>Ajuthara</a:t>
            </a:r>
            <a:r>
              <a:rPr lang="en-IN" dirty="0"/>
              <a:t>. Terbium doped Sr</a:t>
            </a:r>
            <a:r>
              <a:rPr lang="en-IN" baseline="-25000" dirty="0"/>
              <a:t>2</a:t>
            </a:r>
            <a:r>
              <a:rPr lang="en-IN" dirty="0"/>
              <a:t>MO</a:t>
            </a:r>
            <a:r>
              <a:rPr lang="en-IN" baseline="-25000" dirty="0"/>
              <a:t>4</a:t>
            </a:r>
            <a:r>
              <a:rPr lang="en-IN" dirty="0"/>
              <a:t> [M= </a:t>
            </a:r>
            <a:r>
              <a:rPr lang="en-IN" dirty="0" err="1"/>
              <a:t>Sn</a:t>
            </a:r>
            <a:r>
              <a:rPr lang="en-IN" dirty="0"/>
              <a:t> and </a:t>
            </a:r>
            <a:r>
              <a:rPr lang="en-IN" dirty="0" err="1"/>
              <a:t>Zr</a:t>
            </a:r>
            <a:r>
              <a:rPr lang="en-IN" dirty="0"/>
              <a:t>] yellow pigments with high infrared reflectance for energy saving applications. Powder Technology 311 2017 52-58.</a:t>
            </a:r>
          </a:p>
        </p:txBody>
      </p:sp>
    </p:spTree>
    <p:extLst>
      <p:ext uri="{BB962C8B-B14F-4D97-AF65-F5344CB8AC3E}">
        <p14:creationId xmlns:p14="http://schemas.microsoft.com/office/powerpoint/2010/main" val="2351206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Properties of Neodymium (Nd)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Ionic radii in 9</a:t>
            </a:r>
            <a:r>
              <a:rPr lang="en-IN" baseline="30000" dirty="0" smtClean="0"/>
              <a:t>th</a:t>
            </a:r>
            <a:r>
              <a:rPr lang="en-IN" dirty="0" smtClean="0"/>
              <a:t> coordination 1.35 Å</a:t>
            </a:r>
          </a:p>
          <a:p>
            <a:r>
              <a:rPr lang="en-IN" dirty="0"/>
              <a:t>It forms very light </a:t>
            </a:r>
            <a:r>
              <a:rPr lang="en-IN" dirty="0" err="1" smtClean="0"/>
              <a:t>grayish</a:t>
            </a:r>
            <a:r>
              <a:rPr lang="en-IN" dirty="0" smtClean="0"/>
              <a:t>-blue </a:t>
            </a:r>
            <a:r>
              <a:rPr lang="en-IN" dirty="0">
                <a:hlinkClick r:id="rId2" tooltip="Hexagonal crystal system"/>
              </a:rPr>
              <a:t>hexagonal</a:t>
            </a:r>
            <a:r>
              <a:rPr lang="en-IN" dirty="0"/>
              <a:t> </a:t>
            </a:r>
            <a:r>
              <a:rPr lang="en-IN" dirty="0" smtClean="0"/>
              <a:t>crystals</a:t>
            </a:r>
          </a:p>
          <a:p>
            <a:r>
              <a:rPr lang="en-IN" dirty="0"/>
              <a:t>Neodymium(III) oxide is used to dope </a:t>
            </a:r>
            <a:r>
              <a:rPr lang="en-IN" dirty="0">
                <a:hlinkClick r:id="rId3" tooltip="Glass"/>
              </a:rPr>
              <a:t>glass</a:t>
            </a:r>
            <a:r>
              <a:rPr lang="en-IN" dirty="0"/>
              <a:t>, including </a:t>
            </a:r>
            <a:r>
              <a:rPr lang="en-IN" dirty="0">
                <a:hlinkClick r:id="rId4" tooltip="Sunglasses"/>
              </a:rPr>
              <a:t>sunglasses</a:t>
            </a:r>
            <a:r>
              <a:rPr lang="en-IN" dirty="0"/>
              <a:t>, to make </a:t>
            </a:r>
            <a:r>
              <a:rPr lang="en-IN" dirty="0">
                <a:hlinkClick r:id="rId5" tooltip="Solid-state laser"/>
              </a:rPr>
              <a:t>solid-state </a:t>
            </a:r>
            <a:r>
              <a:rPr lang="en-IN" dirty="0" smtClean="0">
                <a:hlinkClick r:id="rId5" tooltip="Solid-state laser"/>
              </a:rPr>
              <a:t>lasers</a:t>
            </a:r>
            <a:r>
              <a:rPr lang="en-IN" dirty="0" smtClean="0"/>
              <a:t>.</a:t>
            </a:r>
          </a:p>
          <a:p>
            <a:r>
              <a:rPr lang="en-IN" dirty="0"/>
              <a:t>neodymium-doped glass is </a:t>
            </a:r>
            <a:r>
              <a:rPr lang="en-IN" dirty="0">
                <a:hlinkClick r:id="rId6" tooltip="Dichroic"/>
              </a:rPr>
              <a:t>dichroic</a:t>
            </a:r>
            <a:r>
              <a:rPr lang="en-IN" dirty="0"/>
              <a:t>; that is, it changes </a:t>
            </a:r>
            <a:r>
              <a:rPr lang="en-IN" dirty="0" err="1"/>
              <a:t>color</a:t>
            </a:r>
            <a:r>
              <a:rPr lang="en-IN" dirty="0"/>
              <a:t> depending on the </a:t>
            </a:r>
            <a:r>
              <a:rPr lang="en-IN" dirty="0" smtClean="0"/>
              <a:t>lighting</a:t>
            </a:r>
          </a:p>
          <a:p>
            <a:pPr fontAlgn="ctr"/>
            <a:r>
              <a:rPr lang="en-IN" dirty="0">
                <a:hlinkClick r:id="rId7"/>
              </a:rPr>
              <a:t>Electron </a:t>
            </a:r>
            <a:r>
              <a:rPr lang="en-IN" dirty="0" smtClean="0">
                <a:hlinkClick r:id="rId7"/>
              </a:rPr>
              <a:t>configuration</a:t>
            </a:r>
            <a:r>
              <a:rPr lang="en-IN" dirty="0"/>
              <a:t> </a:t>
            </a:r>
            <a:r>
              <a:rPr lang="en-IN" dirty="0" smtClean="0"/>
              <a:t>[</a:t>
            </a:r>
            <a:r>
              <a:rPr lang="en-IN" dirty="0" err="1" smtClean="0">
                <a:hlinkClick r:id="rId8"/>
              </a:rPr>
              <a:t>Xe</a:t>
            </a:r>
            <a:r>
              <a:rPr lang="en-IN" dirty="0"/>
              <a:t>] 4f</a:t>
            </a:r>
            <a:r>
              <a:rPr lang="en-IN" baseline="30000" dirty="0"/>
              <a:t>4</a:t>
            </a:r>
            <a:r>
              <a:rPr lang="en-IN" dirty="0"/>
              <a:t> 6s</a:t>
            </a:r>
            <a:r>
              <a:rPr lang="en-IN" baseline="30000" dirty="0"/>
              <a:t>2</a:t>
            </a:r>
            <a:endParaRPr lang="en-IN" dirty="0"/>
          </a:p>
          <a:p>
            <a:pPr fontAlgn="ctr"/>
            <a:r>
              <a:rPr lang="en-IN" dirty="0">
                <a:hlinkClick r:id="rId9"/>
              </a:rPr>
              <a:t>Magnetic </a:t>
            </a:r>
            <a:r>
              <a:rPr lang="en-IN" dirty="0" smtClean="0">
                <a:hlinkClick r:id="rId9"/>
              </a:rPr>
              <a:t>ordering</a:t>
            </a:r>
            <a:r>
              <a:rPr lang="en-IN" dirty="0" smtClean="0"/>
              <a:t> :</a:t>
            </a:r>
            <a:r>
              <a:rPr lang="en-IN" dirty="0" smtClean="0">
                <a:hlinkClick r:id="rId10"/>
              </a:rPr>
              <a:t>paramagnetic</a:t>
            </a:r>
            <a:r>
              <a:rPr lang="en-IN" dirty="0"/>
              <a:t>, </a:t>
            </a:r>
            <a:r>
              <a:rPr lang="en-IN" dirty="0">
                <a:hlinkClick r:id="rId11"/>
              </a:rPr>
              <a:t>antiferromagnetic</a:t>
            </a:r>
            <a:r>
              <a:rPr lang="en-IN" dirty="0"/>
              <a:t> below 20 </a:t>
            </a:r>
            <a:r>
              <a:rPr lang="en-IN" dirty="0" smtClean="0"/>
              <a:t>K</a:t>
            </a:r>
          </a:p>
          <a:p>
            <a:pPr fontAlgn="ctr"/>
            <a:r>
              <a:rPr lang="en-IN" dirty="0">
                <a:hlinkClick r:id="rId12"/>
              </a:rPr>
              <a:t>Magnetic </a:t>
            </a:r>
            <a:r>
              <a:rPr lang="en-IN" dirty="0" smtClean="0">
                <a:hlinkClick r:id="rId12"/>
              </a:rPr>
              <a:t>susceptibility</a:t>
            </a:r>
            <a:r>
              <a:rPr lang="en-IN" dirty="0" smtClean="0"/>
              <a:t> : </a:t>
            </a:r>
            <a:r>
              <a:rPr lang="nn-NO" smtClean="0"/>
              <a:t>+5628.0·10</a:t>
            </a:r>
            <a:r>
              <a:rPr lang="nn-NO" baseline="30000" dirty="0"/>
              <a:t>−6</a:t>
            </a:r>
            <a:r>
              <a:rPr lang="nn-NO" dirty="0"/>
              <a:t> cm</a:t>
            </a:r>
            <a:r>
              <a:rPr lang="nn-NO" baseline="30000" dirty="0"/>
              <a:t>3</a:t>
            </a:r>
            <a:r>
              <a:rPr lang="nn-NO" dirty="0"/>
              <a:t>/mol (287.7 K)</a:t>
            </a:r>
            <a:endParaRPr lang="en-IN" dirty="0"/>
          </a:p>
          <a:p>
            <a:pPr fontAlgn="ctr"/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62863"/>
              </p:ext>
            </p:extLst>
          </p:nvPr>
        </p:nvGraphicFramePr>
        <p:xfrm>
          <a:off x="768927" y="4635832"/>
          <a:ext cx="10515600" cy="36576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77563"/>
              </p:ext>
            </p:extLst>
          </p:nvPr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3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8072"/>
              </p:ext>
            </p:extLst>
          </p:nvPr>
        </p:nvGraphicFramePr>
        <p:xfrm>
          <a:off x="955963" y="0"/>
          <a:ext cx="1015538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6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8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3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Tolerance factor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Hexagonal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BaNiO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0.9-1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Cubic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SrTiO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BaTiO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6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0.71-0.90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Orthorhombic</a:t>
                      </a:r>
                    </a:p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Rhombohedral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GdFeO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CaTiO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6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&lt;0.71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Triclinic,Tetragonal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FeTiO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16000" y="1"/>
            <a:ext cx="1056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Impact" pitchFamily="34" charset="0"/>
              </a:rPr>
              <a:t>Applications of perovskite oxides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14400" y="533400"/>
            <a:ext cx="93472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Multilayer Capacitor  - BaTiO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, PMN, PMN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Piezoelelctric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 Transducer    - 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Pb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Zr,Y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P.T.C. Thermistor - BaTiO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Elelctrooptical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Modulator – 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Pb,La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Zr,Ti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Switch – LiNbO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Dielectric Resonator – BaZrO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Thick Film Resistor – BaRuO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Electrostrictive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Actuator – 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Pb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Mg,Nb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Superconductor  -  Ba(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Pb,Bi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Ferromagnet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– (</a:t>
            </a:r>
            <a:r>
              <a:rPr lang="en-US" sz="2000" dirty="0" err="1">
                <a:solidFill>
                  <a:srgbClr val="C00000"/>
                </a:solidFill>
                <a:latin typeface="Arial Narrow" pitchFamily="34" charset="0"/>
              </a:rPr>
              <a:t>Ca,La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)MnO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Refractory  Electrode – LaCoO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Second Harmonic Generator – KNbO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Magnetic Bubble Memory -  GdFeO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*Multi functional Sensor – BaTiO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, BaSnO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, SrSnO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, NiSnO</a:t>
            </a:r>
            <a:r>
              <a:rPr lang="en-US" sz="2000" baseline="-25000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en-US" sz="2000" baseline="-25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0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0"/>
            <a:ext cx="876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Layered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Pervoskite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Oxide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type of structure is first described in 1957 by S.N.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Ruddlesden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P. Popper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Chemical formula for layered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pervoskite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oxide is  </a:t>
            </a:r>
            <a:r>
              <a:rPr lang="en-US" sz="2000" b="1" dirty="0">
                <a:solidFill>
                  <a:srgbClr val="C00000"/>
                </a:solidFill>
              </a:rPr>
              <a:t>A</a:t>
            </a:r>
            <a:r>
              <a:rPr lang="en-US" sz="2000" b="1" baseline="-25000" dirty="0">
                <a:solidFill>
                  <a:srgbClr val="C00000"/>
                </a:solidFill>
              </a:rPr>
              <a:t>n+1</a:t>
            </a:r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baseline="-25000" dirty="0">
                <a:solidFill>
                  <a:srgbClr val="C00000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</a:rPr>
              <a:t>3n+1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n=1 A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It consist of ABO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a Layer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 interconnected.</a:t>
            </a:r>
            <a:endParaRPr lang="en-US" sz="20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pendra\Desktop\AS 267409089101850@1440766703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85" y="2438400"/>
            <a:ext cx="33380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Properties of Sr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0564" cy="4351338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Its crystal structure is tetragonal and space group I4/mmm.</a:t>
            </a:r>
          </a:p>
          <a:p>
            <a:pPr marL="342900" indent="-342900"/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Tolerance factor t=0.97</a:t>
            </a:r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Lattice parameters a=b= 0.4119 nm and c=1.2560 nm</a:t>
            </a:r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Direct optical band gap 4.60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indirect optical band gap 4.20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08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Colossal magneto-resistance </a:t>
            </a:r>
          </a:p>
          <a:p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Superconductivity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Spintronics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Ferroelectricity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Optical device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7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Recently</a:t>
            </a:r>
            <a:r>
              <a:rPr lang="en-US" sz="2400" dirty="0">
                <a:solidFill>
                  <a:srgbClr val="C00000"/>
                </a:solidFill>
              </a:rPr>
              <a:t>, rare earth (</a:t>
            </a:r>
            <a:r>
              <a:rPr lang="en-IN" sz="2400" dirty="0">
                <a:solidFill>
                  <a:srgbClr val="C00000"/>
                </a:solidFill>
              </a:rPr>
              <a:t>Eu</a:t>
            </a:r>
            <a:r>
              <a:rPr lang="en-IN" sz="2400" baseline="30000" dirty="0">
                <a:solidFill>
                  <a:srgbClr val="C00000"/>
                </a:solidFill>
              </a:rPr>
              <a:t>3+ </a:t>
            </a:r>
            <a:r>
              <a:rPr lang="en-IN" sz="2400" dirty="0">
                <a:solidFill>
                  <a:srgbClr val="C00000"/>
                </a:solidFill>
              </a:rPr>
              <a:t>and Sm</a:t>
            </a:r>
            <a:r>
              <a:rPr lang="en-IN" sz="2400" baseline="30000" dirty="0">
                <a:solidFill>
                  <a:srgbClr val="C00000"/>
                </a:solidFill>
              </a:rPr>
              <a:t>3+</a:t>
            </a:r>
            <a:r>
              <a:rPr lang="en-IN" sz="2400" dirty="0">
                <a:solidFill>
                  <a:srgbClr val="C00000"/>
                </a:solidFill>
              </a:rPr>
              <a:t> and La</a:t>
            </a:r>
            <a:r>
              <a:rPr lang="en-IN" sz="2400" baseline="30000" dirty="0">
                <a:solidFill>
                  <a:srgbClr val="C00000"/>
                </a:solidFill>
              </a:rPr>
              <a:t>3+</a:t>
            </a:r>
            <a:r>
              <a:rPr lang="en-IN" sz="2400" dirty="0">
                <a:solidFill>
                  <a:srgbClr val="C00000"/>
                </a:solidFill>
              </a:rPr>
              <a:t>) doped </a:t>
            </a:r>
            <a:r>
              <a:rPr lang="en-US" sz="2400" dirty="0">
                <a:solidFill>
                  <a:srgbClr val="C00000"/>
                </a:solidFill>
              </a:rPr>
              <a:t>Sr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SnO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 materials have </a:t>
            </a:r>
            <a:r>
              <a:rPr lang="en-US" sz="2400" dirty="0" err="1">
                <a:solidFill>
                  <a:srgbClr val="C00000"/>
                </a:solidFill>
              </a:rPr>
              <a:t>grabed</a:t>
            </a:r>
            <a:r>
              <a:rPr lang="en-US" sz="2400" dirty="0">
                <a:solidFill>
                  <a:srgbClr val="C00000"/>
                </a:solidFill>
              </a:rPr>
              <a:t> attention due to their various optical properties, such as photoluminescence, </a:t>
            </a:r>
            <a:r>
              <a:rPr lang="en-US" sz="2400" dirty="0" err="1">
                <a:solidFill>
                  <a:srgbClr val="C00000"/>
                </a:solidFill>
              </a:rPr>
              <a:t>mechanoluminescence</a:t>
            </a:r>
            <a:r>
              <a:rPr lang="en-US" sz="2400" dirty="0">
                <a:solidFill>
                  <a:srgbClr val="C00000"/>
                </a:solidFill>
              </a:rPr>
              <a:t>, and up-conversion [26-34</a:t>
            </a:r>
            <a:r>
              <a:rPr lang="en-US" sz="2400" dirty="0" smtClean="0">
                <a:solidFill>
                  <a:srgbClr val="C00000"/>
                </a:solidFill>
              </a:rPr>
              <a:t>].</a:t>
            </a:r>
            <a:r>
              <a:rPr lang="en-IN" sz="2400" dirty="0" smtClean="0">
                <a:solidFill>
                  <a:srgbClr val="C00000"/>
                </a:solidFill>
              </a:rPr>
              <a:t>Terbium </a:t>
            </a:r>
            <a:r>
              <a:rPr lang="en-IN" sz="2400" dirty="0">
                <a:solidFill>
                  <a:srgbClr val="C00000"/>
                </a:solidFill>
              </a:rPr>
              <a:t>doped Sr</a:t>
            </a:r>
            <a:r>
              <a:rPr lang="en-IN" sz="2400" baseline="-25000" dirty="0">
                <a:solidFill>
                  <a:srgbClr val="C00000"/>
                </a:solidFill>
              </a:rPr>
              <a:t>2</a:t>
            </a:r>
            <a:r>
              <a:rPr lang="en-IN" sz="2400" dirty="0">
                <a:solidFill>
                  <a:srgbClr val="C00000"/>
                </a:solidFill>
              </a:rPr>
              <a:t>SnO</a:t>
            </a:r>
            <a:r>
              <a:rPr lang="en-IN" sz="2400" baseline="-25000" dirty="0">
                <a:solidFill>
                  <a:srgbClr val="C00000"/>
                </a:solidFill>
              </a:rPr>
              <a:t>4 </a:t>
            </a:r>
            <a:r>
              <a:rPr lang="en-IN" sz="2400" dirty="0">
                <a:solidFill>
                  <a:srgbClr val="C00000"/>
                </a:solidFill>
              </a:rPr>
              <a:t>yellow pigments have shown high value of infrared reflectance, making it suitable for energy saving applications [35</a:t>
            </a:r>
            <a:r>
              <a:rPr lang="en-IN" sz="2400" dirty="0" smtClean="0">
                <a:solidFill>
                  <a:srgbClr val="C00000"/>
                </a:solidFill>
              </a:rPr>
              <a:t>]. Nd</a:t>
            </a:r>
            <a:r>
              <a:rPr lang="en-IN" sz="2400" baseline="30000" dirty="0" smtClean="0">
                <a:solidFill>
                  <a:srgbClr val="C00000"/>
                </a:solidFill>
              </a:rPr>
              <a:t>3+ </a:t>
            </a:r>
            <a:r>
              <a:rPr lang="en-IN" sz="2400" dirty="0">
                <a:solidFill>
                  <a:srgbClr val="C00000"/>
                </a:solidFill>
              </a:rPr>
              <a:t>doped </a:t>
            </a:r>
            <a:r>
              <a:rPr lang="en-US" sz="2400" dirty="0">
                <a:solidFill>
                  <a:srgbClr val="C00000"/>
                </a:solidFill>
              </a:rPr>
              <a:t>Sr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SnO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has been explored for optical imaging. 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2883</Words>
  <Application>Microsoft Office PowerPoint</Application>
  <PresentationFormat>Custom</PresentationFormat>
  <Paragraphs>308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Graph</vt:lpstr>
      <vt:lpstr>PowerPoint Presentation</vt:lpstr>
      <vt:lpstr>       Ceramic oxides crystallize in various structure such as  ; </vt:lpstr>
      <vt:lpstr>Pervoskites Structure</vt:lpstr>
      <vt:lpstr>PowerPoint Presentation</vt:lpstr>
      <vt:lpstr>PowerPoint Presentation</vt:lpstr>
      <vt:lpstr>PowerPoint Presentation</vt:lpstr>
      <vt:lpstr>Properties of Sr2SnO4</vt:lpstr>
      <vt:lpstr>Applications</vt:lpstr>
      <vt:lpstr>Motivation</vt:lpstr>
      <vt:lpstr>PowerPoint Presentation</vt:lpstr>
      <vt:lpstr>TGA-DSC analysis of the Mixture of Sr1.98Nd0.02SnO4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M-T Curve of Sr2SnO4</vt:lpstr>
      <vt:lpstr>M-T Curve of Sr1.98Nd0.02SnO4</vt:lpstr>
      <vt:lpstr>M-T Curve of Sr1.90Nd0.10SnO4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Neodymium (Nd)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Upendra</dc:creator>
  <cp:lastModifiedBy>Shail Upadhyay</cp:lastModifiedBy>
  <cp:revision>36</cp:revision>
  <dcterms:created xsi:type="dcterms:W3CDTF">2017-11-15T04:27:23Z</dcterms:created>
  <dcterms:modified xsi:type="dcterms:W3CDTF">2017-11-22T16:13:24Z</dcterms:modified>
</cp:coreProperties>
</file>