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20"/>
  </p:notesMasterIdLst>
  <p:sldIdLst>
    <p:sldId id="281" r:id="rId2"/>
    <p:sldId id="257" r:id="rId3"/>
    <p:sldId id="262" r:id="rId4"/>
    <p:sldId id="321" r:id="rId5"/>
    <p:sldId id="322" r:id="rId6"/>
    <p:sldId id="288" r:id="rId7"/>
    <p:sldId id="290" r:id="rId8"/>
    <p:sldId id="287" r:id="rId9"/>
    <p:sldId id="271" r:id="rId10"/>
    <p:sldId id="291" r:id="rId11"/>
    <p:sldId id="292" r:id="rId12"/>
    <p:sldId id="266" r:id="rId13"/>
    <p:sldId id="300" r:id="rId14"/>
    <p:sldId id="317" r:id="rId15"/>
    <p:sldId id="323" r:id="rId16"/>
    <p:sldId id="319" r:id="rId17"/>
    <p:sldId id="320" r:id="rId18"/>
    <p:sldId id="315" r:id="rId19"/>
  </p:sldIdLst>
  <p:sldSz cx="12192000" cy="6858000"/>
  <p:notesSz cx="6858000" cy="9144000"/>
  <p:defaultTex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p:defaultTextStyle>
  <p:extLst>
    <p:ext uri="{EFAFB233-063F-42B5-8137-9DF3F51BA10A}">
      <p15:sldGuideLst xmlns:p15="http://schemas.microsoft.com/office/powerpoint/2012/main">
        <p15:guide id="1" orient="horz" pos="1003">
          <p15:clr>
            <a:srgbClr val="A4A3A4"/>
          </p15:clr>
        </p15:guide>
        <p15:guide id="2" orient="horz" pos="1933">
          <p15:clr>
            <a:srgbClr val="A4A3A4"/>
          </p15:clr>
        </p15:guide>
        <p15:guide id="3" orient="horz" pos="2931">
          <p15:clr>
            <a:srgbClr val="A4A3A4"/>
          </p15:clr>
        </p15:guide>
        <p15:guide id="4"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559D"/>
    <a:srgbClr val="0072A9"/>
    <a:srgbClr val="E6E6E6"/>
    <a:srgbClr val="0476D9"/>
    <a:srgbClr val="197A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浅色样式 1 - 强调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浅色样式 2 - 强调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浅色样式 2 - 强调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浅色样式 2 - 强调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浅色样式 2 - 强调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浅色样式 2 - 强调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FECB4D8-DB02-4DC6-A0A2-4F2EBAE1DC90}" styleName="中度样式 1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306799F8-075E-4A3A-A7F6-7FBC6576F1A4}" styleName="主题样式 2 - 强调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主题样式 2 - 强调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88" autoAdjust="0"/>
    <p:restoredTop sz="94660"/>
  </p:normalViewPr>
  <p:slideViewPr>
    <p:cSldViewPr snapToGrid="0">
      <p:cViewPr varScale="1">
        <p:scale>
          <a:sx n="70" d="100"/>
          <a:sy n="70" d="100"/>
        </p:scale>
        <p:origin x="840" y="54"/>
      </p:cViewPr>
      <p:guideLst>
        <p:guide orient="horz" pos="1003"/>
        <p:guide orient="horz" pos="1933"/>
        <p:guide orient="horz" pos="2931"/>
        <p:guide pos="3840"/>
      </p:guideLst>
    </p:cSldViewPr>
  </p:slideViewPr>
  <p:notesTextViewPr>
    <p:cViewPr>
      <p:scale>
        <a:sx n="1" d="1"/>
        <a:sy n="1" d="1"/>
      </p:scale>
      <p:origin x="0" y="0"/>
    </p:cViewPr>
  </p:notesTextViewPr>
  <p:sorterViewPr>
    <p:cViewPr varScale="1">
      <p:scale>
        <a:sx n="1" d="1"/>
        <a:sy n="1" d="1"/>
      </p:scale>
      <p:origin x="0" y="-518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defRPr>
            </a:lvl1pPr>
          </a:lstStyle>
          <a:p>
            <a:pPr>
              <a:defRPr/>
            </a:pPr>
            <a:fld id="{CB2496CF-746F-4DD1-B044-B8E84F62EEEB}" type="datetimeFigureOut">
              <a:rPr lang="zh-CN" altLang="en-US"/>
              <a:pPr>
                <a:defRPr/>
              </a:pPr>
              <a:t>2017/11/24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ea typeface="宋体" charset="-122"/>
              </a:defRPr>
            </a:lvl1pPr>
          </a:lstStyle>
          <a:p>
            <a:pPr>
              <a:defRPr/>
            </a:pPr>
            <a:fld id="{055F2166-0262-4583-97A3-685535EDB86F}" type="slidenum">
              <a:rPr lang="zh-CN" altLang="en-US"/>
              <a:pPr>
                <a:defRPr/>
              </a:pPr>
              <a:t>‹#›</a:t>
            </a:fld>
            <a:endParaRPr lang="zh-CN" altLang="en-US"/>
          </a:p>
        </p:txBody>
      </p:sp>
    </p:spTree>
    <p:extLst>
      <p:ext uri="{BB962C8B-B14F-4D97-AF65-F5344CB8AC3E}">
        <p14:creationId xmlns:p14="http://schemas.microsoft.com/office/powerpoint/2010/main" val="30542459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2355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fld id="{D6CA4B95-9609-47DF-924C-192A4D5324BD}" type="slidenum">
              <a:rPr lang="zh-CN" altLang="en-US"/>
              <a:pPr/>
              <a:t>7</a:t>
            </a:fld>
            <a:endParaRPr lang="zh-CN" altLang="en-US"/>
          </a:p>
        </p:txBody>
      </p:sp>
    </p:spTree>
    <p:extLst>
      <p:ext uri="{BB962C8B-B14F-4D97-AF65-F5344CB8AC3E}">
        <p14:creationId xmlns:p14="http://schemas.microsoft.com/office/powerpoint/2010/main" val="3883807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2355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fld id="{D6CA4B95-9609-47DF-924C-192A4D5324BD}" type="slidenum">
              <a:rPr lang="zh-CN" altLang="en-US"/>
              <a:pPr/>
              <a:t>9</a:t>
            </a:fld>
            <a:endParaRPr lang="zh-CN" altLang="en-US"/>
          </a:p>
        </p:txBody>
      </p:sp>
    </p:spTree>
    <p:extLst>
      <p:ext uri="{BB962C8B-B14F-4D97-AF65-F5344CB8AC3E}">
        <p14:creationId xmlns:p14="http://schemas.microsoft.com/office/powerpoint/2010/main" val="897608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The separation performance of a CM can be measured by a permeation rig. </a:t>
            </a:r>
          </a:p>
          <a:p>
            <a:pPr eaLnBrk="1" hangingPunct="1">
              <a:spcBef>
                <a:spcPct val="0"/>
              </a:spcBef>
            </a:pPr>
            <a:r>
              <a:rPr lang="en-US" altLang="en-US" dirty="0"/>
              <a:t>The membrane is in the membrane cell at the middle. The upstream vessels are charged with permeation gas, its volume is large ~ few liters. The downstream vessel is evacuated to very low pressure , how low  ? ~ 10</a:t>
            </a:r>
            <a:r>
              <a:rPr lang="en-US" altLang="en-US" baseline="30000" dirty="0"/>
              <a:t>-4</a:t>
            </a:r>
            <a:r>
              <a:rPr lang="en-US" altLang="en-US" dirty="0"/>
              <a:t> </a:t>
            </a:r>
            <a:r>
              <a:rPr lang="en-US" altLang="en-US" dirty="0" err="1"/>
              <a:t>Torr</a:t>
            </a:r>
            <a:r>
              <a:rPr lang="en-US" altLang="en-US" dirty="0"/>
              <a:t>. </a:t>
            </a:r>
          </a:p>
          <a:p>
            <a:pPr eaLnBrk="1" hangingPunct="1">
              <a:spcBef>
                <a:spcPct val="0"/>
              </a:spcBef>
            </a:pPr>
            <a:r>
              <a:rPr lang="en-US" altLang="en-US" dirty="0"/>
              <a:t>When we switch on the gas, the down stream pressure will increase, which is closely monitored by the pressure transducer. This pressure response is not arbitrary, but follows certain pattern. In a short period of time, it will reach the quasi-steady state, with the constant gradient of S0. This straight line has a intercept of </a:t>
            </a:r>
            <a:r>
              <a:rPr lang="en-US" altLang="en-US" dirty="0" err="1"/>
              <a:t>t</a:t>
            </a:r>
            <a:r>
              <a:rPr lang="en-US" altLang="en-US" baseline="-25000" dirty="0" err="1"/>
              <a:t>L</a:t>
            </a:r>
            <a:r>
              <a:rPr lang="en-US" altLang="en-US" dirty="0"/>
              <a:t> on time coordinate, which is called the time lag. The slope, as we see, is related to the flux or permeability of the membrane; the time lag relates to the diffusivity.  So these two important parameters of the membrane can be measured at the same time.  </a:t>
            </a:r>
            <a:endParaRPr lang="en-US" altLang="en-US" baseline="-25000" dirty="0"/>
          </a:p>
          <a:p>
            <a:pPr eaLnBrk="1" hangingPunct="1">
              <a:spcBef>
                <a:spcPct val="0"/>
              </a:spcBef>
            </a:pPr>
            <a:endParaRPr lang="en-US" altLang="en-US" dirty="0"/>
          </a:p>
          <a:p>
            <a:pPr eaLnBrk="1" hangingPunct="1">
              <a:spcBef>
                <a:spcPct val="0"/>
              </a:spcBef>
            </a:pPr>
            <a:r>
              <a:rPr lang="en-US" altLang="en-US" dirty="0"/>
              <a:t>  </a:t>
            </a:r>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Grande" charset="0"/>
                <a:cs typeface="Geneva" charset="0"/>
              </a:defRPr>
            </a:lvl1pPr>
            <a:lvl2pPr marL="785372" indent="-302066">
              <a:defRPr>
                <a:solidFill>
                  <a:schemeClr val="tx1"/>
                </a:solidFill>
                <a:latin typeface="Lucida Grande" charset="0"/>
                <a:cs typeface="Geneva" charset="0"/>
              </a:defRPr>
            </a:lvl2pPr>
            <a:lvl3pPr marL="1208265" indent="-241653">
              <a:defRPr>
                <a:solidFill>
                  <a:schemeClr val="tx1"/>
                </a:solidFill>
                <a:latin typeface="Lucida Grande" charset="0"/>
                <a:cs typeface="Geneva" charset="0"/>
              </a:defRPr>
            </a:lvl3pPr>
            <a:lvl4pPr marL="1691571" indent="-241653">
              <a:defRPr>
                <a:solidFill>
                  <a:schemeClr val="tx1"/>
                </a:solidFill>
                <a:latin typeface="Lucida Grande" charset="0"/>
                <a:cs typeface="Geneva" charset="0"/>
              </a:defRPr>
            </a:lvl4pPr>
            <a:lvl5pPr marL="2174878" indent="-241653">
              <a:defRPr>
                <a:solidFill>
                  <a:schemeClr val="tx1"/>
                </a:solidFill>
                <a:latin typeface="Lucida Grande" charset="0"/>
                <a:cs typeface="Geneva" charset="0"/>
              </a:defRPr>
            </a:lvl5pPr>
            <a:lvl6pPr marL="2658184" indent="-241653" defTabSz="483306" eaLnBrk="0" fontAlgn="base" hangingPunct="0">
              <a:spcBef>
                <a:spcPct val="0"/>
              </a:spcBef>
              <a:spcAft>
                <a:spcPct val="0"/>
              </a:spcAft>
              <a:defRPr>
                <a:solidFill>
                  <a:schemeClr val="tx1"/>
                </a:solidFill>
                <a:latin typeface="Lucida Grande" charset="0"/>
                <a:cs typeface="Geneva" charset="0"/>
              </a:defRPr>
            </a:lvl6pPr>
            <a:lvl7pPr marL="3141490" indent="-241653" defTabSz="483306" eaLnBrk="0" fontAlgn="base" hangingPunct="0">
              <a:spcBef>
                <a:spcPct val="0"/>
              </a:spcBef>
              <a:spcAft>
                <a:spcPct val="0"/>
              </a:spcAft>
              <a:defRPr>
                <a:solidFill>
                  <a:schemeClr val="tx1"/>
                </a:solidFill>
                <a:latin typeface="Lucida Grande" charset="0"/>
                <a:cs typeface="Geneva" charset="0"/>
              </a:defRPr>
            </a:lvl7pPr>
            <a:lvl8pPr marL="3624796" indent="-241653" defTabSz="483306" eaLnBrk="0" fontAlgn="base" hangingPunct="0">
              <a:spcBef>
                <a:spcPct val="0"/>
              </a:spcBef>
              <a:spcAft>
                <a:spcPct val="0"/>
              </a:spcAft>
              <a:defRPr>
                <a:solidFill>
                  <a:schemeClr val="tx1"/>
                </a:solidFill>
                <a:latin typeface="Lucida Grande" charset="0"/>
                <a:cs typeface="Geneva" charset="0"/>
              </a:defRPr>
            </a:lvl8pPr>
            <a:lvl9pPr marL="4108102" indent="-241653" defTabSz="483306" eaLnBrk="0" fontAlgn="base" hangingPunct="0">
              <a:spcBef>
                <a:spcPct val="0"/>
              </a:spcBef>
              <a:spcAft>
                <a:spcPct val="0"/>
              </a:spcAft>
              <a:defRPr>
                <a:solidFill>
                  <a:schemeClr val="tx1"/>
                </a:solidFill>
                <a:latin typeface="Lucida Grande" charset="0"/>
                <a:cs typeface="Geneva" charset="0"/>
              </a:defRPr>
            </a:lvl9pPr>
          </a:lstStyle>
          <a:p>
            <a:pPr eaLnBrk="1" hangingPunct="1"/>
            <a:fld id="{407BD434-87A8-4925-A498-A21F53643641}" type="slidenum">
              <a:rPr lang="en-US" altLang="en-US" smtClean="0">
                <a:solidFill>
                  <a:srgbClr val="000000"/>
                </a:solidFill>
              </a:rPr>
              <a:pPr eaLnBrk="1" hangingPunct="1"/>
              <a:t>10</a:t>
            </a:fld>
            <a:endParaRPr lang="en-US" altLang="en-US">
              <a:solidFill>
                <a:srgbClr val="000000"/>
              </a:solidFill>
            </a:endParaRPr>
          </a:p>
        </p:txBody>
      </p:sp>
    </p:spTree>
    <p:extLst>
      <p:ext uri="{BB962C8B-B14F-4D97-AF65-F5344CB8AC3E}">
        <p14:creationId xmlns:p14="http://schemas.microsoft.com/office/powerpoint/2010/main" val="2008974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47E29F9E-C5D7-495E-A8B3-C5217C252E3A}" type="datetimeFigureOut">
              <a:rPr lang="zh-CN" altLang="en-US"/>
              <a:pPr>
                <a:defRPr/>
              </a:pPr>
              <a:t>2017/11/24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C8BDC652-0415-46A5-8A0A-3DF503D04292}" type="slidenum">
              <a:rPr lang="zh-CN" altLang="en-US"/>
              <a:pPr>
                <a:defRPr/>
              </a:pPr>
              <a:t>‹#›</a:t>
            </a:fld>
            <a:endParaRPr lang="zh-CN" altLang="en-US"/>
          </a:p>
        </p:txBody>
      </p:sp>
    </p:spTree>
    <p:extLst>
      <p:ext uri="{BB962C8B-B14F-4D97-AF65-F5344CB8AC3E}">
        <p14:creationId xmlns:p14="http://schemas.microsoft.com/office/powerpoint/2010/main" val="3229922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D894BC62-5D0A-4A92-8E18-4DD89E9AFD06}" type="datetimeFigureOut">
              <a:rPr lang="zh-CN" altLang="en-US"/>
              <a:pPr>
                <a:defRPr/>
              </a:pPr>
              <a:t>2017/11/24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ACE5264F-5BF9-42C5-9FA5-88AB7EC8D513}" type="slidenum">
              <a:rPr lang="zh-CN" altLang="en-US"/>
              <a:pPr>
                <a:defRPr/>
              </a:pPr>
              <a:t>‹#›</a:t>
            </a:fld>
            <a:endParaRPr lang="zh-CN" altLang="en-US"/>
          </a:p>
        </p:txBody>
      </p:sp>
    </p:spTree>
    <p:extLst>
      <p:ext uri="{BB962C8B-B14F-4D97-AF65-F5344CB8AC3E}">
        <p14:creationId xmlns:p14="http://schemas.microsoft.com/office/powerpoint/2010/main" val="5676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203578AB-8C22-453F-96E0-80865F44E376}" type="datetimeFigureOut">
              <a:rPr lang="zh-CN" altLang="en-US"/>
              <a:pPr>
                <a:defRPr/>
              </a:pPr>
              <a:t>2017/11/24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2AE94662-5FA9-45F9-BE85-0BA7CF63C11C}" type="slidenum">
              <a:rPr lang="zh-CN" altLang="en-US"/>
              <a:pPr>
                <a:defRPr/>
              </a:pPr>
              <a:t>‹#›</a:t>
            </a:fld>
            <a:endParaRPr lang="zh-CN" altLang="en-US"/>
          </a:p>
        </p:txBody>
      </p:sp>
    </p:spTree>
    <p:extLst>
      <p:ext uri="{BB962C8B-B14F-4D97-AF65-F5344CB8AC3E}">
        <p14:creationId xmlns:p14="http://schemas.microsoft.com/office/powerpoint/2010/main" val="281176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0C0FDDA9-4C24-4BD9-B815-F1FC0C7BF219}" type="datetimeFigureOut">
              <a:rPr lang="zh-CN" altLang="en-US"/>
              <a:pPr>
                <a:defRPr/>
              </a:pPr>
              <a:t>2017/11/24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9A1BBCEF-FC3D-469B-A918-3DBC613EDAEA}" type="slidenum">
              <a:rPr lang="zh-CN" altLang="en-US"/>
              <a:pPr>
                <a:defRPr/>
              </a:pPr>
              <a:t>‹#›</a:t>
            </a:fld>
            <a:endParaRPr lang="zh-CN" altLang="en-US"/>
          </a:p>
        </p:txBody>
      </p:sp>
    </p:spTree>
    <p:extLst>
      <p:ext uri="{BB962C8B-B14F-4D97-AF65-F5344CB8AC3E}">
        <p14:creationId xmlns:p14="http://schemas.microsoft.com/office/powerpoint/2010/main" val="2133824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674E0BEA-ECBD-423C-82FF-3D7DDDB84F24}" type="datetimeFigureOut">
              <a:rPr lang="zh-CN" altLang="en-US"/>
              <a:pPr>
                <a:defRPr/>
              </a:pPr>
              <a:t>2017/11/24</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5A0E4B74-D65B-4FAA-AADD-FB54A00867B0}" type="slidenum">
              <a:rPr lang="zh-CN" altLang="en-US"/>
              <a:pPr>
                <a:defRPr/>
              </a:pPr>
              <a:t>‹#›</a:t>
            </a:fld>
            <a:endParaRPr lang="zh-CN" altLang="en-US"/>
          </a:p>
        </p:txBody>
      </p:sp>
    </p:spTree>
    <p:extLst>
      <p:ext uri="{BB962C8B-B14F-4D97-AF65-F5344CB8AC3E}">
        <p14:creationId xmlns:p14="http://schemas.microsoft.com/office/powerpoint/2010/main" val="3107585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C1CC1C34-BB05-4A1A-B628-D2C6DD25C215}" type="datetimeFigureOut">
              <a:rPr lang="zh-CN" altLang="en-US"/>
              <a:pPr>
                <a:defRPr/>
              </a:pPr>
              <a:t>2017/11/24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D2900547-66D4-435C-AEF9-0922E13D212E}" type="slidenum">
              <a:rPr lang="zh-CN" altLang="en-US"/>
              <a:pPr>
                <a:defRPr/>
              </a:pPr>
              <a:t>‹#›</a:t>
            </a:fld>
            <a:endParaRPr lang="zh-CN" altLang="en-US"/>
          </a:p>
        </p:txBody>
      </p:sp>
    </p:spTree>
    <p:extLst>
      <p:ext uri="{BB962C8B-B14F-4D97-AF65-F5344CB8AC3E}">
        <p14:creationId xmlns:p14="http://schemas.microsoft.com/office/powerpoint/2010/main" val="1705097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084D2DEB-7F16-4857-9CDF-89E543BFE506}" type="datetimeFigureOut">
              <a:rPr lang="zh-CN" altLang="en-US"/>
              <a:pPr>
                <a:defRPr/>
              </a:pPr>
              <a:t>2017/11/24</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E2E758CD-4D75-44C2-B376-9DA696658903}" type="slidenum">
              <a:rPr lang="zh-CN" altLang="en-US"/>
              <a:pPr>
                <a:defRPr/>
              </a:pPr>
              <a:t>‹#›</a:t>
            </a:fld>
            <a:endParaRPr lang="zh-CN" altLang="en-US"/>
          </a:p>
        </p:txBody>
      </p:sp>
    </p:spTree>
    <p:extLst>
      <p:ext uri="{BB962C8B-B14F-4D97-AF65-F5344CB8AC3E}">
        <p14:creationId xmlns:p14="http://schemas.microsoft.com/office/powerpoint/2010/main" val="1476479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669ADCAC-88E8-4AB5-9632-E228FD311F09}" type="datetimeFigureOut">
              <a:rPr lang="zh-CN" altLang="en-US"/>
              <a:pPr>
                <a:defRPr/>
              </a:pPr>
              <a:t>2017/11/24</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607767AE-F65D-4AD1-B007-F216694956CF}" type="slidenum">
              <a:rPr lang="zh-CN" altLang="en-US"/>
              <a:pPr>
                <a:defRPr/>
              </a:pPr>
              <a:t>‹#›</a:t>
            </a:fld>
            <a:endParaRPr lang="zh-CN" altLang="en-US"/>
          </a:p>
        </p:txBody>
      </p:sp>
    </p:spTree>
    <p:extLst>
      <p:ext uri="{BB962C8B-B14F-4D97-AF65-F5344CB8AC3E}">
        <p14:creationId xmlns:p14="http://schemas.microsoft.com/office/powerpoint/2010/main" val="370444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7E99E67B-DFEC-4CC3-846A-69835C63F0DE}" type="datetimeFigureOut">
              <a:rPr lang="zh-CN" altLang="en-US"/>
              <a:pPr>
                <a:defRPr/>
              </a:pPr>
              <a:t>2017/11/24</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A0A6E7DE-347D-4451-8CBC-0738F82D4554}" type="slidenum">
              <a:rPr lang="zh-CN" altLang="en-US"/>
              <a:pPr>
                <a:defRPr/>
              </a:pPr>
              <a:t>‹#›</a:t>
            </a:fld>
            <a:endParaRPr lang="zh-CN" altLang="en-US"/>
          </a:p>
        </p:txBody>
      </p:sp>
    </p:spTree>
    <p:extLst>
      <p:ext uri="{BB962C8B-B14F-4D97-AF65-F5344CB8AC3E}">
        <p14:creationId xmlns:p14="http://schemas.microsoft.com/office/powerpoint/2010/main" val="2192134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14D0E802-C8F3-422C-ABD7-E2620C4197A2}" type="datetimeFigureOut">
              <a:rPr lang="zh-CN" altLang="en-US"/>
              <a:pPr>
                <a:defRPr/>
              </a:pPr>
              <a:t>2017/11/24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EA74F3A9-BBC4-439B-BF6B-A8A5EEA6762A}" type="slidenum">
              <a:rPr lang="zh-CN" altLang="en-US"/>
              <a:pPr>
                <a:defRPr/>
              </a:pPr>
              <a:t>‹#›</a:t>
            </a:fld>
            <a:endParaRPr lang="zh-CN" altLang="en-US"/>
          </a:p>
        </p:txBody>
      </p:sp>
    </p:spTree>
    <p:extLst>
      <p:ext uri="{BB962C8B-B14F-4D97-AF65-F5344CB8AC3E}">
        <p14:creationId xmlns:p14="http://schemas.microsoft.com/office/powerpoint/2010/main" val="1648158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3D86F83F-3832-48B8-9DF0-96D3B7B67889}" type="datetimeFigureOut">
              <a:rPr lang="zh-CN" altLang="en-US"/>
              <a:pPr>
                <a:defRPr/>
              </a:pPr>
              <a:t>2017/11/24</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888CA633-D2B7-4EAB-9A39-DF8DAE94D9E7}" type="slidenum">
              <a:rPr lang="zh-CN" altLang="en-US"/>
              <a:pPr>
                <a:defRPr/>
              </a:pPr>
              <a:t>‹#›</a:t>
            </a:fld>
            <a:endParaRPr lang="zh-CN" altLang="en-US"/>
          </a:p>
        </p:txBody>
      </p:sp>
    </p:spTree>
    <p:extLst>
      <p:ext uri="{BB962C8B-B14F-4D97-AF65-F5344CB8AC3E}">
        <p14:creationId xmlns:p14="http://schemas.microsoft.com/office/powerpoint/2010/main" val="4072593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fld id="{51A60B86-6911-47C2-A860-89A49ECD3174}" type="datetimeFigureOut">
              <a:rPr lang="zh-CN" altLang="en-US"/>
              <a:pPr>
                <a:defRPr/>
              </a:pPr>
              <a:t>2017/11/24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ea typeface="宋体" charset="-122"/>
              </a:defRPr>
            </a:lvl1pPr>
          </a:lstStyle>
          <a:p>
            <a:pPr>
              <a:defRPr/>
            </a:pPr>
            <a:fld id="{7A4260B3-EBEE-481B-AAA2-A2325193C9D2}"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0.m4a"/><Relationship Id="rId7" Type="http://schemas.openxmlformats.org/officeDocument/2006/relationships/image" Target="../media/image170.png"/><Relationship Id="rId2" Type="http://schemas.microsoft.com/office/2007/relationships/media" Target="../media/media10.m4a"/><Relationship Id="rId1" Type="http://schemas.openxmlformats.org/officeDocument/2006/relationships/tags" Target="../tags/tag6.xml"/><Relationship Id="rId6" Type="http://schemas.openxmlformats.org/officeDocument/2006/relationships/image" Target="../media/image21.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2.png"/><Relationship Id="rId2" Type="http://schemas.microsoft.com/office/2007/relationships/media" Target="../media/media11.m4a"/><Relationship Id="rId1" Type="http://schemas.openxmlformats.org/officeDocument/2006/relationships/vmlDrawing" Target="../drawings/vmlDrawing1.vml"/><Relationship Id="rId6" Type="http://schemas.openxmlformats.org/officeDocument/2006/relationships/image" Target="../media/image14.emf"/><Relationship Id="rId5" Type="http://schemas.openxmlformats.org/officeDocument/2006/relationships/oleObject" Target="../embeddings/oleObject1.bin"/><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3.m4a"/><Relationship Id="rId7" Type="http://schemas.openxmlformats.org/officeDocument/2006/relationships/image" Target="../media/image28.png"/><Relationship Id="rId2" Type="http://schemas.microsoft.com/office/2007/relationships/media" Target="../media/media13.m4a"/><Relationship Id="rId1" Type="http://schemas.openxmlformats.org/officeDocument/2006/relationships/tags" Target="../tags/tag8.xml"/><Relationship Id="rId6" Type="http://schemas.openxmlformats.org/officeDocument/2006/relationships/image" Target="../media/image120.png"/><Relationship Id="rId5" Type="http://schemas.openxmlformats.org/officeDocument/2006/relationships/image" Target="../media/image26.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5.wmf"/><Relationship Id="rId3" Type="http://schemas.microsoft.com/office/2007/relationships/media" Target="../media/media14.m4a"/><Relationship Id="rId7" Type="http://schemas.openxmlformats.org/officeDocument/2006/relationships/oleObject" Target="../embeddings/oleObject2.bin"/><Relationship Id="rId2" Type="http://schemas.openxmlformats.org/officeDocument/2006/relationships/tags" Target="../tags/tag9.xml"/><Relationship Id="rId1" Type="http://schemas.openxmlformats.org/officeDocument/2006/relationships/vmlDrawing" Target="../drawings/vmlDrawing2.vml"/><Relationship Id="rId6" Type="http://schemas.openxmlformats.org/officeDocument/2006/relationships/image" Target="../media/image15.png"/><Relationship Id="rId11" Type="http://schemas.openxmlformats.org/officeDocument/2006/relationships/image" Target="../media/image2.png"/><Relationship Id="rId5" Type="http://schemas.openxmlformats.org/officeDocument/2006/relationships/slideLayout" Target="../slideLayouts/slideLayout7.xml"/><Relationship Id="rId10" Type="http://schemas.openxmlformats.org/officeDocument/2006/relationships/image" Target="../media/image17.png"/><Relationship Id="rId4" Type="http://schemas.openxmlformats.org/officeDocument/2006/relationships/audio" Target="../media/media14.m4a"/><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5.m4a"/><Relationship Id="rId7" Type="http://schemas.openxmlformats.org/officeDocument/2006/relationships/image" Target="../media/image19.png"/><Relationship Id="rId2" Type="http://schemas.microsoft.com/office/2007/relationships/media" Target="../media/media15.m4a"/><Relationship Id="rId1" Type="http://schemas.openxmlformats.org/officeDocument/2006/relationships/tags" Target="../tags/tag10.xml"/><Relationship Id="rId6" Type="http://schemas.openxmlformats.org/officeDocument/2006/relationships/image" Target="../media/image18.png"/><Relationship Id="rId5" Type="http://schemas.openxmlformats.org/officeDocument/2006/relationships/image" Target="../media/image16.jpeg"/><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6.m4a"/><Relationship Id="rId7" Type="http://schemas.openxmlformats.org/officeDocument/2006/relationships/image" Target="../media/image23.png"/><Relationship Id="rId2" Type="http://schemas.microsoft.com/office/2007/relationships/media" Target="../media/media16.m4a"/><Relationship Id="rId1" Type="http://schemas.openxmlformats.org/officeDocument/2006/relationships/tags" Target="../tags/tag11.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2.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2.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2.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5.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9.jpeg"/><Relationship Id="rId12"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14.png"/><Relationship Id="rId10" Type="http://schemas.openxmlformats.org/officeDocument/2006/relationships/image" Target="../media/image12.jpeg"/><Relationship Id="rId4" Type="http://schemas.openxmlformats.org/officeDocument/2006/relationships/notesSlide" Target="../notesSlides/notesSlide2.xml"/><Relationship Id="rId9"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a:spLocks noChangeArrowheads="1"/>
          </p:cNvSpPr>
          <p:nvPr/>
        </p:nvSpPr>
        <p:spPr bwMode="auto">
          <a:xfrm>
            <a:off x="51594" y="1544291"/>
            <a:ext cx="1170146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zh-CN" sz="4800" dirty="0" smtClean="0">
                <a:solidFill>
                  <a:srgbClr val="0072A9"/>
                </a:solidFill>
                <a:latin typeface="Times New Roman" panose="02020603050405020304" pitchFamily="18" charset="0"/>
                <a:ea typeface="微软雅黑" pitchFamily="34" charset="-122"/>
                <a:cs typeface="Times New Roman" panose="02020603050405020304" pitchFamily="18" charset="0"/>
              </a:rPr>
              <a:t>The ‘ideal’ selectivity vs ‘true ’ selectivity for permeation of gas mixtures in a </a:t>
            </a:r>
            <a:r>
              <a:rPr lang="en-US" altLang="zh-CN" sz="4800" dirty="0" err="1" smtClean="0">
                <a:solidFill>
                  <a:srgbClr val="0072A9"/>
                </a:solidFill>
                <a:latin typeface="Times New Roman" panose="02020603050405020304" pitchFamily="18" charset="0"/>
                <a:ea typeface="微软雅黑" pitchFamily="34" charset="-122"/>
                <a:cs typeface="Times New Roman" panose="02020603050405020304" pitchFamily="18" charset="0"/>
              </a:rPr>
              <a:t>nanoporous</a:t>
            </a:r>
            <a:r>
              <a:rPr lang="en-US" altLang="zh-CN" sz="4800" dirty="0" smtClean="0">
                <a:solidFill>
                  <a:srgbClr val="0072A9"/>
                </a:solidFill>
                <a:latin typeface="Times New Roman" panose="02020603050405020304" pitchFamily="18" charset="0"/>
                <a:ea typeface="微软雅黑" pitchFamily="34" charset="-122"/>
                <a:cs typeface="Times New Roman" panose="02020603050405020304" pitchFamily="18" charset="0"/>
              </a:rPr>
              <a:t> membrane</a:t>
            </a:r>
            <a:endParaRPr lang="zh-CN" altLang="en-US" sz="4800" dirty="0">
              <a:solidFill>
                <a:srgbClr val="0072A9"/>
              </a:solidFill>
              <a:latin typeface="Times New Roman" panose="02020603050405020304" pitchFamily="18" charset="0"/>
              <a:ea typeface="微软雅黑" pitchFamily="34" charset="-122"/>
              <a:cs typeface="Times New Roman" panose="02020603050405020304" pitchFamily="18" charset="0"/>
            </a:endParaRPr>
          </a:p>
        </p:txBody>
      </p:sp>
      <p:grpSp>
        <p:nvGrpSpPr>
          <p:cNvPr id="118" name="组合 117"/>
          <p:cNvGrpSpPr>
            <a:grpSpLocks/>
          </p:cNvGrpSpPr>
          <p:nvPr/>
        </p:nvGrpSpPr>
        <p:grpSpPr bwMode="auto">
          <a:xfrm>
            <a:off x="-247650" y="-19050"/>
            <a:ext cx="12687300" cy="280988"/>
            <a:chOff x="-246861" y="0"/>
            <a:chExt cx="12685723" cy="281354"/>
          </a:xfrm>
        </p:grpSpPr>
        <p:sp>
          <p:nvSpPr>
            <p:cNvPr id="116" name="平行四边形 115"/>
            <p:cNvSpPr/>
            <p:nvPr/>
          </p:nvSpPr>
          <p:spPr>
            <a:xfrm>
              <a:off x="7107" y="0"/>
              <a:ext cx="731747"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17" name="平行四边形 116"/>
            <p:cNvSpPr/>
            <p:nvPr/>
          </p:nvSpPr>
          <p:spPr>
            <a:xfrm flipH="1">
              <a:off x="-246861" y="0"/>
              <a:ext cx="731747"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14" name="平行四边形 113"/>
            <p:cNvSpPr/>
            <p:nvPr/>
          </p:nvSpPr>
          <p:spPr>
            <a:xfrm>
              <a:off x="981711" y="0"/>
              <a:ext cx="731747"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15" name="平行四边形 114"/>
            <p:cNvSpPr/>
            <p:nvPr/>
          </p:nvSpPr>
          <p:spPr>
            <a:xfrm flipH="1">
              <a:off x="727743" y="0"/>
              <a:ext cx="731747"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12" name="平行四边形 111"/>
            <p:cNvSpPr/>
            <p:nvPr/>
          </p:nvSpPr>
          <p:spPr>
            <a:xfrm>
              <a:off x="1957903" y="0"/>
              <a:ext cx="730159"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13" name="平行四边形 112"/>
            <p:cNvSpPr/>
            <p:nvPr/>
          </p:nvSpPr>
          <p:spPr>
            <a:xfrm flipH="1">
              <a:off x="1703934" y="0"/>
              <a:ext cx="730159"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10" name="平行四边形 109"/>
            <p:cNvSpPr/>
            <p:nvPr/>
          </p:nvSpPr>
          <p:spPr>
            <a:xfrm>
              <a:off x="2932507" y="0"/>
              <a:ext cx="731746"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11" name="平行四边形 110"/>
            <p:cNvSpPr/>
            <p:nvPr/>
          </p:nvSpPr>
          <p:spPr>
            <a:xfrm flipH="1">
              <a:off x="2678538" y="0"/>
              <a:ext cx="731746"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08" name="平行四边形 107"/>
            <p:cNvSpPr/>
            <p:nvPr/>
          </p:nvSpPr>
          <p:spPr>
            <a:xfrm>
              <a:off x="3907111" y="0"/>
              <a:ext cx="731746"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09" name="平行四边形 108"/>
            <p:cNvSpPr/>
            <p:nvPr/>
          </p:nvSpPr>
          <p:spPr>
            <a:xfrm flipH="1">
              <a:off x="3653142" y="0"/>
              <a:ext cx="731746"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06" name="平行四边形 105"/>
            <p:cNvSpPr/>
            <p:nvPr/>
          </p:nvSpPr>
          <p:spPr>
            <a:xfrm>
              <a:off x="4881714" y="0"/>
              <a:ext cx="731746"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07" name="平行四边形 106"/>
            <p:cNvSpPr/>
            <p:nvPr/>
          </p:nvSpPr>
          <p:spPr>
            <a:xfrm flipH="1">
              <a:off x="4627746" y="0"/>
              <a:ext cx="731746"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04" name="平行四边形 103"/>
            <p:cNvSpPr/>
            <p:nvPr/>
          </p:nvSpPr>
          <p:spPr>
            <a:xfrm>
              <a:off x="5857905" y="0"/>
              <a:ext cx="730159"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05" name="平行四边形 104"/>
            <p:cNvSpPr/>
            <p:nvPr/>
          </p:nvSpPr>
          <p:spPr>
            <a:xfrm flipH="1">
              <a:off x="5603937" y="0"/>
              <a:ext cx="730159"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02" name="平行四边形 101"/>
            <p:cNvSpPr/>
            <p:nvPr/>
          </p:nvSpPr>
          <p:spPr>
            <a:xfrm>
              <a:off x="6832509" y="0"/>
              <a:ext cx="731747"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03" name="平行四边形 102"/>
            <p:cNvSpPr/>
            <p:nvPr/>
          </p:nvSpPr>
          <p:spPr>
            <a:xfrm flipH="1">
              <a:off x="6578541" y="0"/>
              <a:ext cx="731747"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00" name="平行四边形 99"/>
            <p:cNvSpPr/>
            <p:nvPr/>
          </p:nvSpPr>
          <p:spPr>
            <a:xfrm>
              <a:off x="7807113" y="0"/>
              <a:ext cx="731747"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01" name="平行四边形 100"/>
            <p:cNvSpPr/>
            <p:nvPr/>
          </p:nvSpPr>
          <p:spPr>
            <a:xfrm flipH="1">
              <a:off x="7553144" y="0"/>
              <a:ext cx="731747"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98" name="平行四边形 97"/>
            <p:cNvSpPr/>
            <p:nvPr/>
          </p:nvSpPr>
          <p:spPr>
            <a:xfrm>
              <a:off x="8781717" y="0"/>
              <a:ext cx="731747"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99" name="平行四边形 98"/>
            <p:cNvSpPr/>
            <p:nvPr/>
          </p:nvSpPr>
          <p:spPr>
            <a:xfrm flipH="1">
              <a:off x="8527748" y="0"/>
              <a:ext cx="731747"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96" name="平行四边形 95"/>
            <p:cNvSpPr/>
            <p:nvPr/>
          </p:nvSpPr>
          <p:spPr>
            <a:xfrm>
              <a:off x="9757908" y="0"/>
              <a:ext cx="730159"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97" name="平行四边形 96"/>
            <p:cNvSpPr/>
            <p:nvPr/>
          </p:nvSpPr>
          <p:spPr>
            <a:xfrm flipH="1">
              <a:off x="9503940" y="0"/>
              <a:ext cx="730159"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94" name="平行四边形 93"/>
            <p:cNvSpPr/>
            <p:nvPr/>
          </p:nvSpPr>
          <p:spPr>
            <a:xfrm>
              <a:off x="10732512" y="0"/>
              <a:ext cx="731746"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95" name="平行四边形 94"/>
            <p:cNvSpPr/>
            <p:nvPr/>
          </p:nvSpPr>
          <p:spPr>
            <a:xfrm flipH="1">
              <a:off x="10478544" y="0"/>
              <a:ext cx="731746"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92" name="平行四边形 91"/>
            <p:cNvSpPr/>
            <p:nvPr/>
          </p:nvSpPr>
          <p:spPr>
            <a:xfrm>
              <a:off x="11707116" y="0"/>
              <a:ext cx="731746"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93" name="平行四边形 92"/>
            <p:cNvSpPr/>
            <p:nvPr/>
          </p:nvSpPr>
          <p:spPr>
            <a:xfrm flipH="1">
              <a:off x="11453148" y="0"/>
              <a:ext cx="731746"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grpSp>
        <p:nvGrpSpPr>
          <p:cNvPr id="119" name="组合 118"/>
          <p:cNvGrpSpPr>
            <a:grpSpLocks/>
          </p:cNvGrpSpPr>
          <p:nvPr/>
        </p:nvGrpSpPr>
        <p:grpSpPr bwMode="auto">
          <a:xfrm flipV="1">
            <a:off x="-247650" y="6596063"/>
            <a:ext cx="12687300" cy="280987"/>
            <a:chOff x="-246861" y="0"/>
            <a:chExt cx="12685723" cy="281354"/>
          </a:xfrm>
        </p:grpSpPr>
        <p:sp>
          <p:nvSpPr>
            <p:cNvPr id="120" name="平行四边形 119"/>
            <p:cNvSpPr/>
            <p:nvPr/>
          </p:nvSpPr>
          <p:spPr>
            <a:xfrm>
              <a:off x="7107" y="0"/>
              <a:ext cx="731747"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1" name="平行四边形 120"/>
            <p:cNvSpPr/>
            <p:nvPr/>
          </p:nvSpPr>
          <p:spPr>
            <a:xfrm flipH="1">
              <a:off x="-246861" y="0"/>
              <a:ext cx="731747"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2" name="平行四边形 121"/>
            <p:cNvSpPr/>
            <p:nvPr/>
          </p:nvSpPr>
          <p:spPr>
            <a:xfrm>
              <a:off x="981711" y="0"/>
              <a:ext cx="731747"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3" name="平行四边形 122"/>
            <p:cNvSpPr/>
            <p:nvPr/>
          </p:nvSpPr>
          <p:spPr>
            <a:xfrm flipH="1">
              <a:off x="727743" y="0"/>
              <a:ext cx="731747"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4" name="平行四边形 123"/>
            <p:cNvSpPr/>
            <p:nvPr/>
          </p:nvSpPr>
          <p:spPr>
            <a:xfrm>
              <a:off x="1957903" y="0"/>
              <a:ext cx="730159"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5" name="平行四边形 124"/>
            <p:cNvSpPr/>
            <p:nvPr/>
          </p:nvSpPr>
          <p:spPr>
            <a:xfrm flipH="1">
              <a:off x="1703934" y="0"/>
              <a:ext cx="730159"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6" name="平行四边形 125"/>
            <p:cNvSpPr/>
            <p:nvPr/>
          </p:nvSpPr>
          <p:spPr>
            <a:xfrm>
              <a:off x="2932507" y="0"/>
              <a:ext cx="731746"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7" name="平行四边形 126"/>
            <p:cNvSpPr/>
            <p:nvPr/>
          </p:nvSpPr>
          <p:spPr>
            <a:xfrm flipH="1">
              <a:off x="2678538" y="0"/>
              <a:ext cx="731746"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8" name="平行四边形 127"/>
            <p:cNvSpPr/>
            <p:nvPr/>
          </p:nvSpPr>
          <p:spPr>
            <a:xfrm>
              <a:off x="3907111" y="0"/>
              <a:ext cx="731746"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9" name="平行四边形 128"/>
            <p:cNvSpPr/>
            <p:nvPr/>
          </p:nvSpPr>
          <p:spPr>
            <a:xfrm flipH="1">
              <a:off x="3653142" y="0"/>
              <a:ext cx="731746"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30" name="平行四边形 129"/>
            <p:cNvSpPr/>
            <p:nvPr/>
          </p:nvSpPr>
          <p:spPr>
            <a:xfrm>
              <a:off x="4881714" y="0"/>
              <a:ext cx="731746"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31" name="平行四边形 130"/>
            <p:cNvSpPr/>
            <p:nvPr/>
          </p:nvSpPr>
          <p:spPr>
            <a:xfrm flipH="1">
              <a:off x="4627746" y="0"/>
              <a:ext cx="731746"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32" name="平行四边形 131"/>
            <p:cNvSpPr/>
            <p:nvPr/>
          </p:nvSpPr>
          <p:spPr>
            <a:xfrm>
              <a:off x="5857905" y="0"/>
              <a:ext cx="730159"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33" name="平行四边形 132"/>
            <p:cNvSpPr/>
            <p:nvPr/>
          </p:nvSpPr>
          <p:spPr>
            <a:xfrm flipH="1">
              <a:off x="5603937" y="0"/>
              <a:ext cx="730159"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34" name="平行四边形 133"/>
            <p:cNvSpPr/>
            <p:nvPr/>
          </p:nvSpPr>
          <p:spPr>
            <a:xfrm>
              <a:off x="6832509" y="0"/>
              <a:ext cx="731747"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35" name="平行四边形 134"/>
            <p:cNvSpPr/>
            <p:nvPr/>
          </p:nvSpPr>
          <p:spPr>
            <a:xfrm flipH="1">
              <a:off x="6578541" y="0"/>
              <a:ext cx="731747"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36" name="平行四边形 135"/>
            <p:cNvSpPr/>
            <p:nvPr/>
          </p:nvSpPr>
          <p:spPr>
            <a:xfrm>
              <a:off x="7807113" y="0"/>
              <a:ext cx="731747"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37" name="平行四边形 136"/>
            <p:cNvSpPr/>
            <p:nvPr/>
          </p:nvSpPr>
          <p:spPr>
            <a:xfrm flipH="1">
              <a:off x="7553144" y="0"/>
              <a:ext cx="731747"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38" name="平行四边形 137"/>
            <p:cNvSpPr/>
            <p:nvPr/>
          </p:nvSpPr>
          <p:spPr>
            <a:xfrm>
              <a:off x="8781717" y="0"/>
              <a:ext cx="731747"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39" name="平行四边形 138"/>
            <p:cNvSpPr/>
            <p:nvPr/>
          </p:nvSpPr>
          <p:spPr>
            <a:xfrm flipH="1">
              <a:off x="8527748" y="0"/>
              <a:ext cx="731747"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40" name="平行四边形 139"/>
            <p:cNvSpPr/>
            <p:nvPr/>
          </p:nvSpPr>
          <p:spPr>
            <a:xfrm>
              <a:off x="9757908" y="0"/>
              <a:ext cx="730159"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41" name="平行四边形 140"/>
            <p:cNvSpPr/>
            <p:nvPr/>
          </p:nvSpPr>
          <p:spPr>
            <a:xfrm flipH="1">
              <a:off x="9503940" y="0"/>
              <a:ext cx="730159"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42" name="平行四边形 141"/>
            <p:cNvSpPr/>
            <p:nvPr/>
          </p:nvSpPr>
          <p:spPr>
            <a:xfrm>
              <a:off x="10732512" y="0"/>
              <a:ext cx="731746"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43" name="平行四边形 142"/>
            <p:cNvSpPr/>
            <p:nvPr/>
          </p:nvSpPr>
          <p:spPr>
            <a:xfrm flipH="1">
              <a:off x="10478544" y="0"/>
              <a:ext cx="731746"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44" name="平行四边形 143"/>
            <p:cNvSpPr/>
            <p:nvPr/>
          </p:nvSpPr>
          <p:spPr>
            <a:xfrm>
              <a:off x="11707116" y="0"/>
              <a:ext cx="731746"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45" name="平行四边形 144"/>
            <p:cNvSpPr/>
            <p:nvPr/>
          </p:nvSpPr>
          <p:spPr>
            <a:xfrm flipH="1">
              <a:off x="11453148" y="0"/>
              <a:ext cx="731746"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pic>
        <p:nvPicPr>
          <p:cNvPr id="71"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27943" y="331038"/>
            <a:ext cx="3901440" cy="1144153"/>
          </a:xfrm>
          <a:prstGeom prst="rect">
            <a:avLst/>
          </a:prstGeom>
        </p:spPr>
      </p:pic>
      <p:sp>
        <p:nvSpPr>
          <p:cNvPr id="2" name="文本框 1"/>
          <p:cNvSpPr txBox="1"/>
          <p:nvPr/>
        </p:nvSpPr>
        <p:spPr>
          <a:xfrm>
            <a:off x="3081084" y="4218639"/>
            <a:ext cx="5165838" cy="1015663"/>
          </a:xfrm>
          <a:prstGeom prst="rect">
            <a:avLst/>
          </a:prstGeom>
          <a:noFill/>
        </p:spPr>
        <p:txBody>
          <a:bodyPr wrap="none" rtlCol="0">
            <a:spAutoFit/>
          </a:bodyPr>
          <a:lstStyle/>
          <a:p>
            <a:r>
              <a:rPr lang="en-US" altLang="zh-CN" sz="2000" dirty="0" smtClean="0">
                <a:latin typeface="Times New Roman" panose="02020603050405020304" pitchFamily="18" charset="0"/>
                <a:cs typeface="Times New Roman" panose="02020603050405020304" pitchFamily="18" charset="0"/>
              </a:rPr>
              <a:t>                  Presenter:           Zhou He</a:t>
            </a:r>
            <a:r>
              <a:rPr lang="en-US" altLang="zh-CN" sz="2000" baseline="30000" dirty="0" smtClean="0">
                <a:latin typeface="Times New Roman" panose="02020603050405020304" pitchFamily="18" charset="0"/>
                <a:cs typeface="Times New Roman" panose="02020603050405020304" pitchFamily="18" charset="0"/>
              </a:rPr>
              <a:t>1,2</a:t>
            </a:r>
          </a:p>
          <a:p>
            <a:r>
              <a:rPr lang="en-US" altLang="zh-CN" sz="2000" dirty="0" smtClean="0">
                <a:latin typeface="Times New Roman" panose="02020603050405020304" pitchFamily="18" charset="0"/>
                <a:cs typeface="Times New Roman" panose="02020603050405020304" pitchFamily="18" charset="0"/>
              </a:rPr>
              <a:t>                Supervisor:           Prof. Kean WANG</a:t>
            </a:r>
            <a:r>
              <a:rPr lang="en-US" altLang="zh-CN" sz="2000" baseline="30000" dirty="0" smtClean="0">
                <a:latin typeface="Times New Roman" panose="02020603050405020304" pitchFamily="18" charset="0"/>
                <a:cs typeface="Times New Roman" panose="02020603050405020304" pitchFamily="18" charset="0"/>
              </a:rPr>
              <a:t>1</a:t>
            </a:r>
          </a:p>
          <a:p>
            <a:r>
              <a:rPr lang="en-US" altLang="zh-CN" sz="2000" dirty="0">
                <a:latin typeface="Times New Roman" panose="02020603050405020304" pitchFamily="18" charset="0"/>
                <a:cs typeface="Times New Roman" panose="02020603050405020304" pitchFamily="18" charset="0"/>
              </a:rPr>
              <a:t> </a:t>
            </a:r>
            <a:r>
              <a:rPr lang="en-US" altLang="zh-CN" sz="2000" dirty="0" smtClean="0">
                <a:latin typeface="Times New Roman" panose="02020603050405020304" pitchFamily="18" charset="0"/>
                <a:cs typeface="Times New Roman" panose="02020603050405020304" pitchFamily="18" charset="0"/>
              </a:rPr>
              <a:t>                              </a:t>
            </a:r>
          </a:p>
        </p:txBody>
      </p:sp>
      <p:sp>
        <p:nvSpPr>
          <p:cNvPr id="3" name="文本框 2"/>
          <p:cNvSpPr txBox="1"/>
          <p:nvPr/>
        </p:nvSpPr>
        <p:spPr>
          <a:xfrm>
            <a:off x="2033838" y="5378425"/>
            <a:ext cx="8089650" cy="646331"/>
          </a:xfrm>
          <a:prstGeom prst="rect">
            <a:avLst/>
          </a:prstGeom>
          <a:noFill/>
        </p:spPr>
        <p:txBody>
          <a:bodyPr wrap="none" rtlCol="0">
            <a:spAutoFit/>
          </a:bodyPr>
          <a:lstStyle/>
          <a:p>
            <a:pPr algn="ctr"/>
            <a:r>
              <a:rPr lang="en-US" altLang="zh-CN" dirty="0" smtClean="0">
                <a:latin typeface="Times New Roman" panose="02020603050405020304" pitchFamily="18" charset="0"/>
                <a:cs typeface="Times New Roman" panose="02020603050405020304" pitchFamily="18" charset="0"/>
              </a:rPr>
              <a:t>1-Department of Chemical Engineering, </a:t>
            </a:r>
            <a:r>
              <a:rPr lang="en-US" altLang="zh-CN" dirty="0" err="1" smtClean="0">
                <a:latin typeface="Times New Roman" panose="02020603050405020304" pitchFamily="18" charset="0"/>
                <a:cs typeface="Times New Roman" panose="02020603050405020304" pitchFamily="18" charset="0"/>
              </a:rPr>
              <a:t>Khalifa</a:t>
            </a:r>
            <a:r>
              <a:rPr lang="en-US" altLang="zh-CN" dirty="0" smtClean="0">
                <a:latin typeface="Times New Roman" panose="02020603050405020304" pitchFamily="18" charset="0"/>
                <a:cs typeface="Times New Roman" panose="02020603050405020304" pitchFamily="18" charset="0"/>
              </a:rPr>
              <a:t> University of Science &amp; Technology</a:t>
            </a:r>
          </a:p>
          <a:p>
            <a:pPr algn="ctr"/>
            <a:r>
              <a:rPr lang="en-US" altLang="zh-CN" dirty="0" smtClean="0">
                <a:latin typeface="Times New Roman" panose="02020603050405020304" pitchFamily="18" charset="0"/>
                <a:cs typeface="Times New Roman" panose="02020603050405020304" pitchFamily="18" charset="0"/>
              </a:rPr>
              <a:t>2-China University of Petroleum (East China) </a:t>
            </a:r>
            <a:endParaRPr lang="zh-CN" altLang="en-US" dirty="0">
              <a:latin typeface="Times New Roman" panose="02020603050405020304" pitchFamily="18" charset="0"/>
              <a:cs typeface="Times New Roman" panose="02020603050405020304"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901092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22" presetClass="entr" presetSubtype="4" fill="hold" nodeType="withEffect">
                                  <p:stCondLst>
                                    <p:cond delay="0"/>
                                  </p:stCondLst>
                                  <p:childTnLst>
                                    <p:set>
                                      <p:cBhvr>
                                        <p:cTn id="8" dur="1" fill="hold">
                                          <p:stCondLst>
                                            <p:cond delay="0"/>
                                          </p:stCondLst>
                                        </p:cTn>
                                        <p:tgtEl>
                                          <p:spTgt spid="119"/>
                                        </p:tgtEl>
                                        <p:attrNameLst>
                                          <p:attrName>style.visibility</p:attrName>
                                        </p:attrNameLst>
                                      </p:cBhvr>
                                      <p:to>
                                        <p:strVal val="visible"/>
                                      </p:to>
                                    </p:set>
                                    <p:animEffect transition="in" filter="wipe(down)">
                                      <p:cBhvr>
                                        <p:cTn id="9"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91"/>
          <p:cNvSpPr>
            <a:spLocks noChangeArrowheads="1"/>
          </p:cNvSpPr>
          <p:nvPr/>
        </p:nvSpPr>
        <p:spPr bwMode="auto">
          <a:xfrm>
            <a:off x="10483270"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cs typeface="Geneva"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Geneva"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Geneva"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9pPr>
          </a:lstStyle>
          <a:p>
            <a:pPr algn="r" eaLnBrk="1" hangingPunct="1">
              <a:spcBef>
                <a:spcPct val="0"/>
              </a:spcBef>
              <a:buFontTx/>
              <a:buNone/>
            </a:pPr>
            <a:endParaRPr lang="en-US" altLang="en-US" sz="1800">
              <a:solidFill>
                <a:srgbClr val="000000"/>
              </a:solidFill>
              <a:latin typeface="Lucida Grande" charset="0"/>
            </a:endParaRPr>
          </a:p>
        </p:txBody>
      </p:sp>
      <p:grpSp>
        <p:nvGrpSpPr>
          <p:cNvPr id="43012" name="Group 1"/>
          <p:cNvGrpSpPr>
            <a:grpSpLocks noChangeAspect="1"/>
          </p:cNvGrpSpPr>
          <p:nvPr/>
        </p:nvGrpSpPr>
        <p:grpSpPr bwMode="auto">
          <a:xfrm>
            <a:off x="609601" y="1905000"/>
            <a:ext cx="7483093" cy="3970338"/>
            <a:chOff x="2562" y="4953"/>
            <a:chExt cx="6145" cy="3240"/>
          </a:xfrm>
        </p:grpSpPr>
        <p:sp>
          <p:nvSpPr>
            <p:cNvPr id="43051" name="AutoShape 90"/>
            <p:cNvSpPr>
              <a:spLocks noChangeAspect="1" noChangeArrowheads="1" noTextEdit="1"/>
            </p:cNvSpPr>
            <p:nvPr/>
          </p:nvSpPr>
          <p:spPr bwMode="auto">
            <a:xfrm>
              <a:off x="2562" y="4953"/>
              <a:ext cx="5688" cy="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p>
          </p:txBody>
        </p:sp>
        <p:grpSp>
          <p:nvGrpSpPr>
            <p:cNvPr id="43052" name="Group 9"/>
            <p:cNvGrpSpPr>
              <a:grpSpLocks/>
            </p:cNvGrpSpPr>
            <p:nvPr/>
          </p:nvGrpSpPr>
          <p:grpSpPr bwMode="auto">
            <a:xfrm>
              <a:off x="3629" y="5088"/>
              <a:ext cx="4347" cy="2700"/>
              <a:chOff x="624" y="528"/>
              <a:chExt cx="4320" cy="2976"/>
            </a:xfrm>
          </p:grpSpPr>
          <p:grpSp>
            <p:nvGrpSpPr>
              <p:cNvPr id="43060" name="Group 82"/>
              <p:cNvGrpSpPr>
                <a:grpSpLocks/>
              </p:cNvGrpSpPr>
              <p:nvPr/>
            </p:nvGrpSpPr>
            <p:grpSpPr bwMode="auto">
              <a:xfrm>
                <a:off x="960" y="1824"/>
                <a:ext cx="288" cy="1680"/>
                <a:chOff x="1104" y="1872"/>
                <a:chExt cx="240" cy="1632"/>
              </a:xfrm>
            </p:grpSpPr>
            <p:sp>
              <p:nvSpPr>
                <p:cNvPr id="43133" name="AutoShape 89"/>
                <p:cNvSpPr>
                  <a:spLocks noChangeArrowheads="1"/>
                </p:cNvSpPr>
                <p:nvPr/>
              </p:nvSpPr>
              <p:spPr bwMode="auto">
                <a:xfrm>
                  <a:off x="1151" y="2016"/>
                  <a:ext cx="144" cy="144"/>
                </a:xfrm>
                <a:prstGeom prst="flowChartCollat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cs typeface="Geneva"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Geneva"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Geneva"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9pPr>
                </a:lstStyle>
                <a:p>
                  <a:pPr algn="r" eaLnBrk="1" hangingPunct="1">
                    <a:spcBef>
                      <a:spcPct val="0"/>
                    </a:spcBef>
                    <a:buFontTx/>
                    <a:buNone/>
                  </a:pPr>
                  <a:endParaRPr lang="en-US" altLang="en-US" sz="1800">
                    <a:solidFill>
                      <a:srgbClr val="000000"/>
                    </a:solidFill>
                    <a:latin typeface="Lucida Grande" charset="0"/>
                  </a:endParaRPr>
                </a:p>
              </p:txBody>
            </p:sp>
            <p:grpSp>
              <p:nvGrpSpPr>
                <p:cNvPr id="43134" name="Group 83"/>
                <p:cNvGrpSpPr>
                  <a:grpSpLocks/>
                </p:cNvGrpSpPr>
                <p:nvPr/>
              </p:nvGrpSpPr>
              <p:grpSpPr bwMode="auto">
                <a:xfrm>
                  <a:off x="1104" y="1872"/>
                  <a:ext cx="240" cy="1632"/>
                  <a:chOff x="816" y="1536"/>
                  <a:chExt cx="192" cy="1632"/>
                </a:xfrm>
              </p:grpSpPr>
              <p:sp>
                <p:nvSpPr>
                  <p:cNvPr id="43135" name="AutoShape 88"/>
                  <p:cNvSpPr>
                    <a:spLocks noChangeArrowheads="1"/>
                  </p:cNvSpPr>
                  <p:nvPr/>
                </p:nvSpPr>
                <p:spPr bwMode="auto">
                  <a:xfrm>
                    <a:off x="816" y="2016"/>
                    <a:ext cx="192" cy="1152"/>
                  </a:xfrm>
                  <a:prstGeom prst="roundRect">
                    <a:avLst>
                      <a:gd name="adj" fmla="val 16667"/>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cs typeface="Geneva"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Geneva"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Geneva"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9pPr>
                  </a:lstStyle>
                  <a:p>
                    <a:pPr algn="r" eaLnBrk="1" hangingPunct="1">
                      <a:spcBef>
                        <a:spcPct val="0"/>
                      </a:spcBef>
                      <a:buFontTx/>
                      <a:buNone/>
                    </a:pPr>
                    <a:endParaRPr lang="en-US" altLang="en-US" sz="1800">
                      <a:solidFill>
                        <a:srgbClr val="000000"/>
                      </a:solidFill>
                      <a:latin typeface="Lucida Grande" charset="0"/>
                    </a:endParaRPr>
                  </a:p>
                </p:txBody>
              </p:sp>
              <p:grpSp>
                <p:nvGrpSpPr>
                  <p:cNvPr id="43136" name="Group 85"/>
                  <p:cNvGrpSpPr>
                    <a:grpSpLocks/>
                  </p:cNvGrpSpPr>
                  <p:nvPr/>
                </p:nvGrpSpPr>
                <p:grpSpPr bwMode="auto">
                  <a:xfrm>
                    <a:off x="816" y="1872"/>
                    <a:ext cx="192" cy="96"/>
                    <a:chOff x="1392" y="3360"/>
                    <a:chExt cx="192" cy="96"/>
                  </a:xfrm>
                </p:grpSpPr>
                <p:sp>
                  <p:nvSpPr>
                    <p:cNvPr id="43138" name="AutoShape 87"/>
                    <p:cNvSpPr>
                      <a:spLocks noChangeArrowheads="1"/>
                    </p:cNvSpPr>
                    <p:nvPr/>
                  </p:nvSpPr>
                  <p:spPr bwMode="auto">
                    <a:xfrm>
                      <a:off x="1392" y="3360"/>
                      <a:ext cx="96" cy="96"/>
                    </a:xfrm>
                    <a:prstGeom prst="flowChartConnector">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cs typeface="Geneva"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Geneva"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Geneva"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9pPr>
                    </a:lstStyle>
                    <a:p>
                      <a:pPr algn="r" eaLnBrk="1" hangingPunct="1">
                        <a:spcBef>
                          <a:spcPct val="0"/>
                        </a:spcBef>
                        <a:buFontTx/>
                        <a:buNone/>
                      </a:pPr>
                      <a:endParaRPr lang="en-US" altLang="en-US" sz="1800">
                        <a:solidFill>
                          <a:srgbClr val="000000"/>
                        </a:solidFill>
                        <a:latin typeface="Lucida Grande" charset="0"/>
                      </a:endParaRPr>
                    </a:p>
                  </p:txBody>
                </p:sp>
                <p:sp>
                  <p:nvSpPr>
                    <p:cNvPr id="43139" name="AutoShape 86"/>
                    <p:cNvSpPr>
                      <a:spLocks noChangeArrowheads="1"/>
                    </p:cNvSpPr>
                    <p:nvPr/>
                  </p:nvSpPr>
                  <p:spPr bwMode="auto">
                    <a:xfrm>
                      <a:off x="1488" y="3360"/>
                      <a:ext cx="96" cy="96"/>
                    </a:xfrm>
                    <a:prstGeom prst="flowChartConnector">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cs typeface="Geneva"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Geneva"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Geneva"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9pPr>
                    </a:lstStyle>
                    <a:p>
                      <a:pPr algn="r" eaLnBrk="1" hangingPunct="1">
                        <a:spcBef>
                          <a:spcPct val="0"/>
                        </a:spcBef>
                        <a:buFontTx/>
                        <a:buNone/>
                      </a:pPr>
                      <a:endParaRPr lang="en-US" altLang="en-US" sz="1800">
                        <a:solidFill>
                          <a:srgbClr val="000000"/>
                        </a:solidFill>
                        <a:latin typeface="Lucida Grande" charset="0"/>
                      </a:endParaRPr>
                    </a:p>
                  </p:txBody>
                </p:sp>
              </p:grpSp>
              <p:sp>
                <p:nvSpPr>
                  <p:cNvPr id="43137" name="Line 84"/>
                  <p:cNvSpPr>
                    <a:spLocks noChangeShapeType="1"/>
                  </p:cNvSpPr>
                  <p:nvPr/>
                </p:nvSpPr>
                <p:spPr bwMode="auto">
                  <a:xfrm flipV="1">
                    <a:off x="912" y="1536"/>
                    <a:ext cx="0" cy="480"/>
                  </a:xfrm>
                  <a:prstGeom prst="line">
                    <a:avLst/>
                  </a:prstGeom>
                  <a:noFill/>
                  <a:ln w="38100" cmpd="dbl">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grpSp>
          </p:grpSp>
          <p:sp>
            <p:nvSpPr>
              <p:cNvPr id="43061" name="Line 81"/>
              <p:cNvSpPr>
                <a:spLocks noChangeShapeType="1"/>
              </p:cNvSpPr>
              <p:nvPr/>
            </p:nvSpPr>
            <p:spPr bwMode="auto">
              <a:xfrm>
                <a:off x="768" y="1824"/>
                <a:ext cx="336" cy="0"/>
              </a:xfrm>
              <a:prstGeom prst="line">
                <a:avLst/>
              </a:prstGeom>
              <a:noFill/>
              <a:ln w="38100" cmpd="dbl">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3062" name="Line 80"/>
              <p:cNvSpPr>
                <a:spLocks noChangeShapeType="1"/>
              </p:cNvSpPr>
              <p:nvPr/>
            </p:nvSpPr>
            <p:spPr bwMode="auto">
              <a:xfrm flipV="1">
                <a:off x="912" y="1536"/>
                <a:ext cx="0" cy="288"/>
              </a:xfrm>
              <a:prstGeom prst="line">
                <a:avLst/>
              </a:prstGeom>
              <a:noFill/>
              <a:ln w="38100" cmpd="dbl">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3063" name="Line 79"/>
              <p:cNvSpPr>
                <a:spLocks noChangeShapeType="1"/>
              </p:cNvSpPr>
              <p:nvPr/>
            </p:nvSpPr>
            <p:spPr bwMode="auto">
              <a:xfrm>
                <a:off x="912" y="1536"/>
                <a:ext cx="1584" cy="0"/>
              </a:xfrm>
              <a:prstGeom prst="line">
                <a:avLst/>
              </a:prstGeom>
              <a:noFill/>
              <a:ln w="38100" cmpd="dbl">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3064" name="Line 78"/>
              <p:cNvSpPr>
                <a:spLocks noChangeShapeType="1"/>
              </p:cNvSpPr>
              <p:nvPr/>
            </p:nvSpPr>
            <p:spPr bwMode="auto">
              <a:xfrm>
                <a:off x="3072" y="1536"/>
                <a:ext cx="1344" cy="0"/>
              </a:xfrm>
              <a:prstGeom prst="line">
                <a:avLst/>
              </a:prstGeom>
              <a:noFill/>
              <a:ln w="38100" cmpd="dbl">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grpSp>
            <p:nvGrpSpPr>
              <p:cNvPr id="43065" name="Group 70"/>
              <p:cNvGrpSpPr>
                <a:grpSpLocks/>
              </p:cNvGrpSpPr>
              <p:nvPr/>
            </p:nvGrpSpPr>
            <p:grpSpPr bwMode="auto">
              <a:xfrm>
                <a:off x="624" y="1824"/>
                <a:ext cx="288" cy="1680"/>
                <a:chOff x="1104" y="1872"/>
                <a:chExt cx="240" cy="1632"/>
              </a:xfrm>
            </p:grpSpPr>
            <p:sp>
              <p:nvSpPr>
                <p:cNvPr id="43126" name="AutoShape 77"/>
                <p:cNvSpPr>
                  <a:spLocks noChangeArrowheads="1"/>
                </p:cNvSpPr>
                <p:nvPr/>
              </p:nvSpPr>
              <p:spPr bwMode="auto">
                <a:xfrm>
                  <a:off x="1151" y="2016"/>
                  <a:ext cx="144" cy="144"/>
                </a:xfrm>
                <a:prstGeom prst="flowChartCollat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cs typeface="Geneva"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Geneva"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Geneva"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9pPr>
                </a:lstStyle>
                <a:p>
                  <a:pPr algn="r" eaLnBrk="1" hangingPunct="1">
                    <a:spcBef>
                      <a:spcPct val="0"/>
                    </a:spcBef>
                    <a:buFontTx/>
                    <a:buNone/>
                  </a:pPr>
                  <a:endParaRPr lang="en-US" altLang="en-US" sz="1800">
                    <a:solidFill>
                      <a:srgbClr val="000000"/>
                    </a:solidFill>
                    <a:latin typeface="Lucida Grande" charset="0"/>
                  </a:endParaRPr>
                </a:p>
              </p:txBody>
            </p:sp>
            <p:grpSp>
              <p:nvGrpSpPr>
                <p:cNvPr id="43127" name="Group 71"/>
                <p:cNvGrpSpPr>
                  <a:grpSpLocks/>
                </p:cNvGrpSpPr>
                <p:nvPr/>
              </p:nvGrpSpPr>
              <p:grpSpPr bwMode="auto">
                <a:xfrm>
                  <a:off x="1104" y="1872"/>
                  <a:ext cx="240" cy="1632"/>
                  <a:chOff x="816" y="1536"/>
                  <a:chExt cx="192" cy="1632"/>
                </a:xfrm>
              </p:grpSpPr>
              <p:sp>
                <p:nvSpPr>
                  <p:cNvPr id="43128" name="AutoShape 76"/>
                  <p:cNvSpPr>
                    <a:spLocks noChangeArrowheads="1"/>
                  </p:cNvSpPr>
                  <p:nvPr/>
                </p:nvSpPr>
                <p:spPr bwMode="auto">
                  <a:xfrm>
                    <a:off x="816" y="2016"/>
                    <a:ext cx="192" cy="1152"/>
                  </a:xfrm>
                  <a:prstGeom prst="roundRect">
                    <a:avLst>
                      <a:gd name="adj" fmla="val 16667"/>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cs typeface="Geneva"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Geneva"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Geneva"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9pPr>
                  </a:lstStyle>
                  <a:p>
                    <a:pPr algn="r" eaLnBrk="1" hangingPunct="1">
                      <a:spcBef>
                        <a:spcPct val="0"/>
                      </a:spcBef>
                      <a:buFontTx/>
                      <a:buNone/>
                    </a:pPr>
                    <a:endParaRPr lang="en-US" altLang="en-US" sz="1800">
                      <a:solidFill>
                        <a:srgbClr val="000000"/>
                      </a:solidFill>
                      <a:latin typeface="Lucida Grande" charset="0"/>
                    </a:endParaRPr>
                  </a:p>
                </p:txBody>
              </p:sp>
              <p:grpSp>
                <p:nvGrpSpPr>
                  <p:cNvPr id="43129" name="Group 73"/>
                  <p:cNvGrpSpPr>
                    <a:grpSpLocks/>
                  </p:cNvGrpSpPr>
                  <p:nvPr/>
                </p:nvGrpSpPr>
                <p:grpSpPr bwMode="auto">
                  <a:xfrm>
                    <a:off x="816" y="1872"/>
                    <a:ext cx="192" cy="96"/>
                    <a:chOff x="1392" y="3360"/>
                    <a:chExt cx="192" cy="96"/>
                  </a:xfrm>
                </p:grpSpPr>
                <p:sp>
                  <p:nvSpPr>
                    <p:cNvPr id="43131" name="AutoShape 75"/>
                    <p:cNvSpPr>
                      <a:spLocks noChangeArrowheads="1"/>
                    </p:cNvSpPr>
                    <p:nvPr/>
                  </p:nvSpPr>
                  <p:spPr bwMode="auto">
                    <a:xfrm>
                      <a:off x="1392" y="3360"/>
                      <a:ext cx="96" cy="96"/>
                    </a:xfrm>
                    <a:prstGeom prst="flowChartConnector">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cs typeface="Geneva"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Geneva"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Geneva"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9pPr>
                    </a:lstStyle>
                    <a:p>
                      <a:pPr algn="r" eaLnBrk="1" hangingPunct="1">
                        <a:spcBef>
                          <a:spcPct val="0"/>
                        </a:spcBef>
                        <a:buFontTx/>
                        <a:buNone/>
                      </a:pPr>
                      <a:endParaRPr lang="en-US" altLang="en-US" sz="1800">
                        <a:solidFill>
                          <a:srgbClr val="000000"/>
                        </a:solidFill>
                        <a:latin typeface="Lucida Grande" charset="0"/>
                      </a:endParaRPr>
                    </a:p>
                  </p:txBody>
                </p:sp>
                <p:sp>
                  <p:nvSpPr>
                    <p:cNvPr id="43132" name="AutoShape 74"/>
                    <p:cNvSpPr>
                      <a:spLocks noChangeArrowheads="1"/>
                    </p:cNvSpPr>
                    <p:nvPr/>
                  </p:nvSpPr>
                  <p:spPr bwMode="auto">
                    <a:xfrm>
                      <a:off x="1488" y="3360"/>
                      <a:ext cx="96" cy="96"/>
                    </a:xfrm>
                    <a:prstGeom prst="flowChartConnector">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cs typeface="Geneva"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Geneva"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Geneva"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9pPr>
                    </a:lstStyle>
                    <a:p>
                      <a:pPr algn="r" eaLnBrk="1" hangingPunct="1">
                        <a:spcBef>
                          <a:spcPct val="0"/>
                        </a:spcBef>
                        <a:buFontTx/>
                        <a:buNone/>
                      </a:pPr>
                      <a:endParaRPr lang="en-US" altLang="en-US" sz="1800">
                        <a:solidFill>
                          <a:srgbClr val="000000"/>
                        </a:solidFill>
                        <a:latin typeface="Lucida Grande" charset="0"/>
                      </a:endParaRPr>
                    </a:p>
                  </p:txBody>
                </p:sp>
              </p:grpSp>
              <p:sp>
                <p:nvSpPr>
                  <p:cNvPr id="43130" name="Line 72"/>
                  <p:cNvSpPr>
                    <a:spLocks noChangeShapeType="1"/>
                  </p:cNvSpPr>
                  <p:nvPr/>
                </p:nvSpPr>
                <p:spPr bwMode="auto">
                  <a:xfrm flipV="1">
                    <a:off x="912" y="1536"/>
                    <a:ext cx="0" cy="480"/>
                  </a:xfrm>
                  <a:prstGeom prst="line">
                    <a:avLst/>
                  </a:prstGeom>
                  <a:noFill/>
                  <a:ln w="38100" cmpd="dbl">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grpSp>
          </p:grpSp>
          <p:sp>
            <p:nvSpPr>
              <p:cNvPr id="43066" name="AutoShape 69"/>
              <p:cNvSpPr>
                <a:spLocks noChangeArrowheads="1"/>
              </p:cNvSpPr>
              <p:nvPr/>
            </p:nvSpPr>
            <p:spPr bwMode="auto">
              <a:xfrm>
                <a:off x="2112" y="1248"/>
                <a:ext cx="96" cy="144"/>
              </a:xfrm>
              <a:prstGeom prst="flowChartCollate">
                <a:avLst/>
              </a:prstGeom>
              <a:solidFill>
                <a:srgbClr val="BBE0E3"/>
              </a:solidFill>
              <a:ln w="9525">
                <a:solidFill>
                  <a:srgbClr val="000000"/>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cs typeface="Geneva"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Geneva"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Geneva"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9pPr>
              </a:lstStyle>
              <a:p>
                <a:pPr algn="r" eaLnBrk="1" hangingPunct="1">
                  <a:spcBef>
                    <a:spcPct val="0"/>
                  </a:spcBef>
                  <a:buFontTx/>
                  <a:buNone/>
                </a:pPr>
                <a:endParaRPr lang="en-US" altLang="en-US" sz="1800">
                  <a:solidFill>
                    <a:srgbClr val="000000"/>
                  </a:solidFill>
                  <a:latin typeface="Lucida Grande" charset="0"/>
                </a:endParaRPr>
              </a:p>
            </p:txBody>
          </p:sp>
          <p:sp>
            <p:nvSpPr>
              <p:cNvPr id="43067" name="AutoShape 68"/>
              <p:cNvSpPr>
                <a:spLocks noChangeArrowheads="1"/>
              </p:cNvSpPr>
              <p:nvPr/>
            </p:nvSpPr>
            <p:spPr bwMode="auto">
              <a:xfrm rot="5400000">
                <a:off x="3912" y="1464"/>
                <a:ext cx="96" cy="144"/>
              </a:xfrm>
              <a:prstGeom prst="flowChartCollate">
                <a:avLst/>
              </a:prstGeom>
              <a:solidFill>
                <a:srgbClr val="BBE0E3"/>
              </a:solidFill>
              <a:ln w="9525">
                <a:solidFill>
                  <a:srgbClr val="000000"/>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cs typeface="Geneva"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Geneva"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Geneva"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9pPr>
              </a:lstStyle>
              <a:p>
                <a:pPr algn="r" eaLnBrk="1" hangingPunct="1">
                  <a:spcBef>
                    <a:spcPct val="0"/>
                  </a:spcBef>
                  <a:buFontTx/>
                  <a:buNone/>
                </a:pPr>
                <a:endParaRPr lang="en-US" altLang="en-US" sz="1800">
                  <a:solidFill>
                    <a:srgbClr val="000000"/>
                  </a:solidFill>
                  <a:latin typeface="Lucida Grande" charset="0"/>
                </a:endParaRPr>
              </a:p>
            </p:txBody>
          </p:sp>
          <p:grpSp>
            <p:nvGrpSpPr>
              <p:cNvPr id="43068" name="Group 54"/>
              <p:cNvGrpSpPr>
                <a:grpSpLocks/>
              </p:cNvGrpSpPr>
              <p:nvPr/>
            </p:nvGrpSpPr>
            <p:grpSpPr bwMode="auto">
              <a:xfrm>
                <a:off x="1584" y="1872"/>
                <a:ext cx="655" cy="1200"/>
                <a:chOff x="1728" y="1872"/>
                <a:chExt cx="655" cy="1200"/>
              </a:xfrm>
            </p:grpSpPr>
            <p:sp>
              <p:nvSpPr>
                <p:cNvPr id="43113" name="Line 67"/>
                <p:cNvSpPr>
                  <a:spLocks noChangeShapeType="1"/>
                </p:cNvSpPr>
                <p:nvPr/>
              </p:nvSpPr>
              <p:spPr bwMode="auto">
                <a:xfrm>
                  <a:off x="1798" y="1872"/>
                  <a:ext cx="506" cy="0"/>
                </a:xfrm>
                <a:prstGeom prst="line">
                  <a:avLst/>
                </a:prstGeom>
                <a:noFill/>
                <a:ln w="38100" cmpd="dbl">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grpSp>
              <p:nvGrpSpPr>
                <p:cNvPr id="43114" name="Group 63"/>
                <p:cNvGrpSpPr>
                  <a:grpSpLocks/>
                </p:cNvGrpSpPr>
                <p:nvPr/>
              </p:nvGrpSpPr>
              <p:grpSpPr bwMode="auto">
                <a:xfrm>
                  <a:off x="2208" y="1872"/>
                  <a:ext cx="175" cy="1200"/>
                  <a:chOff x="3857" y="1968"/>
                  <a:chExt cx="175" cy="1200"/>
                </a:xfrm>
              </p:grpSpPr>
              <p:sp>
                <p:nvSpPr>
                  <p:cNvPr id="43123" name="AutoShape 66"/>
                  <p:cNvSpPr>
                    <a:spLocks noChangeArrowheads="1"/>
                  </p:cNvSpPr>
                  <p:nvPr/>
                </p:nvSpPr>
                <p:spPr bwMode="auto">
                  <a:xfrm>
                    <a:off x="3888" y="2112"/>
                    <a:ext cx="96" cy="144"/>
                  </a:xfrm>
                  <a:prstGeom prst="flowChartCollate">
                    <a:avLst/>
                  </a:prstGeom>
                  <a:solidFill>
                    <a:srgbClr val="FFFF99"/>
                  </a:solidFill>
                  <a:ln w="9525">
                    <a:solidFill>
                      <a:srgbClr val="000000"/>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cs typeface="Geneva"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Geneva"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Geneva"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9pPr>
                  </a:lstStyle>
                  <a:p>
                    <a:pPr algn="r" eaLnBrk="1" hangingPunct="1">
                      <a:spcBef>
                        <a:spcPct val="0"/>
                      </a:spcBef>
                      <a:buFontTx/>
                      <a:buNone/>
                    </a:pPr>
                    <a:endParaRPr lang="en-US" altLang="en-US" sz="1800">
                      <a:solidFill>
                        <a:srgbClr val="000000"/>
                      </a:solidFill>
                      <a:latin typeface="Lucida Grande" charset="0"/>
                    </a:endParaRPr>
                  </a:p>
                </p:txBody>
              </p:sp>
              <p:sp>
                <p:nvSpPr>
                  <p:cNvPr id="43124" name="Line 65"/>
                  <p:cNvSpPr>
                    <a:spLocks noChangeShapeType="1"/>
                  </p:cNvSpPr>
                  <p:nvPr/>
                </p:nvSpPr>
                <p:spPr bwMode="auto">
                  <a:xfrm>
                    <a:off x="3936" y="1968"/>
                    <a:ext cx="0" cy="432"/>
                  </a:xfrm>
                  <a:prstGeom prst="line">
                    <a:avLst/>
                  </a:prstGeom>
                  <a:noFill/>
                  <a:ln w="38100" cmpd="dbl">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3125" name="AutoShape 64"/>
                  <p:cNvSpPr>
                    <a:spLocks noChangeArrowheads="1"/>
                  </p:cNvSpPr>
                  <p:nvPr/>
                </p:nvSpPr>
                <p:spPr bwMode="auto">
                  <a:xfrm>
                    <a:off x="3857" y="2400"/>
                    <a:ext cx="175" cy="768"/>
                  </a:xfrm>
                  <a:prstGeom prst="roundRect">
                    <a:avLst>
                      <a:gd name="adj" fmla="val 16667"/>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cs typeface="Geneva"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Geneva"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Geneva"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9pPr>
                  </a:lstStyle>
                  <a:p>
                    <a:pPr algn="r" eaLnBrk="1" hangingPunct="1">
                      <a:spcBef>
                        <a:spcPct val="0"/>
                      </a:spcBef>
                      <a:buFontTx/>
                      <a:buNone/>
                    </a:pPr>
                    <a:endParaRPr lang="en-US" altLang="en-US" sz="1800">
                      <a:solidFill>
                        <a:srgbClr val="000000"/>
                      </a:solidFill>
                      <a:latin typeface="Lucida Grande" charset="0"/>
                    </a:endParaRPr>
                  </a:p>
                </p:txBody>
              </p:sp>
            </p:grpSp>
            <p:grpSp>
              <p:nvGrpSpPr>
                <p:cNvPr id="43115" name="Group 59"/>
                <p:cNvGrpSpPr>
                  <a:grpSpLocks/>
                </p:cNvGrpSpPr>
                <p:nvPr/>
              </p:nvGrpSpPr>
              <p:grpSpPr bwMode="auto">
                <a:xfrm>
                  <a:off x="1968" y="1872"/>
                  <a:ext cx="175" cy="1200"/>
                  <a:chOff x="3857" y="1968"/>
                  <a:chExt cx="175" cy="1200"/>
                </a:xfrm>
              </p:grpSpPr>
              <p:sp>
                <p:nvSpPr>
                  <p:cNvPr id="43120" name="AutoShape 62"/>
                  <p:cNvSpPr>
                    <a:spLocks noChangeArrowheads="1"/>
                  </p:cNvSpPr>
                  <p:nvPr/>
                </p:nvSpPr>
                <p:spPr bwMode="auto">
                  <a:xfrm>
                    <a:off x="3888" y="2112"/>
                    <a:ext cx="96" cy="144"/>
                  </a:xfrm>
                  <a:prstGeom prst="flowChartCollat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cs typeface="Geneva"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Geneva"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Geneva"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9pPr>
                  </a:lstStyle>
                  <a:p>
                    <a:pPr algn="r" eaLnBrk="1" hangingPunct="1">
                      <a:spcBef>
                        <a:spcPct val="0"/>
                      </a:spcBef>
                      <a:buFontTx/>
                      <a:buNone/>
                    </a:pPr>
                    <a:endParaRPr lang="en-US" altLang="en-US" sz="1800">
                      <a:solidFill>
                        <a:srgbClr val="000000"/>
                      </a:solidFill>
                      <a:latin typeface="Lucida Grande" charset="0"/>
                    </a:endParaRPr>
                  </a:p>
                </p:txBody>
              </p:sp>
              <p:sp>
                <p:nvSpPr>
                  <p:cNvPr id="43121" name="Line 61"/>
                  <p:cNvSpPr>
                    <a:spLocks noChangeShapeType="1"/>
                  </p:cNvSpPr>
                  <p:nvPr/>
                </p:nvSpPr>
                <p:spPr bwMode="auto">
                  <a:xfrm>
                    <a:off x="3936" y="1968"/>
                    <a:ext cx="0" cy="432"/>
                  </a:xfrm>
                  <a:prstGeom prst="line">
                    <a:avLst/>
                  </a:prstGeom>
                  <a:noFill/>
                  <a:ln w="38100" cmpd="dbl">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3122" name="AutoShape 60"/>
                  <p:cNvSpPr>
                    <a:spLocks noChangeArrowheads="1"/>
                  </p:cNvSpPr>
                  <p:nvPr/>
                </p:nvSpPr>
                <p:spPr bwMode="auto">
                  <a:xfrm>
                    <a:off x="3857" y="2400"/>
                    <a:ext cx="175" cy="768"/>
                  </a:xfrm>
                  <a:prstGeom prst="roundRect">
                    <a:avLst>
                      <a:gd name="adj" fmla="val 16667"/>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cs typeface="Geneva"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Geneva"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Geneva"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9pPr>
                  </a:lstStyle>
                  <a:p>
                    <a:pPr algn="r" eaLnBrk="1" hangingPunct="1">
                      <a:spcBef>
                        <a:spcPct val="0"/>
                      </a:spcBef>
                      <a:buFontTx/>
                      <a:buNone/>
                    </a:pPr>
                    <a:endParaRPr lang="en-US" altLang="en-US" sz="1800">
                      <a:solidFill>
                        <a:srgbClr val="000000"/>
                      </a:solidFill>
                      <a:latin typeface="Lucida Grande" charset="0"/>
                    </a:endParaRPr>
                  </a:p>
                </p:txBody>
              </p:sp>
            </p:grpSp>
            <p:grpSp>
              <p:nvGrpSpPr>
                <p:cNvPr id="43116" name="Group 55"/>
                <p:cNvGrpSpPr>
                  <a:grpSpLocks/>
                </p:cNvGrpSpPr>
                <p:nvPr/>
              </p:nvGrpSpPr>
              <p:grpSpPr bwMode="auto">
                <a:xfrm>
                  <a:off x="1728" y="1872"/>
                  <a:ext cx="175" cy="1200"/>
                  <a:chOff x="3857" y="1968"/>
                  <a:chExt cx="175" cy="1200"/>
                </a:xfrm>
              </p:grpSpPr>
              <p:sp>
                <p:nvSpPr>
                  <p:cNvPr id="43117" name="AutoShape 58"/>
                  <p:cNvSpPr>
                    <a:spLocks noChangeArrowheads="1"/>
                  </p:cNvSpPr>
                  <p:nvPr/>
                </p:nvSpPr>
                <p:spPr bwMode="auto">
                  <a:xfrm>
                    <a:off x="3888" y="2112"/>
                    <a:ext cx="96" cy="144"/>
                  </a:xfrm>
                  <a:prstGeom prst="flowChartCollate">
                    <a:avLst/>
                  </a:prstGeom>
                  <a:solidFill>
                    <a:srgbClr val="FFFF99"/>
                  </a:solidFill>
                  <a:ln w="9525">
                    <a:solidFill>
                      <a:srgbClr val="000000"/>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cs typeface="Geneva"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Geneva"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Geneva"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9pPr>
                  </a:lstStyle>
                  <a:p>
                    <a:pPr algn="r" eaLnBrk="1" hangingPunct="1">
                      <a:spcBef>
                        <a:spcPct val="0"/>
                      </a:spcBef>
                      <a:buFontTx/>
                      <a:buNone/>
                    </a:pPr>
                    <a:endParaRPr lang="en-US" altLang="en-US" sz="1800">
                      <a:solidFill>
                        <a:srgbClr val="000000"/>
                      </a:solidFill>
                      <a:latin typeface="Lucida Grande" charset="0"/>
                    </a:endParaRPr>
                  </a:p>
                </p:txBody>
              </p:sp>
              <p:sp>
                <p:nvSpPr>
                  <p:cNvPr id="43118" name="Line 57"/>
                  <p:cNvSpPr>
                    <a:spLocks noChangeShapeType="1"/>
                  </p:cNvSpPr>
                  <p:nvPr/>
                </p:nvSpPr>
                <p:spPr bwMode="auto">
                  <a:xfrm>
                    <a:off x="3936" y="1968"/>
                    <a:ext cx="0" cy="432"/>
                  </a:xfrm>
                  <a:prstGeom prst="line">
                    <a:avLst/>
                  </a:prstGeom>
                  <a:noFill/>
                  <a:ln w="38100" cmpd="dbl">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3119" name="AutoShape 56"/>
                  <p:cNvSpPr>
                    <a:spLocks noChangeArrowheads="1"/>
                  </p:cNvSpPr>
                  <p:nvPr/>
                </p:nvSpPr>
                <p:spPr bwMode="auto">
                  <a:xfrm>
                    <a:off x="3857" y="2400"/>
                    <a:ext cx="175" cy="768"/>
                  </a:xfrm>
                  <a:prstGeom prst="roundRect">
                    <a:avLst>
                      <a:gd name="adj" fmla="val 16667"/>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cs typeface="Geneva"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Geneva"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Geneva"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9pPr>
                  </a:lstStyle>
                  <a:p>
                    <a:pPr algn="r" eaLnBrk="1" hangingPunct="1">
                      <a:spcBef>
                        <a:spcPct val="0"/>
                      </a:spcBef>
                      <a:buFontTx/>
                      <a:buNone/>
                    </a:pPr>
                    <a:endParaRPr lang="en-US" altLang="en-US" sz="1800">
                      <a:solidFill>
                        <a:srgbClr val="000000"/>
                      </a:solidFill>
                      <a:latin typeface="Lucida Grande" charset="0"/>
                    </a:endParaRPr>
                  </a:p>
                </p:txBody>
              </p:sp>
            </p:grpSp>
          </p:grpSp>
          <p:sp>
            <p:nvSpPr>
              <p:cNvPr id="43069" name="AutoShape 53"/>
              <p:cNvSpPr>
                <a:spLocks noChangeArrowheads="1"/>
              </p:cNvSpPr>
              <p:nvPr/>
            </p:nvSpPr>
            <p:spPr bwMode="auto">
              <a:xfrm rot="5400000">
                <a:off x="1512" y="1464"/>
                <a:ext cx="96" cy="144"/>
              </a:xfrm>
              <a:prstGeom prst="flowChartCollate">
                <a:avLst/>
              </a:prstGeom>
              <a:solidFill>
                <a:srgbClr val="BBE0E3"/>
              </a:solidFill>
              <a:ln w="9525">
                <a:solidFill>
                  <a:srgbClr val="000000"/>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cs typeface="Geneva"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Geneva"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Geneva"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9pPr>
              </a:lstStyle>
              <a:p>
                <a:pPr algn="r" eaLnBrk="1" hangingPunct="1">
                  <a:spcBef>
                    <a:spcPct val="0"/>
                  </a:spcBef>
                  <a:buFontTx/>
                  <a:buNone/>
                </a:pPr>
                <a:endParaRPr lang="en-US" altLang="en-US" sz="1800">
                  <a:solidFill>
                    <a:srgbClr val="000000"/>
                  </a:solidFill>
                  <a:latin typeface="Lucida Grande" charset="0"/>
                </a:endParaRPr>
              </a:p>
            </p:txBody>
          </p:sp>
          <p:sp>
            <p:nvSpPr>
              <p:cNvPr id="43070" name="AutoShape 52"/>
              <p:cNvSpPr>
                <a:spLocks noChangeArrowheads="1"/>
              </p:cNvSpPr>
              <p:nvPr/>
            </p:nvSpPr>
            <p:spPr bwMode="auto">
              <a:xfrm rot="5400000">
                <a:off x="2280" y="1464"/>
                <a:ext cx="96" cy="144"/>
              </a:xfrm>
              <a:prstGeom prst="flowChartCollate">
                <a:avLst/>
              </a:prstGeom>
              <a:solidFill>
                <a:srgbClr val="BBE0E3"/>
              </a:solidFill>
              <a:ln w="9525">
                <a:solidFill>
                  <a:srgbClr val="000000"/>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cs typeface="Geneva"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Geneva"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Geneva"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9pPr>
              </a:lstStyle>
              <a:p>
                <a:pPr algn="r" eaLnBrk="1" hangingPunct="1">
                  <a:spcBef>
                    <a:spcPct val="0"/>
                  </a:spcBef>
                  <a:buFontTx/>
                  <a:buNone/>
                </a:pPr>
                <a:endParaRPr lang="en-US" altLang="en-US" sz="1800">
                  <a:solidFill>
                    <a:srgbClr val="000000"/>
                  </a:solidFill>
                  <a:latin typeface="Lucida Grande" charset="0"/>
                </a:endParaRPr>
              </a:p>
            </p:txBody>
          </p:sp>
          <p:grpSp>
            <p:nvGrpSpPr>
              <p:cNvPr id="43071" name="Group 47"/>
              <p:cNvGrpSpPr>
                <a:grpSpLocks/>
              </p:cNvGrpSpPr>
              <p:nvPr/>
            </p:nvGrpSpPr>
            <p:grpSpPr bwMode="auto">
              <a:xfrm>
                <a:off x="1728" y="816"/>
                <a:ext cx="336" cy="1056"/>
                <a:chOff x="1872" y="816"/>
                <a:chExt cx="336" cy="1056"/>
              </a:xfrm>
            </p:grpSpPr>
            <p:grpSp>
              <p:nvGrpSpPr>
                <p:cNvPr id="43109" name="Group 49"/>
                <p:cNvGrpSpPr>
                  <a:grpSpLocks/>
                </p:cNvGrpSpPr>
                <p:nvPr/>
              </p:nvGrpSpPr>
              <p:grpSpPr bwMode="auto">
                <a:xfrm>
                  <a:off x="1872" y="816"/>
                  <a:ext cx="336" cy="1056"/>
                  <a:chOff x="1872" y="816"/>
                  <a:chExt cx="336" cy="1056"/>
                </a:xfrm>
              </p:grpSpPr>
              <p:sp>
                <p:nvSpPr>
                  <p:cNvPr id="43111" name="AutoShape 51"/>
                  <p:cNvSpPr>
                    <a:spLocks noChangeArrowheads="1"/>
                  </p:cNvSpPr>
                  <p:nvPr/>
                </p:nvSpPr>
                <p:spPr bwMode="auto">
                  <a:xfrm>
                    <a:off x="1872" y="816"/>
                    <a:ext cx="336" cy="336"/>
                  </a:xfrm>
                  <a:prstGeom prst="octagon">
                    <a:avLst>
                      <a:gd name="adj" fmla="val 29287"/>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cs typeface="Geneva"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Geneva"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Geneva"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9pPr>
                  </a:lstStyle>
                  <a:p>
                    <a:pPr algn="r" eaLnBrk="1" hangingPunct="1">
                      <a:spcBef>
                        <a:spcPct val="0"/>
                      </a:spcBef>
                      <a:buFontTx/>
                      <a:buNone/>
                    </a:pPr>
                    <a:endParaRPr lang="en-US" altLang="en-US" sz="1800">
                      <a:solidFill>
                        <a:srgbClr val="000000"/>
                      </a:solidFill>
                      <a:latin typeface="Lucida Grande" charset="0"/>
                    </a:endParaRPr>
                  </a:p>
                </p:txBody>
              </p:sp>
              <p:sp>
                <p:nvSpPr>
                  <p:cNvPr id="43112" name="Line 50"/>
                  <p:cNvSpPr>
                    <a:spLocks noChangeShapeType="1"/>
                  </p:cNvSpPr>
                  <p:nvPr/>
                </p:nvSpPr>
                <p:spPr bwMode="auto">
                  <a:xfrm>
                    <a:off x="2044" y="1152"/>
                    <a:ext cx="0" cy="720"/>
                  </a:xfrm>
                  <a:prstGeom prst="line">
                    <a:avLst/>
                  </a:prstGeom>
                  <a:noFill/>
                  <a:ln w="38100" cmpd="dbl">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grpSp>
            <p:sp>
              <p:nvSpPr>
                <p:cNvPr id="43110" name="Text Box 48"/>
                <p:cNvSpPr txBox="1">
                  <a:spLocks noChangeArrowheads="1"/>
                </p:cNvSpPr>
                <p:nvPr/>
              </p:nvSpPr>
              <p:spPr bwMode="auto">
                <a:xfrm>
                  <a:off x="1921" y="863"/>
                  <a:ext cx="238"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cs typeface="Geneva"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Geneva"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Geneva"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9pPr>
                </a:lstStyle>
                <a:p>
                  <a:pPr eaLnBrk="1" hangingPunct="1">
                    <a:spcBef>
                      <a:spcPct val="0"/>
                    </a:spcBef>
                    <a:buNone/>
                  </a:pPr>
                  <a:r>
                    <a:rPr lang="en-US" altLang="zh-CN" sz="1100" b="1">
                      <a:solidFill>
                        <a:srgbClr val="000000"/>
                      </a:solidFill>
                      <a:latin typeface="Times New Roman" panose="02020603050405020304" pitchFamily="18" charset="0"/>
                      <a:cs typeface="Times New Roman" panose="02020603050405020304" pitchFamily="18" charset="0"/>
                    </a:rPr>
                    <a:t>P </a:t>
                  </a:r>
                  <a:endParaRPr lang="en-US" altLang="zh-CN" sz="1800">
                    <a:solidFill>
                      <a:srgbClr val="000000"/>
                    </a:solidFill>
                    <a:latin typeface="Arial" panose="020B0604020202020204" pitchFamily="34" charset="0"/>
                    <a:cs typeface="Arial" panose="020B0604020202020204" pitchFamily="34" charset="0"/>
                  </a:endParaRPr>
                </a:p>
              </p:txBody>
            </p:sp>
          </p:grpSp>
          <p:grpSp>
            <p:nvGrpSpPr>
              <p:cNvPr id="43072" name="Group 27"/>
              <p:cNvGrpSpPr>
                <a:grpSpLocks/>
              </p:cNvGrpSpPr>
              <p:nvPr/>
            </p:nvGrpSpPr>
            <p:grpSpPr bwMode="auto">
              <a:xfrm>
                <a:off x="3216" y="816"/>
                <a:ext cx="655" cy="2256"/>
                <a:chOff x="3216" y="816"/>
                <a:chExt cx="655" cy="2256"/>
              </a:xfrm>
            </p:grpSpPr>
            <p:grpSp>
              <p:nvGrpSpPr>
                <p:cNvPr id="43090" name="Group 32"/>
                <p:cNvGrpSpPr>
                  <a:grpSpLocks/>
                </p:cNvGrpSpPr>
                <p:nvPr/>
              </p:nvGrpSpPr>
              <p:grpSpPr bwMode="auto">
                <a:xfrm>
                  <a:off x="3216" y="1536"/>
                  <a:ext cx="655" cy="1536"/>
                  <a:chOff x="3360" y="1632"/>
                  <a:chExt cx="655" cy="1536"/>
                </a:xfrm>
              </p:grpSpPr>
              <p:sp>
                <p:nvSpPr>
                  <p:cNvPr id="43095" name="AutoShape 46"/>
                  <p:cNvSpPr>
                    <a:spLocks noChangeArrowheads="1"/>
                  </p:cNvSpPr>
                  <p:nvPr/>
                </p:nvSpPr>
                <p:spPr bwMode="auto">
                  <a:xfrm>
                    <a:off x="3360" y="2112"/>
                    <a:ext cx="96" cy="144"/>
                  </a:xfrm>
                  <a:prstGeom prst="flowChartCollat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cs typeface="Geneva"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Geneva"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Geneva"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9pPr>
                  </a:lstStyle>
                  <a:p>
                    <a:pPr algn="r" eaLnBrk="1" hangingPunct="1">
                      <a:spcBef>
                        <a:spcPct val="0"/>
                      </a:spcBef>
                      <a:buFontTx/>
                      <a:buNone/>
                    </a:pPr>
                    <a:endParaRPr lang="en-US" altLang="en-US" sz="1800">
                      <a:solidFill>
                        <a:srgbClr val="000000"/>
                      </a:solidFill>
                      <a:latin typeface="Lucida Grande" charset="0"/>
                    </a:endParaRPr>
                  </a:p>
                </p:txBody>
              </p:sp>
              <p:sp>
                <p:nvSpPr>
                  <p:cNvPr id="43096" name="Line 45"/>
                  <p:cNvSpPr>
                    <a:spLocks noChangeShapeType="1"/>
                  </p:cNvSpPr>
                  <p:nvPr/>
                </p:nvSpPr>
                <p:spPr bwMode="auto">
                  <a:xfrm>
                    <a:off x="3648" y="1632"/>
                    <a:ext cx="0" cy="336"/>
                  </a:xfrm>
                  <a:prstGeom prst="line">
                    <a:avLst/>
                  </a:prstGeom>
                  <a:noFill/>
                  <a:ln w="38100" cmpd="dbl">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3097" name="Line 44"/>
                  <p:cNvSpPr>
                    <a:spLocks noChangeShapeType="1"/>
                  </p:cNvSpPr>
                  <p:nvPr/>
                </p:nvSpPr>
                <p:spPr bwMode="auto">
                  <a:xfrm>
                    <a:off x="3408" y="1968"/>
                    <a:ext cx="528" cy="0"/>
                  </a:xfrm>
                  <a:prstGeom prst="line">
                    <a:avLst/>
                  </a:prstGeom>
                  <a:noFill/>
                  <a:ln w="38100" cmpd="dbl">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grpSp>
                <p:nvGrpSpPr>
                  <p:cNvPr id="43098" name="Group 40"/>
                  <p:cNvGrpSpPr>
                    <a:grpSpLocks/>
                  </p:cNvGrpSpPr>
                  <p:nvPr/>
                </p:nvGrpSpPr>
                <p:grpSpPr bwMode="auto">
                  <a:xfrm>
                    <a:off x="3360" y="1968"/>
                    <a:ext cx="96" cy="960"/>
                    <a:chOff x="3312" y="1968"/>
                    <a:chExt cx="96" cy="1008"/>
                  </a:xfrm>
                </p:grpSpPr>
                <p:sp>
                  <p:nvSpPr>
                    <p:cNvPr id="43106" name="AutoShape 43"/>
                    <p:cNvSpPr>
                      <a:spLocks noChangeArrowheads="1"/>
                    </p:cNvSpPr>
                    <p:nvPr/>
                  </p:nvSpPr>
                  <p:spPr bwMode="auto">
                    <a:xfrm>
                      <a:off x="3312" y="2112"/>
                      <a:ext cx="96" cy="144"/>
                    </a:xfrm>
                    <a:prstGeom prst="flowChartCollat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cs typeface="Geneva"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Geneva"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Geneva"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9pPr>
                    </a:lstStyle>
                    <a:p>
                      <a:pPr algn="r" eaLnBrk="1" hangingPunct="1">
                        <a:spcBef>
                          <a:spcPct val="0"/>
                        </a:spcBef>
                        <a:buFontTx/>
                        <a:buNone/>
                      </a:pPr>
                      <a:endParaRPr lang="en-US" altLang="en-US" sz="1800">
                        <a:solidFill>
                          <a:srgbClr val="000000"/>
                        </a:solidFill>
                        <a:latin typeface="Lucida Grande" charset="0"/>
                      </a:endParaRPr>
                    </a:p>
                  </p:txBody>
                </p:sp>
                <p:sp>
                  <p:nvSpPr>
                    <p:cNvPr id="43107" name="Line 42"/>
                    <p:cNvSpPr>
                      <a:spLocks noChangeShapeType="1"/>
                    </p:cNvSpPr>
                    <p:nvPr/>
                  </p:nvSpPr>
                  <p:spPr bwMode="auto">
                    <a:xfrm>
                      <a:off x="3360" y="1968"/>
                      <a:ext cx="0" cy="432"/>
                    </a:xfrm>
                    <a:prstGeom prst="line">
                      <a:avLst/>
                    </a:prstGeom>
                    <a:noFill/>
                    <a:ln w="38100" cmpd="dbl">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3108" name="AutoShape 41"/>
                    <p:cNvSpPr>
                      <a:spLocks noChangeArrowheads="1"/>
                    </p:cNvSpPr>
                    <p:nvPr/>
                  </p:nvSpPr>
                  <p:spPr bwMode="auto">
                    <a:xfrm>
                      <a:off x="3312" y="2400"/>
                      <a:ext cx="96" cy="576"/>
                    </a:xfrm>
                    <a:prstGeom prst="roundRect">
                      <a:avLst>
                        <a:gd name="adj" fmla="val 16667"/>
                      </a:avLst>
                    </a:prstGeom>
                    <a:noFill/>
                    <a:ln w="38100" cmpd="dbl">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cs typeface="Geneva"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Geneva"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Geneva"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9pPr>
                    </a:lstStyle>
                    <a:p>
                      <a:pPr algn="r" eaLnBrk="1" hangingPunct="1">
                        <a:spcBef>
                          <a:spcPct val="0"/>
                        </a:spcBef>
                        <a:buFontTx/>
                        <a:buNone/>
                      </a:pPr>
                      <a:endParaRPr lang="en-US" altLang="en-US" sz="1800">
                        <a:solidFill>
                          <a:srgbClr val="000000"/>
                        </a:solidFill>
                        <a:latin typeface="Lucida Grande" charset="0"/>
                      </a:endParaRPr>
                    </a:p>
                  </p:txBody>
                </p:sp>
              </p:grpSp>
              <p:sp>
                <p:nvSpPr>
                  <p:cNvPr id="43099" name="AutoShape 39"/>
                  <p:cNvSpPr>
                    <a:spLocks noChangeArrowheads="1"/>
                  </p:cNvSpPr>
                  <p:nvPr/>
                </p:nvSpPr>
                <p:spPr bwMode="auto">
                  <a:xfrm>
                    <a:off x="3600" y="2112"/>
                    <a:ext cx="109" cy="156"/>
                  </a:xfrm>
                  <a:prstGeom prst="flowChartCollat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cs typeface="Geneva"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Geneva"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Geneva"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9pPr>
                  </a:lstStyle>
                  <a:p>
                    <a:pPr algn="r" eaLnBrk="1" hangingPunct="1">
                      <a:spcBef>
                        <a:spcPct val="0"/>
                      </a:spcBef>
                      <a:buFontTx/>
                      <a:buNone/>
                    </a:pPr>
                    <a:endParaRPr lang="en-US" altLang="en-US" sz="1800">
                      <a:solidFill>
                        <a:srgbClr val="000000"/>
                      </a:solidFill>
                      <a:latin typeface="Lucida Grande" charset="0"/>
                    </a:endParaRPr>
                  </a:p>
                </p:txBody>
              </p:sp>
              <p:sp>
                <p:nvSpPr>
                  <p:cNvPr id="43100" name="Line 38"/>
                  <p:cNvSpPr>
                    <a:spLocks noChangeShapeType="1"/>
                  </p:cNvSpPr>
                  <p:nvPr/>
                </p:nvSpPr>
                <p:spPr bwMode="auto">
                  <a:xfrm>
                    <a:off x="3648" y="1968"/>
                    <a:ext cx="1" cy="468"/>
                  </a:xfrm>
                  <a:prstGeom prst="line">
                    <a:avLst/>
                  </a:prstGeom>
                  <a:noFill/>
                  <a:ln w="38100" cmpd="dbl">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3101" name="AutoShape 37"/>
                  <p:cNvSpPr>
                    <a:spLocks noChangeArrowheads="1"/>
                  </p:cNvSpPr>
                  <p:nvPr/>
                </p:nvSpPr>
                <p:spPr bwMode="auto">
                  <a:xfrm>
                    <a:off x="3581" y="2400"/>
                    <a:ext cx="163" cy="624"/>
                  </a:xfrm>
                  <a:prstGeom prst="roundRect">
                    <a:avLst>
                      <a:gd name="adj" fmla="val 16667"/>
                    </a:avLst>
                  </a:prstGeom>
                  <a:noFill/>
                  <a:ln w="38100" cmpd="dbl">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cs typeface="Geneva"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Geneva"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Geneva"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9pPr>
                  </a:lstStyle>
                  <a:p>
                    <a:pPr algn="r" eaLnBrk="1" hangingPunct="1">
                      <a:spcBef>
                        <a:spcPct val="0"/>
                      </a:spcBef>
                      <a:buFontTx/>
                      <a:buNone/>
                    </a:pPr>
                    <a:endParaRPr lang="en-US" altLang="en-US" sz="1800">
                      <a:solidFill>
                        <a:srgbClr val="000000"/>
                      </a:solidFill>
                      <a:latin typeface="Lucida Grande" charset="0"/>
                    </a:endParaRPr>
                  </a:p>
                </p:txBody>
              </p:sp>
              <p:grpSp>
                <p:nvGrpSpPr>
                  <p:cNvPr id="43102" name="Group 33"/>
                  <p:cNvGrpSpPr>
                    <a:grpSpLocks/>
                  </p:cNvGrpSpPr>
                  <p:nvPr/>
                </p:nvGrpSpPr>
                <p:grpSpPr bwMode="auto">
                  <a:xfrm>
                    <a:off x="3840" y="1968"/>
                    <a:ext cx="175" cy="1200"/>
                    <a:chOff x="3857" y="1968"/>
                    <a:chExt cx="175" cy="1200"/>
                  </a:xfrm>
                </p:grpSpPr>
                <p:sp>
                  <p:nvSpPr>
                    <p:cNvPr id="43103" name="AutoShape 36"/>
                    <p:cNvSpPr>
                      <a:spLocks noChangeArrowheads="1"/>
                    </p:cNvSpPr>
                    <p:nvPr/>
                  </p:nvSpPr>
                  <p:spPr bwMode="auto">
                    <a:xfrm>
                      <a:off x="3888" y="2112"/>
                      <a:ext cx="96" cy="144"/>
                    </a:xfrm>
                    <a:prstGeom prst="flowChartCollat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cs typeface="Geneva"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Geneva"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Geneva"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9pPr>
                    </a:lstStyle>
                    <a:p>
                      <a:pPr algn="r" eaLnBrk="1" hangingPunct="1">
                        <a:spcBef>
                          <a:spcPct val="0"/>
                        </a:spcBef>
                        <a:buFontTx/>
                        <a:buNone/>
                      </a:pPr>
                      <a:endParaRPr lang="en-US" altLang="en-US" sz="1800">
                        <a:solidFill>
                          <a:srgbClr val="000000"/>
                        </a:solidFill>
                        <a:latin typeface="Lucida Grande" charset="0"/>
                      </a:endParaRPr>
                    </a:p>
                  </p:txBody>
                </p:sp>
                <p:sp>
                  <p:nvSpPr>
                    <p:cNvPr id="43104" name="Line 35"/>
                    <p:cNvSpPr>
                      <a:spLocks noChangeShapeType="1"/>
                    </p:cNvSpPr>
                    <p:nvPr/>
                  </p:nvSpPr>
                  <p:spPr bwMode="auto">
                    <a:xfrm>
                      <a:off x="3936" y="1968"/>
                      <a:ext cx="0" cy="432"/>
                    </a:xfrm>
                    <a:prstGeom prst="line">
                      <a:avLst/>
                    </a:prstGeom>
                    <a:noFill/>
                    <a:ln w="38100" cmpd="dbl">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3105" name="AutoShape 34"/>
                    <p:cNvSpPr>
                      <a:spLocks noChangeArrowheads="1"/>
                    </p:cNvSpPr>
                    <p:nvPr/>
                  </p:nvSpPr>
                  <p:spPr bwMode="auto">
                    <a:xfrm>
                      <a:off x="3857" y="2400"/>
                      <a:ext cx="175" cy="768"/>
                    </a:xfrm>
                    <a:prstGeom prst="roundRect">
                      <a:avLst>
                        <a:gd name="adj" fmla="val 16667"/>
                      </a:avLst>
                    </a:prstGeom>
                    <a:noFill/>
                    <a:ln w="38100" cmpd="dbl">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cs typeface="Geneva"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Geneva"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Geneva"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9pPr>
                    </a:lstStyle>
                    <a:p>
                      <a:pPr algn="r" eaLnBrk="1" hangingPunct="1">
                        <a:spcBef>
                          <a:spcPct val="0"/>
                        </a:spcBef>
                        <a:buFontTx/>
                        <a:buNone/>
                      </a:pPr>
                      <a:endParaRPr lang="en-US" altLang="en-US" sz="1800">
                        <a:solidFill>
                          <a:srgbClr val="000000"/>
                        </a:solidFill>
                        <a:latin typeface="Lucida Grande" charset="0"/>
                      </a:endParaRPr>
                    </a:p>
                  </p:txBody>
                </p:sp>
              </p:grpSp>
            </p:grpSp>
            <p:sp>
              <p:nvSpPr>
                <p:cNvPr id="43091" name="Line 31"/>
                <p:cNvSpPr>
                  <a:spLocks noChangeShapeType="1"/>
                </p:cNvSpPr>
                <p:nvPr/>
              </p:nvSpPr>
              <p:spPr bwMode="auto">
                <a:xfrm>
                  <a:off x="3500" y="1152"/>
                  <a:ext cx="0" cy="720"/>
                </a:xfrm>
                <a:prstGeom prst="line">
                  <a:avLst/>
                </a:prstGeom>
                <a:noFill/>
                <a:ln w="38100" cmpd="dbl">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grpSp>
              <p:nvGrpSpPr>
                <p:cNvPr id="43092" name="Group 28"/>
                <p:cNvGrpSpPr>
                  <a:grpSpLocks/>
                </p:cNvGrpSpPr>
                <p:nvPr/>
              </p:nvGrpSpPr>
              <p:grpSpPr bwMode="auto">
                <a:xfrm>
                  <a:off x="3328" y="816"/>
                  <a:ext cx="336" cy="373"/>
                  <a:chOff x="3328" y="816"/>
                  <a:chExt cx="336" cy="373"/>
                </a:xfrm>
              </p:grpSpPr>
              <p:sp>
                <p:nvSpPr>
                  <p:cNvPr id="43093" name="AutoShape 30"/>
                  <p:cNvSpPr>
                    <a:spLocks noChangeArrowheads="1"/>
                  </p:cNvSpPr>
                  <p:nvPr/>
                </p:nvSpPr>
                <p:spPr bwMode="auto">
                  <a:xfrm>
                    <a:off x="3328" y="816"/>
                    <a:ext cx="336" cy="336"/>
                  </a:xfrm>
                  <a:prstGeom prst="octagon">
                    <a:avLst>
                      <a:gd name="adj" fmla="val 29287"/>
                    </a:avLst>
                  </a:prstGeom>
                  <a:noFill/>
                  <a:ln w="3810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cs typeface="Geneva"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Geneva"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Geneva"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9pPr>
                  </a:lstStyle>
                  <a:p>
                    <a:pPr algn="r" eaLnBrk="1" hangingPunct="1">
                      <a:spcBef>
                        <a:spcPct val="0"/>
                      </a:spcBef>
                      <a:buFontTx/>
                      <a:buNone/>
                    </a:pPr>
                    <a:endParaRPr lang="en-US" altLang="en-US" sz="1800">
                      <a:solidFill>
                        <a:srgbClr val="000000"/>
                      </a:solidFill>
                      <a:latin typeface="Lucida Grande" charset="0"/>
                    </a:endParaRPr>
                  </a:p>
                </p:txBody>
              </p:sp>
              <p:sp>
                <p:nvSpPr>
                  <p:cNvPr id="43094" name="Text Box 29"/>
                  <p:cNvSpPr txBox="1">
                    <a:spLocks noChangeArrowheads="1"/>
                  </p:cNvSpPr>
                  <p:nvPr/>
                </p:nvSpPr>
                <p:spPr bwMode="auto">
                  <a:xfrm>
                    <a:off x="3410" y="864"/>
                    <a:ext cx="190"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cs typeface="Geneva"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Geneva"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Geneva"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9pPr>
                  </a:lstStyle>
                  <a:p>
                    <a:pPr eaLnBrk="1" hangingPunct="1">
                      <a:spcBef>
                        <a:spcPct val="0"/>
                      </a:spcBef>
                      <a:buNone/>
                    </a:pPr>
                    <a:r>
                      <a:rPr lang="en-US" altLang="zh-CN" sz="1100" b="1">
                        <a:solidFill>
                          <a:srgbClr val="000000"/>
                        </a:solidFill>
                        <a:latin typeface="Times New Roman" panose="02020603050405020304" pitchFamily="18" charset="0"/>
                        <a:cs typeface="Times New Roman" panose="02020603050405020304" pitchFamily="18" charset="0"/>
                      </a:rPr>
                      <a:t>P</a:t>
                    </a:r>
                    <a:endParaRPr lang="en-US" altLang="zh-CN" sz="1800">
                      <a:solidFill>
                        <a:srgbClr val="000000"/>
                      </a:solidFill>
                      <a:latin typeface="Arial" panose="020B0604020202020204" pitchFamily="34" charset="0"/>
                      <a:cs typeface="Arial" panose="020B0604020202020204" pitchFamily="34" charset="0"/>
                    </a:endParaRPr>
                  </a:p>
                </p:txBody>
              </p:sp>
            </p:grpSp>
          </p:grpSp>
          <p:grpSp>
            <p:nvGrpSpPr>
              <p:cNvPr id="43073" name="Group 24"/>
              <p:cNvGrpSpPr>
                <a:grpSpLocks/>
              </p:cNvGrpSpPr>
              <p:nvPr/>
            </p:nvGrpSpPr>
            <p:grpSpPr bwMode="auto">
              <a:xfrm rot="5400000">
                <a:off x="2544" y="1248"/>
                <a:ext cx="480" cy="576"/>
                <a:chOff x="3840" y="3600"/>
                <a:chExt cx="288" cy="288"/>
              </a:xfrm>
            </p:grpSpPr>
            <p:sp>
              <p:nvSpPr>
                <p:cNvPr id="43088" name="AutoShape 26"/>
                <p:cNvSpPr>
                  <a:spLocks noChangeArrowheads="1"/>
                </p:cNvSpPr>
                <p:nvPr/>
              </p:nvSpPr>
              <p:spPr bwMode="auto">
                <a:xfrm>
                  <a:off x="3840" y="3600"/>
                  <a:ext cx="288" cy="288"/>
                </a:xfrm>
                <a:prstGeom prst="rtTriangl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cs typeface="Geneva"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Geneva"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Geneva"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9pPr>
                </a:lstStyle>
                <a:p>
                  <a:pPr algn="r" eaLnBrk="1" hangingPunct="1">
                    <a:spcBef>
                      <a:spcPct val="0"/>
                    </a:spcBef>
                    <a:buFontTx/>
                    <a:buNone/>
                  </a:pPr>
                  <a:endParaRPr lang="en-US" altLang="en-US" sz="1800">
                    <a:solidFill>
                      <a:srgbClr val="000000"/>
                    </a:solidFill>
                    <a:latin typeface="Lucida Grande" charset="0"/>
                  </a:endParaRPr>
                </a:p>
              </p:txBody>
            </p:sp>
            <p:sp>
              <p:nvSpPr>
                <p:cNvPr id="43089" name="AutoShape 25"/>
                <p:cNvSpPr>
                  <a:spLocks noChangeArrowheads="1"/>
                </p:cNvSpPr>
                <p:nvPr/>
              </p:nvSpPr>
              <p:spPr bwMode="auto">
                <a:xfrm rot="10800000">
                  <a:off x="3840" y="3600"/>
                  <a:ext cx="288" cy="288"/>
                </a:xfrm>
                <a:prstGeom prst="rtTriangl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cs typeface="Geneva"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Geneva"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Geneva"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9pPr>
                </a:lstStyle>
                <a:p>
                  <a:pPr algn="r" eaLnBrk="1" hangingPunct="1">
                    <a:spcBef>
                      <a:spcPct val="0"/>
                    </a:spcBef>
                    <a:buFontTx/>
                    <a:buNone/>
                  </a:pPr>
                  <a:endParaRPr lang="en-US" altLang="en-US" sz="1800">
                    <a:solidFill>
                      <a:srgbClr val="000000"/>
                    </a:solidFill>
                    <a:latin typeface="Lucida Grande" charset="0"/>
                  </a:endParaRPr>
                </a:p>
              </p:txBody>
            </p:sp>
          </p:grpSp>
          <p:grpSp>
            <p:nvGrpSpPr>
              <p:cNvPr id="43074" name="Group 12"/>
              <p:cNvGrpSpPr>
                <a:grpSpLocks/>
              </p:cNvGrpSpPr>
              <p:nvPr/>
            </p:nvGrpSpPr>
            <p:grpSpPr bwMode="auto">
              <a:xfrm>
                <a:off x="4272" y="528"/>
                <a:ext cx="672" cy="2448"/>
                <a:chOff x="4512" y="528"/>
                <a:chExt cx="672" cy="2448"/>
              </a:xfrm>
            </p:grpSpPr>
            <p:grpSp>
              <p:nvGrpSpPr>
                <p:cNvPr id="43077" name="Group 21"/>
                <p:cNvGrpSpPr>
                  <a:grpSpLocks/>
                </p:cNvGrpSpPr>
                <p:nvPr/>
              </p:nvGrpSpPr>
              <p:grpSpPr bwMode="auto">
                <a:xfrm flipH="1">
                  <a:off x="4848" y="2640"/>
                  <a:ext cx="336" cy="336"/>
                  <a:chOff x="4800" y="2496"/>
                  <a:chExt cx="336" cy="336"/>
                </a:xfrm>
              </p:grpSpPr>
              <p:sp>
                <p:nvSpPr>
                  <p:cNvPr id="43086" name="AutoShape 23"/>
                  <p:cNvSpPr>
                    <a:spLocks noChangeArrowheads="1"/>
                  </p:cNvSpPr>
                  <p:nvPr/>
                </p:nvSpPr>
                <p:spPr bwMode="auto">
                  <a:xfrm>
                    <a:off x="4800" y="2496"/>
                    <a:ext cx="336" cy="336"/>
                  </a:xfrm>
                  <a:prstGeom prst="flowChartMagneticTape">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cs typeface="Geneva"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Geneva"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Geneva"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9pPr>
                  </a:lstStyle>
                  <a:p>
                    <a:pPr algn="r" eaLnBrk="1" hangingPunct="1">
                      <a:spcBef>
                        <a:spcPct val="0"/>
                      </a:spcBef>
                      <a:buFontTx/>
                      <a:buNone/>
                    </a:pPr>
                    <a:endParaRPr lang="en-US" altLang="en-US" sz="1800">
                      <a:solidFill>
                        <a:srgbClr val="000000"/>
                      </a:solidFill>
                      <a:latin typeface="Lucida Grande" charset="0"/>
                    </a:endParaRPr>
                  </a:p>
                </p:txBody>
              </p:sp>
              <p:sp>
                <p:nvSpPr>
                  <p:cNvPr id="43087" name="Oval 22"/>
                  <p:cNvSpPr>
                    <a:spLocks noChangeArrowheads="1"/>
                  </p:cNvSpPr>
                  <p:nvPr/>
                </p:nvSpPr>
                <p:spPr bwMode="auto">
                  <a:xfrm flipH="1">
                    <a:off x="4896" y="2592"/>
                    <a:ext cx="144" cy="144"/>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cs typeface="Geneva"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Geneva"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Geneva"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9pPr>
                  </a:lstStyle>
                  <a:p>
                    <a:pPr algn="r" eaLnBrk="1" hangingPunct="1">
                      <a:spcBef>
                        <a:spcPct val="0"/>
                      </a:spcBef>
                      <a:buFontTx/>
                      <a:buNone/>
                    </a:pPr>
                    <a:endParaRPr lang="en-US" altLang="en-US" sz="1800">
                      <a:solidFill>
                        <a:srgbClr val="000000"/>
                      </a:solidFill>
                      <a:latin typeface="Lucida Grande" charset="0"/>
                    </a:endParaRPr>
                  </a:p>
                </p:txBody>
              </p:sp>
            </p:grpSp>
            <p:grpSp>
              <p:nvGrpSpPr>
                <p:cNvPr id="43078" name="Group 15"/>
                <p:cNvGrpSpPr>
                  <a:grpSpLocks/>
                </p:cNvGrpSpPr>
                <p:nvPr/>
              </p:nvGrpSpPr>
              <p:grpSpPr bwMode="auto">
                <a:xfrm>
                  <a:off x="4512" y="2544"/>
                  <a:ext cx="288" cy="432"/>
                  <a:chOff x="4224" y="2640"/>
                  <a:chExt cx="288" cy="432"/>
                </a:xfrm>
              </p:grpSpPr>
              <p:sp>
                <p:nvSpPr>
                  <p:cNvPr id="43081" name="Rectangle 20"/>
                  <p:cNvSpPr>
                    <a:spLocks noChangeArrowheads="1"/>
                  </p:cNvSpPr>
                  <p:nvPr/>
                </p:nvSpPr>
                <p:spPr bwMode="auto">
                  <a:xfrm>
                    <a:off x="4224" y="2688"/>
                    <a:ext cx="288" cy="4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cs typeface="Geneva"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Geneva"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Geneva"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9pPr>
                  </a:lstStyle>
                  <a:p>
                    <a:pPr algn="r" eaLnBrk="1" hangingPunct="1">
                      <a:spcBef>
                        <a:spcPct val="0"/>
                      </a:spcBef>
                      <a:buFontTx/>
                      <a:buNone/>
                    </a:pPr>
                    <a:endParaRPr lang="en-US" altLang="en-US" sz="1800">
                      <a:solidFill>
                        <a:srgbClr val="000000"/>
                      </a:solidFill>
                      <a:latin typeface="Lucida Grande" charset="0"/>
                    </a:endParaRPr>
                  </a:p>
                </p:txBody>
              </p:sp>
              <p:sp>
                <p:nvSpPr>
                  <p:cNvPr id="43082" name="Rectangle 19"/>
                  <p:cNvSpPr>
                    <a:spLocks noChangeArrowheads="1"/>
                  </p:cNvSpPr>
                  <p:nvPr/>
                </p:nvSpPr>
                <p:spPr bwMode="auto">
                  <a:xfrm>
                    <a:off x="4224" y="3024"/>
                    <a:ext cx="288" cy="4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cs typeface="Geneva"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Geneva"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Geneva"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9pPr>
                  </a:lstStyle>
                  <a:p>
                    <a:pPr algn="r" eaLnBrk="1" hangingPunct="1">
                      <a:spcBef>
                        <a:spcPct val="0"/>
                      </a:spcBef>
                      <a:buFontTx/>
                      <a:buNone/>
                    </a:pPr>
                    <a:endParaRPr lang="en-US" altLang="en-US" sz="1800">
                      <a:solidFill>
                        <a:srgbClr val="000000"/>
                      </a:solidFill>
                      <a:latin typeface="Lucida Grande" charset="0"/>
                    </a:endParaRPr>
                  </a:p>
                </p:txBody>
              </p:sp>
              <p:sp>
                <p:nvSpPr>
                  <p:cNvPr id="43083" name="Rectangle 18"/>
                  <p:cNvSpPr>
                    <a:spLocks noChangeArrowheads="1"/>
                  </p:cNvSpPr>
                  <p:nvPr/>
                </p:nvSpPr>
                <p:spPr bwMode="auto">
                  <a:xfrm>
                    <a:off x="4272" y="2736"/>
                    <a:ext cx="192" cy="2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cs typeface="Geneva"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Geneva"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Geneva"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9pPr>
                  </a:lstStyle>
                  <a:p>
                    <a:pPr algn="r" eaLnBrk="1" hangingPunct="1">
                      <a:spcBef>
                        <a:spcPct val="0"/>
                      </a:spcBef>
                      <a:buFontTx/>
                      <a:buNone/>
                    </a:pPr>
                    <a:endParaRPr lang="en-US" altLang="en-US" sz="1800">
                      <a:solidFill>
                        <a:srgbClr val="000000"/>
                      </a:solidFill>
                      <a:latin typeface="Lucida Grande" charset="0"/>
                    </a:endParaRPr>
                  </a:p>
                </p:txBody>
              </p:sp>
              <p:sp>
                <p:nvSpPr>
                  <p:cNvPr id="43084" name="Rectangle 17"/>
                  <p:cNvSpPr>
                    <a:spLocks noChangeArrowheads="1"/>
                  </p:cNvSpPr>
                  <p:nvPr/>
                </p:nvSpPr>
                <p:spPr bwMode="auto">
                  <a:xfrm>
                    <a:off x="4224" y="2976"/>
                    <a:ext cx="288" cy="4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cs typeface="Geneva"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Geneva"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Geneva"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9pPr>
                  </a:lstStyle>
                  <a:p>
                    <a:pPr algn="r" eaLnBrk="1" hangingPunct="1">
                      <a:spcBef>
                        <a:spcPct val="0"/>
                      </a:spcBef>
                      <a:buFontTx/>
                      <a:buNone/>
                    </a:pPr>
                    <a:endParaRPr lang="en-US" altLang="en-US" sz="1800">
                      <a:solidFill>
                        <a:srgbClr val="000000"/>
                      </a:solidFill>
                      <a:latin typeface="Lucida Grande" charset="0"/>
                    </a:endParaRPr>
                  </a:p>
                </p:txBody>
              </p:sp>
              <p:sp>
                <p:nvSpPr>
                  <p:cNvPr id="43085" name="Rectangle 16"/>
                  <p:cNvSpPr>
                    <a:spLocks noChangeArrowheads="1"/>
                  </p:cNvSpPr>
                  <p:nvPr/>
                </p:nvSpPr>
                <p:spPr bwMode="auto">
                  <a:xfrm>
                    <a:off x="4224" y="2640"/>
                    <a:ext cx="288" cy="4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cs typeface="Geneva"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Geneva"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Geneva"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9pPr>
                  </a:lstStyle>
                  <a:p>
                    <a:pPr algn="r" eaLnBrk="1" hangingPunct="1">
                      <a:spcBef>
                        <a:spcPct val="0"/>
                      </a:spcBef>
                      <a:buFontTx/>
                      <a:buNone/>
                    </a:pPr>
                    <a:endParaRPr lang="en-US" altLang="en-US" sz="1800">
                      <a:solidFill>
                        <a:srgbClr val="000000"/>
                      </a:solidFill>
                      <a:latin typeface="Lucida Grande" charset="0"/>
                    </a:endParaRPr>
                  </a:p>
                </p:txBody>
              </p:sp>
            </p:grpSp>
            <p:sp>
              <p:nvSpPr>
                <p:cNvPr id="43079" name="Line 14"/>
                <p:cNvSpPr>
                  <a:spLocks noChangeShapeType="1"/>
                </p:cNvSpPr>
                <p:nvPr/>
              </p:nvSpPr>
              <p:spPr bwMode="auto">
                <a:xfrm flipV="1">
                  <a:off x="4656" y="528"/>
                  <a:ext cx="0" cy="2016"/>
                </a:xfrm>
                <a:prstGeom prst="line">
                  <a:avLst/>
                </a:prstGeom>
                <a:noFill/>
                <a:ln w="38100" cmpd="dbl">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3080" name="Rectangle 13"/>
                <p:cNvSpPr>
                  <a:spLocks noChangeArrowheads="1"/>
                </p:cNvSpPr>
                <p:nvPr/>
              </p:nvSpPr>
              <p:spPr bwMode="auto">
                <a:xfrm>
                  <a:off x="4800" y="2928"/>
                  <a:ext cx="48" cy="4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cs typeface="Geneva"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Geneva"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Geneva"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9pPr>
                </a:lstStyle>
                <a:p>
                  <a:pPr algn="r" eaLnBrk="1" hangingPunct="1">
                    <a:spcBef>
                      <a:spcPct val="0"/>
                    </a:spcBef>
                    <a:buFontTx/>
                    <a:buNone/>
                  </a:pPr>
                  <a:endParaRPr lang="en-US" altLang="en-US" sz="1800">
                    <a:solidFill>
                      <a:srgbClr val="000000"/>
                    </a:solidFill>
                    <a:latin typeface="Lucida Grande" charset="0"/>
                  </a:endParaRPr>
                </a:p>
              </p:txBody>
            </p:sp>
          </p:grpSp>
          <p:sp>
            <p:nvSpPr>
              <p:cNvPr id="43075" name="Line 11"/>
              <p:cNvSpPr>
                <a:spLocks noChangeShapeType="1"/>
              </p:cNvSpPr>
              <p:nvPr/>
            </p:nvSpPr>
            <p:spPr bwMode="auto">
              <a:xfrm flipH="1">
                <a:off x="2160" y="528"/>
                <a:ext cx="2256" cy="0"/>
              </a:xfrm>
              <a:prstGeom prst="line">
                <a:avLst/>
              </a:prstGeom>
              <a:noFill/>
              <a:ln w="38100" cmpd="dbl">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43076" name="Line 10"/>
              <p:cNvSpPr>
                <a:spLocks noChangeShapeType="1"/>
              </p:cNvSpPr>
              <p:nvPr/>
            </p:nvSpPr>
            <p:spPr bwMode="auto">
              <a:xfrm>
                <a:off x="2160" y="528"/>
                <a:ext cx="0" cy="1008"/>
              </a:xfrm>
              <a:prstGeom prst="line">
                <a:avLst/>
              </a:prstGeom>
              <a:noFill/>
              <a:ln w="38100" cmpd="dbl">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grpSp>
        <p:sp>
          <p:nvSpPr>
            <p:cNvPr id="43053" name="Text Box 8"/>
            <p:cNvSpPr txBox="1">
              <a:spLocks noChangeArrowheads="1"/>
            </p:cNvSpPr>
            <p:nvPr/>
          </p:nvSpPr>
          <p:spPr bwMode="auto">
            <a:xfrm>
              <a:off x="4527" y="7418"/>
              <a:ext cx="1357"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cs typeface="Geneva"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Geneva"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Geneva"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9pPr>
            </a:lstStyle>
            <a:p>
              <a:pPr eaLnBrk="1" hangingPunct="1">
                <a:spcBef>
                  <a:spcPct val="0"/>
                </a:spcBef>
                <a:buNone/>
              </a:pPr>
              <a:r>
                <a:rPr lang="en-US" altLang="zh-CN" sz="1800" b="1" dirty="0">
                  <a:solidFill>
                    <a:srgbClr val="FF0000"/>
                  </a:solidFill>
                  <a:latin typeface="Times New Roman" panose="02020603050405020304" pitchFamily="18" charset="0"/>
                  <a:cs typeface="Times New Roman" panose="02020603050405020304" pitchFamily="18" charset="0"/>
                </a:rPr>
                <a:t>Upstream Vessels </a:t>
              </a:r>
              <a:endParaRPr lang="en-US" altLang="zh-CN" sz="1800" b="1" dirty="0">
                <a:solidFill>
                  <a:srgbClr val="FF0000"/>
                </a:solidFill>
                <a:latin typeface="Arial" panose="020B0604020202020204" pitchFamily="34" charset="0"/>
                <a:cs typeface="Arial" panose="020B0604020202020204" pitchFamily="34" charset="0"/>
              </a:endParaRPr>
            </a:p>
          </p:txBody>
        </p:sp>
        <p:sp>
          <p:nvSpPr>
            <p:cNvPr id="43054" name="Text Box 7"/>
            <p:cNvSpPr txBox="1">
              <a:spLocks noChangeArrowheads="1"/>
            </p:cNvSpPr>
            <p:nvPr/>
          </p:nvSpPr>
          <p:spPr bwMode="auto">
            <a:xfrm>
              <a:off x="5911" y="7383"/>
              <a:ext cx="1314"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cs typeface="Geneva"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Geneva"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Geneva"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9pPr>
            </a:lstStyle>
            <a:p>
              <a:pPr eaLnBrk="1" hangingPunct="1">
                <a:spcBef>
                  <a:spcPct val="0"/>
                </a:spcBef>
                <a:buNone/>
              </a:pPr>
              <a:r>
                <a:rPr lang="en-US" altLang="zh-CN" sz="2000" b="1" dirty="0">
                  <a:solidFill>
                    <a:srgbClr val="7030A0"/>
                  </a:solidFill>
                  <a:latin typeface="Times New Roman" panose="02020603050405020304" pitchFamily="18" charset="0"/>
                  <a:cs typeface="Times New Roman" panose="02020603050405020304" pitchFamily="18" charset="0"/>
                </a:rPr>
                <a:t>Downstream Vessels </a:t>
              </a:r>
              <a:endParaRPr lang="en-US" altLang="zh-CN" sz="2000" b="1" dirty="0">
                <a:solidFill>
                  <a:srgbClr val="7030A0"/>
                </a:solidFill>
                <a:latin typeface="Arial" panose="020B0604020202020204" pitchFamily="34" charset="0"/>
                <a:cs typeface="Arial" panose="020B0604020202020204" pitchFamily="34" charset="0"/>
              </a:endParaRPr>
            </a:p>
          </p:txBody>
        </p:sp>
        <p:sp>
          <p:nvSpPr>
            <p:cNvPr id="43055" name="Text Box 6"/>
            <p:cNvSpPr txBox="1">
              <a:spLocks noChangeArrowheads="1"/>
            </p:cNvSpPr>
            <p:nvPr/>
          </p:nvSpPr>
          <p:spPr bwMode="auto">
            <a:xfrm>
              <a:off x="7143" y="7403"/>
              <a:ext cx="1564"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cs typeface="Geneva"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Geneva"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Geneva"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9pPr>
            </a:lstStyle>
            <a:p>
              <a:pPr eaLnBrk="1" hangingPunct="1">
                <a:spcBef>
                  <a:spcPct val="0"/>
                </a:spcBef>
                <a:buNone/>
              </a:pPr>
              <a:r>
                <a:rPr lang="en-US" altLang="zh-CN" sz="1800" b="1" dirty="0">
                  <a:solidFill>
                    <a:srgbClr val="7030A0"/>
                  </a:solidFill>
                  <a:latin typeface="Times New Roman" panose="02020603050405020304" pitchFamily="18" charset="0"/>
                  <a:cs typeface="Times New Roman" panose="02020603050405020304" pitchFamily="18" charset="0"/>
                </a:rPr>
                <a:t>Turbo Pump,</a:t>
              </a:r>
            </a:p>
            <a:p>
              <a:pPr eaLnBrk="1" hangingPunct="1">
                <a:spcBef>
                  <a:spcPct val="0"/>
                </a:spcBef>
                <a:buNone/>
              </a:pPr>
              <a:r>
                <a:rPr lang="en-US" altLang="zh-CN" sz="1800" b="1" dirty="0">
                  <a:solidFill>
                    <a:srgbClr val="7030A0"/>
                  </a:solidFill>
                  <a:latin typeface="Times New Roman" panose="02020603050405020304" pitchFamily="18" charset="0"/>
                  <a:cs typeface="Times New Roman" panose="02020603050405020304" pitchFamily="18" charset="0"/>
                </a:rPr>
                <a:t> 10</a:t>
              </a:r>
              <a:r>
                <a:rPr lang="en-US" altLang="zh-CN" sz="1800" b="1" baseline="30000" dirty="0">
                  <a:solidFill>
                    <a:srgbClr val="7030A0"/>
                  </a:solidFill>
                  <a:latin typeface="Times New Roman" panose="02020603050405020304" pitchFamily="18" charset="0"/>
                  <a:cs typeface="Times New Roman" panose="02020603050405020304" pitchFamily="18" charset="0"/>
                </a:rPr>
                <a:t>-4 </a:t>
              </a:r>
              <a:r>
                <a:rPr lang="en-US" altLang="zh-CN" sz="1800" b="1" dirty="0" err="1">
                  <a:solidFill>
                    <a:srgbClr val="7030A0"/>
                  </a:solidFill>
                  <a:latin typeface="Times New Roman" panose="02020603050405020304" pitchFamily="18" charset="0"/>
                  <a:cs typeface="Times New Roman" panose="02020603050405020304" pitchFamily="18" charset="0"/>
                </a:rPr>
                <a:t>Torr</a:t>
              </a:r>
              <a:r>
                <a:rPr lang="en-US" altLang="zh-CN" sz="1800" b="1" dirty="0">
                  <a:solidFill>
                    <a:srgbClr val="7030A0"/>
                  </a:solidFill>
                  <a:latin typeface="Times New Roman" panose="02020603050405020304" pitchFamily="18" charset="0"/>
                  <a:cs typeface="Times New Roman" panose="02020603050405020304" pitchFamily="18" charset="0"/>
                </a:rPr>
                <a:t> </a:t>
              </a:r>
              <a:endParaRPr lang="en-US" altLang="zh-CN" sz="1800" b="1" dirty="0">
                <a:solidFill>
                  <a:srgbClr val="7030A0"/>
                </a:solidFill>
                <a:latin typeface="Arial" panose="020B0604020202020204" pitchFamily="34" charset="0"/>
                <a:cs typeface="Arial" panose="020B0604020202020204" pitchFamily="34" charset="0"/>
              </a:endParaRPr>
            </a:p>
          </p:txBody>
        </p:sp>
        <p:sp>
          <p:nvSpPr>
            <p:cNvPr id="43056" name="Text Box 5"/>
            <p:cNvSpPr txBox="1">
              <a:spLocks noChangeArrowheads="1"/>
            </p:cNvSpPr>
            <p:nvPr/>
          </p:nvSpPr>
          <p:spPr bwMode="auto">
            <a:xfrm>
              <a:off x="5293" y="5181"/>
              <a:ext cx="1001"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cs typeface="Geneva"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Geneva"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Geneva"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9pPr>
            </a:lstStyle>
            <a:p>
              <a:pPr algn="ctr" eaLnBrk="1" hangingPunct="1">
                <a:spcBef>
                  <a:spcPct val="0"/>
                </a:spcBef>
                <a:buNone/>
              </a:pPr>
              <a:r>
                <a:rPr lang="en-US" altLang="zh-CN" sz="1800" dirty="0">
                  <a:solidFill>
                    <a:srgbClr val="000000"/>
                  </a:solidFill>
                  <a:latin typeface="Times New Roman" panose="02020603050405020304" pitchFamily="18" charset="0"/>
                  <a:cs typeface="Times New Roman" panose="02020603050405020304" pitchFamily="18" charset="0"/>
                </a:rPr>
                <a:t>Membrane </a:t>
              </a:r>
              <a:endParaRPr lang="en-US" altLang="zh-CN" sz="1800" dirty="0">
                <a:solidFill>
                  <a:srgbClr val="000000"/>
                </a:solidFill>
                <a:latin typeface="Arial" panose="020B0604020202020204" pitchFamily="34" charset="0"/>
                <a:cs typeface="Arial" panose="020B0604020202020204" pitchFamily="34" charset="0"/>
              </a:endParaRPr>
            </a:p>
            <a:p>
              <a:pPr algn="ctr">
                <a:spcBef>
                  <a:spcPct val="0"/>
                </a:spcBef>
                <a:buNone/>
              </a:pPr>
              <a:r>
                <a:rPr lang="en-US" altLang="zh-CN" sz="1800" dirty="0">
                  <a:solidFill>
                    <a:srgbClr val="000000"/>
                  </a:solidFill>
                  <a:latin typeface="Times New Roman" panose="02020603050405020304" pitchFamily="18" charset="0"/>
                  <a:cs typeface="Times New Roman" panose="02020603050405020304" pitchFamily="18" charset="0"/>
                </a:rPr>
                <a:t>Cell</a:t>
              </a:r>
              <a:endParaRPr lang="en-US" altLang="zh-CN" sz="1800" dirty="0">
                <a:solidFill>
                  <a:srgbClr val="000000"/>
                </a:solidFill>
                <a:latin typeface="Arial" panose="020B0604020202020204" pitchFamily="34" charset="0"/>
                <a:cs typeface="Arial" panose="020B0604020202020204" pitchFamily="34" charset="0"/>
              </a:endParaRPr>
            </a:p>
          </p:txBody>
        </p:sp>
        <p:sp>
          <p:nvSpPr>
            <p:cNvPr id="43057" name="Text Box 4"/>
            <p:cNvSpPr txBox="1">
              <a:spLocks noChangeArrowheads="1"/>
            </p:cNvSpPr>
            <p:nvPr/>
          </p:nvSpPr>
          <p:spPr bwMode="auto">
            <a:xfrm>
              <a:off x="2950" y="4953"/>
              <a:ext cx="847" cy="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cs typeface="Geneva"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Geneva"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Geneva"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9pPr>
            </a:lstStyle>
            <a:p>
              <a:pPr eaLnBrk="1" hangingPunct="1">
                <a:spcBef>
                  <a:spcPct val="0"/>
                </a:spcBef>
                <a:buNone/>
              </a:pPr>
              <a:endParaRPr lang="en-US" altLang="en-US" sz="1800">
                <a:solidFill>
                  <a:srgbClr val="000000"/>
                </a:solidFill>
                <a:latin typeface="Arial" panose="020B0604020202020204" pitchFamily="34" charset="0"/>
                <a:cs typeface="Arial" panose="020B0604020202020204" pitchFamily="34" charset="0"/>
              </a:endParaRPr>
            </a:p>
          </p:txBody>
        </p:sp>
        <p:sp>
          <p:nvSpPr>
            <p:cNvPr id="43058" name="Text Box 3"/>
            <p:cNvSpPr txBox="1">
              <a:spLocks noChangeArrowheads="1"/>
            </p:cNvSpPr>
            <p:nvPr/>
          </p:nvSpPr>
          <p:spPr bwMode="auto">
            <a:xfrm>
              <a:off x="3578" y="5223"/>
              <a:ext cx="1087" cy="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cs typeface="Geneva"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Geneva"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Geneva"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9pPr>
            </a:lstStyle>
            <a:p>
              <a:pPr eaLnBrk="1" hangingPunct="1">
                <a:spcBef>
                  <a:spcPct val="0"/>
                </a:spcBef>
                <a:buNone/>
              </a:pPr>
              <a:r>
                <a:rPr lang="en-US" altLang="zh-CN" sz="1800" dirty="0">
                  <a:solidFill>
                    <a:srgbClr val="000000"/>
                  </a:solidFill>
                  <a:latin typeface="Times New Roman" panose="02020603050405020304" pitchFamily="18" charset="0"/>
                  <a:cs typeface="Times New Roman" panose="02020603050405020304" pitchFamily="18" charset="0"/>
                </a:rPr>
                <a:t>Pressure Transducer</a:t>
              </a:r>
              <a:endParaRPr lang="en-US" altLang="zh-CN" sz="1800" dirty="0">
                <a:solidFill>
                  <a:srgbClr val="000000"/>
                </a:solidFill>
                <a:latin typeface="Arial" panose="020B0604020202020204" pitchFamily="34" charset="0"/>
                <a:cs typeface="Arial" panose="020B0604020202020204" pitchFamily="34" charset="0"/>
              </a:endParaRPr>
            </a:p>
          </p:txBody>
        </p:sp>
        <p:sp>
          <p:nvSpPr>
            <p:cNvPr id="43059" name="Text Box 2"/>
            <p:cNvSpPr txBox="1">
              <a:spLocks noChangeArrowheads="1"/>
            </p:cNvSpPr>
            <p:nvPr/>
          </p:nvSpPr>
          <p:spPr bwMode="auto">
            <a:xfrm>
              <a:off x="3562" y="7766"/>
              <a:ext cx="1222"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cs typeface="Geneva"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Geneva"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Geneva"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9pPr>
            </a:lstStyle>
            <a:p>
              <a:pPr eaLnBrk="1" hangingPunct="1">
                <a:spcBef>
                  <a:spcPct val="0"/>
                </a:spcBef>
                <a:buNone/>
              </a:pPr>
              <a:r>
                <a:rPr lang="en-US" altLang="zh-CN" sz="1800" b="1" dirty="0">
                  <a:solidFill>
                    <a:srgbClr val="FF0000"/>
                  </a:solidFill>
                  <a:latin typeface="Times New Roman" panose="02020603050405020304" pitchFamily="18" charset="0"/>
                  <a:cs typeface="Times New Roman" panose="02020603050405020304" pitchFamily="18" charset="0"/>
                </a:rPr>
                <a:t>Gas </a:t>
              </a:r>
            </a:p>
            <a:p>
              <a:pPr eaLnBrk="1" hangingPunct="1">
                <a:spcBef>
                  <a:spcPct val="0"/>
                </a:spcBef>
                <a:buNone/>
              </a:pPr>
              <a:r>
                <a:rPr lang="en-US" altLang="zh-CN" sz="1800" b="1" dirty="0">
                  <a:solidFill>
                    <a:srgbClr val="FF0000"/>
                  </a:solidFill>
                  <a:latin typeface="Times New Roman" panose="02020603050405020304" pitchFamily="18" charset="0"/>
                  <a:cs typeface="Times New Roman" panose="02020603050405020304" pitchFamily="18" charset="0"/>
                </a:rPr>
                <a:t>Cylinder </a:t>
              </a:r>
              <a:endParaRPr lang="en-US" altLang="zh-CN" sz="1800" b="1" dirty="0">
                <a:solidFill>
                  <a:srgbClr val="FF0000"/>
                </a:solidFill>
                <a:latin typeface="Arial" panose="020B0604020202020204" pitchFamily="34" charset="0"/>
                <a:cs typeface="Arial" panose="020B0604020202020204" pitchFamily="34" charset="0"/>
              </a:endParaRPr>
            </a:p>
          </p:txBody>
        </p:sp>
      </p:grpSp>
      <p:sp>
        <p:nvSpPr>
          <p:cNvPr id="43013" name="Rectangle 101"/>
          <p:cNvSpPr>
            <a:spLocks noChangeArrowheads="1"/>
          </p:cNvSpPr>
          <p:nvPr/>
        </p:nvSpPr>
        <p:spPr bwMode="auto">
          <a:xfrm>
            <a:off x="1524000" y="6119814"/>
            <a:ext cx="60960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cs typeface="Geneva"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Geneva"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Geneva"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9pPr>
          </a:lstStyle>
          <a:p>
            <a:pPr eaLnBrk="1" hangingPunct="1">
              <a:spcBef>
                <a:spcPct val="0"/>
              </a:spcBef>
              <a:buNone/>
            </a:pPr>
            <a:r>
              <a:rPr lang="en-US" altLang="zh-CN" sz="2000" b="1" dirty="0" smtClean="0">
                <a:solidFill>
                  <a:srgbClr val="000000"/>
                </a:solidFill>
                <a:latin typeface="Times New Roman" panose="02020603050405020304" pitchFamily="18" charset="0"/>
                <a:cs typeface="Times New Roman" panose="02020603050405020304" pitchFamily="18" charset="0"/>
              </a:rPr>
              <a:t>Figure 2:  </a:t>
            </a:r>
            <a:r>
              <a:rPr lang="en-US" altLang="zh-CN" sz="2000" b="1" dirty="0">
                <a:solidFill>
                  <a:srgbClr val="000000"/>
                </a:solidFill>
                <a:latin typeface="Times New Roman" panose="02020603050405020304" pitchFamily="18" charset="0"/>
                <a:cs typeface="Times New Roman" panose="02020603050405020304" pitchFamily="18" charset="0"/>
              </a:rPr>
              <a:t>Schematic diagram of a gas permeation rig</a:t>
            </a:r>
            <a:endParaRPr lang="en-US" altLang="zh-CN" sz="2000" b="1" dirty="0">
              <a:solidFill>
                <a:srgbClr val="000000"/>
              </a:solidFill>
              <a:latin typeface="Arial" panose="020B0604020202020204" pitchFamily="34" charset="0"/>
              <a:cs typeface="Arial" panose="020B0604020202020204" pitchFamily="34" charset="0"/>
            </a:endParaRPr>
          </a:p>
          <a:p>
            <a:pPr>
              <a:spcBef>
                <a:spcPct val="0"/>
              </a:spcBef>
              <a:buNone/>
            </a:pPr>
            <a:endParaRPr lang="en-US" altLang="zh-CN" sz="1800" dirty="0">
              <a:solidFill>
                <a:srgbClr val="000000"/>
              </a:solidFill>
              <a:latin typeface="Arial" panose="020B0604020202020204" pitchFamily="34" charset="0"/>
              <a:cs typeface="Arial" panose="020B0604020202020204" pitchFamily="34" charset="0"/>
            </a:endParaRPr>
          </a:p>
        </p:txBody>
      </p:sp>
      <p:sp>
        <p:nvSpPr>
          <p:cNvPr id="97" name="Flowchart: Connector 96"/>
          <p:cNvSpPr/>
          <p:nvPr/>
        </p:nvSpPr>
        <p:spPr>
          <a:xfrm>
            <a:off x="3505200" y="4267200"/>
            <a:ext cx="46038" cy="76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Geneva" charset="0"/>
              <a:cs typeface="Geneva" charset="0"/>
            </a:endParaRPr>
          </a:p>
        </p:txBody>
      </p:sp>
      <p:cxnSp>
        <p:nvCxnSpPr>
          <p:cNvPr id="102" name="Straight Connector 101"/>
          <p:cNvCxnSpPr>
            <a:stCxn id="43088" idx="0"/>
            <a:endCxn id="43089" idx="0"/>
          </p:cNvCxnSpPr>
          <p:nvPr/>
        </p:nvCxnSpPr>
        <p:spPr>
          <a:xfrm flipH="1">
            <a:off x="4202114" y="2924175"/>
            <a:ext cx="706437" cy="533400"/>
          </a:xfrm>
          <a:prstGeom prst="line">
            <a:avLst/>
          </a:prstGeom>
        </p:spPr>
        <p:style>
          <a:lnRef idx="2">
            <a:schemeClr val="dk1"/>
          </a:lnRef>
          <a:fillRef idx="0">
            <a:schemeClr val="dk1"/>
          </a:fillRef>
          <a:effectRef idx="1">
            <a:schemeClr val="dk1"/>
          </a:effectRef>
          <a:fontRef idx="minor">
            <a:schemeClr val="tx1"/>
          </a:fontRef>
        </p:style>
      </p:cxnSp>
      <p:cxnSp>
        <p:nvCxnSpPr>
          <p:cNvPr id="100" name="Straight Arrow Connector 99"/>
          <p:cNvCxnSpPr/>
          <p:nvPr/>
        </p:nvCxnSpPr>
        <p:spPr>
          <a:xfrm rot="5400000" flipH="1" flipV="1">
            <a:off x="6098382" y="1289845"/>
            <a:ext cx="2362200" cy="158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01" name="Straight Arrow Connector 100"/>
          <p:cNvCxnSpPr/>
          <p:nvPr/>
        </p:nvCxnSpPr>
        <p:spPr>
          <a:xfrm flipV="1">
            <a:off x="7278688" y="2470150"/>
            <a:ext cx="3200400"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43018" name="TextBox 102"/>
          <p:cNvSpPr txBox="1">
            <a:spLocks noChangeArrowheads="1"/>
          </p:cNvSpPr>
          <p:nvPr/>
        </p:nvSpPr>
        <p:spPr bwMode="auto">
          <a:xfrm>
            <a:off x="9183688" y="2470150"/>
            <a:ext cx="114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cs typeface="Geneva"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Geneva"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Geneva"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9pPr>
          </a:lstStyle>
          <a:p>
            <a:pPr algn="r" eaLnBrk="1" hangingPunct="1">
              <a:spcBef>
                <a:spcPct val="0"/>
              </a:spcBef>
              <a:buFontTx/>
              <a:buNone/>
            </a:pPr>
            <a:r>
              <a:rPr lang="en-US" altLang="en-US" sz="1800" b="1">
                <a:solidFill>
                  <a:srgbClr val="000000"/>
                </a:solidFill>
                <a:latin typeface="Lucida Grande" charset="0"/>
              </a:rPr>
              <a:t>Time</a:t>
            </a:r>
          </a:p>
        </p:txBody>
      </p:sp>
      <p:sp>
        <p:nvSpPr>
          <p:cNvPr id="43019" name="TextBox 103"/>
          <p:cNvSpPr txBox="1">
            <a:spLocks noChangeArrowheads="1"/>
          </p:cNvSpPr>
          <p:nvPr/>
        </p:nvSpPr>
        <p:spPr bwMode="auto">
          <a:xfrm rot="-5400000">
            <a:off x="5676900" y="899211"/>
            <a:ext cx="236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cs typeface="Geneva"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Geneva"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Geneva"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9pPr>
          </a:lstStyle>
          <a:p>
            <a:pPr algn="r" eaLnBrk="1" hangingPunct="1">
              <a:spcBef>
                <a:spcPct val="0"/>
              </a:spcBef>
              <a:buFontTx/>
              <a:buNone/>
            </a:pPr>
            <a:r>
              <a:rPr lang="en-US" altLang="en-US" sz="1800" b="1">
                <a:solidFill>
                  <a:srgbClr val="000000"/>
                </a:solidFill>
                <a:latin typeface="Lucida Grande" charset="0"/>
              </a:rPr>
              <a:t>Down stream Pressure</a:t>
            </a:r>
          </a:p>
        </p:txBody>
      </p:sp>
      <p:sp>
        <p:nvSpPr>
          <p:cNvPr id="105" name="Freeform 104"/>
          <p:cNvSpPr/>
          <p:nvPr/>
        </p:nvSpPr>
        <p:spPr>
          <a:xfrm>
            <a:off x="7315200" y="381000"/>
            <a:ext cx="3055938" cy="2052638"/>
          </a:xfrm>
          <a:custGeom>
            <a:avLst/>
            <a:gdLst>
              <a:gd name="connsiteX0" fmla="*/ 0 w 3056021"/>
              <a:gd name="connsiteY0" fmla="*/ 2045368 h 2053389"/>
              <a:gd name="connsiteX1" fmla="*/ 878305 w 3056021"/>
              <a:gd name="connsiteY1" fmla="*/ 1973179 h 2053389"/>
              <a:gd name="connsiteX2" fmla="*/ 1696452 w 3056021"/>
              <a:gd name="connsiteY2" fmla="*/ 1564105 h 2053389"/>
              <a:gd name="connsiteX3" fmla="*/ 2261937 w 3056021"/>
              <a:gd name="connsiteY3" fmla="*/ 1010652 h 2053389"/>
              <a:gd name="connsiteX4" fmla="*/ 2935705 w 3056021"/>
              <a:gd name="connsiteY4" fmla="*/ 156410 h 2053389"/>
              <a:gd name="connsiteX5" fmla="*/ 2983831 w 3056021"/>
              <a:gd name="connsiteY5" fmla="*/ 72189 h 2053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6021" h="2053389">
                <a:moveTo>
                  <a:pt x="0" y="2045368"/>
                </a:moveTo>
                <a:cubicBezTo>
                  <a:pt x="297781" y="2049378"/>
                  <a:pt x="595563" y="2053389"/>
                  <a:pt x="878305" y="1973179"/>
                </a:cubicBezTo>
                <a:cubicBezTo>
                  <a:pt x="1161047" y="1892969"/>
                  <a:pt x="1465847" y="1724526"/>
                  <a:pt x="1696452" y="1564105"/>
                </a:cubicBezTo>
                <a:cubicBezTo>
                  <a:pt x="1927057" y="1403684"/>
                  <a:pt x="2055395" y="1245268"/>
                  <a:pt x="2261937" y="1010652"/>
                </a:cubicBezTo>
                <a:cubicBezTo>
                  <a:pt x="2468479" y="776036"/>
                  <a:pt x="2815389" y="312820"/>
                  <a:pt x="2935705" y="156410"/>
                </a:cubicBezTo>
                <a:cubicBezTo>
                  <a:pt x="3056021" y="0"/>
                  <a:pt x="3019926" y="36094"/>
                  <a:pt x="2983831" y="72189"/>
                </a:cubicBezTo>
              </a:path>
            </a:pathLst>
          </a:custGeom>
          <a:ln>
            <a:prstDash val="dash"/>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solidFill>
                <a:prstClr val="black"/>
              </a:solidFill>
            </a:endParaRPr>
          </a:p>
        </p:txBody>
      </p:sp>
      <p:sp>
        <p:nvSpPr>
          <p:cNvPr id="106" name="Flowchart: Connector 105"/>
          <p:cNvSpPr/>
          <p:nvPr/>
        </p:nvSpPr>
        <p:spPr>
          <a:xfrm>
            <a:off x="10098089" y="717550"/>
            <a:ext cx="46037"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Geneva" charset="0"/>
              <a:cs typeface="Geneva" charset="0"/>
            </a:endParaRPr>
          </a:p>
        </p:txBody>
      </p:sp>
      <p:sp>
        <p:nvSpPr>
          <p:cNvPr id="107" name="Flowchart: Connector 106"/>
          <p:cNvSpPr/>
          <p:nvPr/>
        </p:nvSpPr>
        <p:spPr>
          <a:xfrm>
            <a:off x="9336089" y="1631950"/>
            <a:ext cx="46037"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Geneva" charset="0"/>
              <a:cs typeface="Geneva" charset="0"/>
            </a:endParaRPr>
          </a:p>
        </p:txBody>
      </p:sp>
      <p:sp>
        <p:nvSpPr>
          <p:cNvPr id="108" name="Flowchart: Connector 107"/>
          <p:cNvSpPr/>
          <p:nvPr/>
        </p:nvSpPr>
        <p:spPr>
          <a:xfrm>
            <a:off x="9031289" y="1936750"/>
            <a:ext cx="46037"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Geneva" charset="0"/>
              <a:cs typeface="Geneva" charset="0"/>
            </a:endParaRPr>
          </a:p>
        </p:txBody>
      </p:sp>
      <p:sp>
        <p:nvSpPr>
          <p:cNvPr id="109" name="Flowchart: Connector 108"/>
          <p:cNvSpPr/>
          <p:nvPr/>
        </p:nvSpPr>
        <p:spPr>
          <a:xfrm>
            <a:off x="8650289" y="2165350"/>
            <a:ext cx="46037"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Geneva" charset="0"/>
              <a:cs typeface="Geneva" charset="0"/>
            </a:endParaRPr>
          </a:p>
        </p:txBody>
      </p:sp>
      <p:sp>
        <p:nvSpPr>
          <p:cNvPr id="110" name="Flowchart: Connector 109"/>
          <p:cNvSpPr/>
          <p:nvPr/>
        </p:nvSpPr>
        <p:spPr>
          <a:xfrm>
            <a:off x="8116889" y="2317750"/>
            <a:ext cx="46037"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Geneva" charset="0"/>
              <a:cs typeface="Geneva" charset="0"/>
            </a:endParaRPr>
          </a:p>
        </p:txBody>
      </p:sp>
      <p:sp>
        <p:nvSpPr>
          <p:cNvPr id="111" name="Flowchart: Connector 110"/>
          <p:cNvSpPr/>
          <p:nvPr/>
        </p:nvSpPr>
        <p:spPr>
          <a:xfrm>
            <a:off x="7659689" y="2393950"/>
            <a:ext cx="46037"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Geneva" charset="0"/>
              <a:cs typeface="Geneva" charset="0"/>
            </a:endParaRPr>
          </a:p>
        </p:txBody>
      </p:sp>
      <p:sp>
        <p:nvSpPr>
          <p:cNvPr id="112" name="Flowchart: Connector 111"/>
          <p:cNvSpPr/>
          <p:nvPr/>
        </p:nvSpPr>
        <p:spPr>
          <a:xfrm>
            <a:off x="7278689" y="2393950"/>
            <a:ext cx="46037"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Geneva" charset="0"/>
              <a:cs typeface="Geneva" charset="0"/>
            </a:endParaRPr>
          </a:p>
        </p:txBody>
      </p:sp>
      <p:sp>
        <p:nvSpPr>
          <p:cNvPr id="113" name="Flowchart: Connector 112"/>
          <p:cNvSpPr/>
          <p:nvPr/>
        </p:nvSpPr>
        <p:spPr>
          <a:xfrm>
            <a:off x="10326689" y="412750"/>
            <a:ext cx="46037"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Geneva" charset="0"/>
              <a:cs typeface="Geneva" charset="0"/>
            </a:endParaRPr>
          </a:p>
        </p:txBody>
      </p:sp>
      <p:sp>
        <p:nvSpPr>
          <p:cNvPr id="114" name="Flowchart: Connector 113"/>
          <p:cNvSpPr/>
          <p:nvPr/>
        </p:nvSpPr>
        <p:spPr>
          <a:xfrm>
            <a:off x="9564689" y="1327150"/>
            <a:ext cx="46037"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Geneva" charset="0"/>
              <a:cs typeface="Geneva" charset="0"/>
            </a:endParaRPr>
          </a:p>
        </p:txBody>
      </p:sp>
      <p:sp>
        <p:nvSpPr>
          <p:cNvPr id="115" name="Flowchart: Connector 114"/>
          <p:cNvSpPr/>
          <p:nvPr/>
        </p:nvSpPr>
        <p:spPr>
          <a:xfrm>
            <a:off x="8421689" y="2241550"/>
            <a:ext cx="46037"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Geneva" charset="0"/>
              <a:cs typeface="Geneva" charset="0"/>
            </a:endParaRPr>
          </a:p>
        </p:txBody>
      </p:sp>
      <p:sp>
        <p:nvSpPr>
          <p:cNvPr id="116" name="Flowchart: Connector 115"/>
          <p:cNvSpPr/>
          <p:nvPr/>
        </p:nvSpPr>
        <p:spPr>
          <a:xfrm>
            <a:off x="9869489" y="1022350"/>
            <a:ext cx="46037" cy="4603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Geneva" charset="0"/>
              <a:cs typeface="Geneva" charset="0"/>
            </a:endParaRPr>
          </a:p>
        </p:txBody>
      </p:sp>
      <p:grpSp>
        <p:nvGrpSpPr>
          <p:cNvPr id="25" name="Group 116"/>
          <p:cNvGrpSpPr>
            <a:grpSpLocks/>
          </p:cNvGrpSpPr>
          <p:nvPr/>
        </p:nvGrpSpPr>
        <p:grpSpPr bwMode="auto">
          <a:xfrm>
            <a:off x="7278688" y="2317748"/>
            <a:ext cx="1449388" cy="1256278"/>
            <a:chOff x="2971800" y="5486399"/>
            <a:chExt cx="1449389" cy="1255565"/>
          </a:xfrm>
        </p:grpSpPr>
        <p:cxnSp>
          <p:nvCxnSpPr>
            <p:cNvPr id="118" name="Straight Connector 117"/>
            <p:cNvCxnSpPr/>
            <p:nvPr/>
          </p:nvCxnSpPr>
          <p:spPr>
            <a:xfrm rot="5400000">
              <a:off x="4077690" y="5828311"/>
              <a:ext cx="685411"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p:nvPr/>
          </p:nvCxnSpPr>
          <p:spPr>
            <a:xfrm>
              <a:off x="2971800" y="6019497"/>
              <a:ext cx="1447801" cy="158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43050" name="TextBox 119"/>
            <p:cNvSpPr txBox="1">
              <a:spLocks noChangeArrowheads="1"/>
            </p:cNvSpPr>
            <p:nvPr/>
          </p:nvSpPr>
          <p:spPr bwMode="auto">
            <a:xfrm>
              <a:off x="2971800" y="6096000"/>
              <a:ext cx="1371600" cy="645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cs typeface="Geneva"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Geneva"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Geneva"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9pPr>
            </a:lstStyle>
            <a:p>
              <a:pPr algn="r" eaLnBrk="1" hangingPunct="1">
                <a:spcBef>
                  <a:spcPct val="0"/>
                </a:spcBef>
                <a:buFontTx/>
                <a:buNone/>
              </a:pPr>
              <a:r>
                <a:rPr lang="en-US" altLang="en-US" sz="1800" b="1">
                  <a:solidFill>
                    <a:srgbClr val="000000"/>
                  </a:solidFill>
                  <a:latin typeface="Lucida Grande" charset="0"/>
                </a:rPr>
                <a:t>Time Lag, t</a:t>
              </a:r>
              <a:r>
                <a:rPr lang="en-US" altLang="en-US" sz="1800" b="1" baseline="-25000">
                  <a:solidFill>
                    <a:srgbClr val="000000"/>
                  </a:solidFill>
                  <a:latin typeface="Lucida Grande" charset="0"/>
                </a:rPr>
                <a:t>L</a:t>
              </a:r>
            </a:p>
          </p:txBody>
        </p:sp>
      </p:grpSp>
      <p:grpSp>
        <p:nvGrpSpPr>
          <p:cNvPr id="26" name="Group 120"/>
          <p:cNvGrpSpPr>
            <a:grpSpLocks/>
          </p:cNvGrpSpPr>
          <p:nvPr/>
        </p:nvGrpSpPr>
        <p:grpSpPr bwMode="auto">
          <a:xfrm>
            <a:off x="8764588" y="304800"/>
            <a:ext cx="1714500" cy="2127250"/>
            <a:chOff x="7086601" y="4731095"/>
            <a:chExt cx="1715424" cy="2126905"/>
          </a:xfrm>
        </p:grpSpPr>
        <p:cxnSp>
          <p:nvCxnSpPr>
            <p:cNvPr id="122" name="Straight Connector 121"/>
            <p:cNvCxnSpPr/>
            <p:nvPr/>
          </p:nvCxnSpPr>
          <p:spPr>
            <a:xfrm rot="16200000" flipH="1" flipV="1">
              <a:off x="6880861" y="4936836"/>
              <a:ext cx="2126905" cy="1715424"/>
            </a:xfrm>
            <a:prstGeom prst="line">
              <a:avLst/>
            </a:prstGeom>
          </p:spPr>
          <p:style>
            <a:lnRef idx="2">
              <a:schemeClr val="accent2"/>
            </a:lnRef>
            <a:fillRef idx="0">
              <a:schemeClr val="accent2"/>
            </a:fillRef>
            <a:effectRef idx="1">
              <a:schemeClr val="accent2"/>
            </a:effectRef>
            <a:fontRef idx="minor">
              <a:schemeClr val="tx1"/>
            </a:fontRef>
          </p:style>
        </p:cxnSp>
        <p:sp>
          <p:nvSpPr>
            <p:cNvPr id="43047" name="TextBox 122"/>
            <p:cNvSpPr txBox="1">
              <a:spLocks noChangeArrowheads="1"/>
            </p:cNvSpPr>
            <p:nvPr/>
          </p:nvSpPr>
          <p:spPr bwMode="auto">
            <a:xfrm rot="-3077418">
              <a:off x="7537992" y="5640339"/>
              <a:ext cx="1143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cs typeface="Geneva"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Geneva"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Geneva"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9pPr>
            </a:lstStyle>
            <a:p>
              <a:pPr algn="r" eaLnBrk="1" hangingPunct="1">
                <a:spcBef>
                  <a:spcPct val="0"/>
                </a:spcBef>
                <a:buFontTx/>
                <a:buNone/>
              </a:pPr>
              <a:r>
                <a:rPr lang="en-US" altLang="en-US" sz="1600">
                  <a:solidFill>
                    <a:srgbClr val="000000"/>
                  </a:solidFill>
                  <a:latin typeface="Lucida Grande" charset="0"/>
                </a:rPr>
                <a:t>Slope =S</a:t>
              </a:r>
              <a:r>
                <a:rPr lang="en-US" altLang="en-US" sz="1600" baseline="-25000">
                  <a:solidFill>
                    <a:srgbClr val="000000"/>
                  </a:solidFill>
                  <a:latin typeface="Lucida Grande" charset="0"/>
                </a:rPr>
                <a:t>0</a:t>
              </a:r>
              <a:endParaRPr lang="en-US" altLang="en-US" sz="1600">
                <a:solidFill>
                  <a:srgbClr val="000000"/>
                </a:solidFill>
                <a:latin typeface="Lucida Grande" charset="0"/>
              </a:endParaRPr>
            </a:p>
          </p:txBody>
        </p:sp>
      </p:grpSp>
      <p:cxnSp>
        <p:nvCxnSpPr>
          <p:cNvPr id="126" name="Straight Arrow Connector 125"/>
          <p:cNvCxnSpPr/>
          <p:nvPr/>
        </p:nvCxnSpPr>
        <p:spPr>
          <a:xfrm flipV="1">
            <a:off x="5638800" y="1447800"/>
            <a:ext cx="1219200" cy="990600"/>
          </a:xfrm>
          <a:prstGeom prst="straightConnector1">
            <a:avLst/>
          </a:prstGeom>
          <a:ln>
            <a:prstDash val="sysDash"/>
            <a:tailEnd type="arrow"/>
          </a:ln>
        </p:spPr>
        <p:style>
          <a:lnRef idx="2">
            <a:schemeClr val="accent1"/>
          </a:lnRef>
          <a:fillRef idx="0">
            <a:schemeClr val="accent1"/>
          </a:fillRef>
          <a:effectRef idx="1">
            <a:schemeClr val="accent1"/>
          </a:effectRef>
          <a:fontRef idx="minor">
            <a:schemeClr val="tx1"/>
          </a:fontRef>
        </p:style>
      </p:cxnSp>
      <p:grpSp>
        <p:nvGrpSpPr>
          <p:cNvPr id="27" name="Group 127"/>
          <p:cNvGrpSpPr>
            <a:grpSpLocks/>
          </p:cNvGrpSpPr>
          <p:nvPr/>
        </p:nvGrpSpPr>
        <p:grpSpPr bwMode="auto">
          <a:xfrm>
            <a:off x="7854950" y="1600202"/>
            <a:ext cx="2813050" cy="2543175"/>
            <a:chOff x="6532880" y="4558722"/>
            <a:chExt cx="2438400" cy="2258793"/>
          </a:xfrm>
        </p:grpSpPr>
        <p:cxnSp>
          <p:nvCxnSpPr>
            <p:cNvPr id="129" name="Curved Connector 128"/>
            <p:cNvCxnSpPr/>
            <p:nvPr/>
          </p:nvCxnSpPr>
          <p:spPr>
            <a:xfrm rot="5400000">
              <a:off x="7049265" y="5423913"/>
              <a:ext cx="2258793" cy="528412"/>
            </a:xfrm>
            <a:prstGeom prst="curvedConnector3">
              <a:avLst>
                <a:gd name="adj1" fmla="val 50000"/>
              </a:avLst>
            </a:prstGeom>
            <a:ln>
              <a:prstDash val="dash"/>
              <a:tailEnd type="arrow"/>
            </a:ln>
          </p:spPr>
          <p:style>
            <a:lnRef idx="1">
              <a:schemeClr val="accent1"/>
            </a:lnRef>
            <a:fillRef idx="0">
              <a:schemeClr val="accent1"/>
            </a:fillRef>
            <a:effectRef idx="0">
              <a:schemeClr val="accent1"/>
            </a:effectRef>
            <a:fontRef idx="minor">
              <a:schemeClr val="tx1"/>
            </a:fontRef>
          </p:style>
        </p:cxnSp>
        <p:sp>
          <p:nvSpPr>
            <p:cNvPr id="43045" name="TextBox 131"/>
            <p:cNvSpPr txBox="1">
              <a:spLocks noChangeArrowheads="1"/>
            </p:cNvSpPr>
            <p:nvPr/>
          </p:nvSpPr>
          <p:spPr bwMode="auto">
            <a:xfrm>
              <a:off x="6532880" y="6416222"/>
              <a:ext cx="2438400" cy="355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cs typeface="Geneva"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Geneva"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Geneva"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9pPr>
            </a:lstStyle>
            <a:p>
              <a:pPr algn="r" eaLnBrk="1" hangingPunct="1">
                <a:spcBef>
                  <a:spcPct val="0"/>
                </a:spcBef>
                <a:buFontTx/>
                <a:buNone/>
              </a:pPr>
              <a:r>
                <a:rPr lang="en-US" altLang="en-US" sz="2000" b="1" dirty="0">
                  <a:solidFill>
                    <a:srgbClr val="2702AE"/>
                  </a:solidFill>
                  <a:latin typeface="Times New Roman" panose="02020603050405020304" pitchFamily="18" charset="0"/>
                  <a:cs typeface="Times New Roman" panose="02020603050405020304" pitchFamily="18" charset="0"/>
                </a:rPr>
                <a:t>Steady state flux</a:t>
              </a:r>
            </a:p>
          </p:txBody>
        </p:sp>
      </p:grpSp>
      <p:grpSp>
        <p:nvGrpSpPr>
          <p:cNvPr id="29" name="Group 143"/>
          <p:cNvGrpSpPr>
            <a:grpSpLocks/>
          </p:cNvGrpSpPr>
          <p:nvPr/>
        </p:nvGrpSpPr>
        <p:grpSpPr bwMode="auto">
          <a:xfrm>
            <a:off x="7569200" y="3352800"/>
            <a:ext cx="3122411" cy="2362200"/>
            <a:chOff x="6045200" y="3352800"/>
            <a:chExt cx="3122411" cy="2362200"/>
          </a:xfrm>
        </p:grpSpPr>
        <p:sp>
          <p:nvSpPr>
            <p:cNvPr id="140" name="Freeform 139"/>
            <p:cNvSpPr/>
            <p:nvPr/>
          </p:nvSpPr>
          <p:spPr bwMode="auto">
            <a:xfrm>
              <a:off x="6045200" y="3352800"/>
              <a:ext cx="949325" cy="2362200"/>
            </a:xfrm>
            <a:custGeom>
              <a:avLst/>
              <a:gdLst>
                <a:gd name="connsiteX0" fmla="*/ 523240 w 949960"/>
                <a:gd name="connsiteY0" fmla="*/ 0 h 1757680"/>
                <a:gd name="connsiteX1" fmla="*/ 142240 w 949960"/>
                <a:gd name="connsiteY1" fmla="*/ 259080 h 1757680"/>
                <a:gd name="connsiteX2" fmla="*/ 20320 w 949960"/>
                <a:gd name="connsiteY2" fmla="*/ 518160 h 1757680"/>
                <a:gd name="connsiteX3" fmla="*/ 20320 w 949960"/>
                <a:gd name="connsiteY3" fmla="*/ 746760 h 1757680"/>
                <a:gd name="connsiteX4" fmla="*/ 50800 w 949960"/>
                <a:gd name="connsiteY4" fmla="*/ 1051560 h 1757680"/>
                <a:gd name="connsiteX5" fmla="*/ 172720 w 949960"/>
                <a:gd name="connsiteY5" fmla="*/ 1325880 h 1757680"/>
                <a:gd name="connsiteX6" fmla="*/ 370840 w 949960"/>
                <a:gd name="connsiteY6" fmla="*/ 1615440 h 1757680"/>
                <a:gd name="connsiteX7" fmla="*/ 797560 w 949960"/>
                <a:gd name="connsiteY7" fmla="*/ 1737360 h 1757680"/>
                <a:gd name="connsiteX8" fmla="*/ 949960 w 949960"/>
                <a:gd name="connsiteY8" fmla="*/ 1737360 h 175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960" h="1757680">
                  <a:moveTo>
                    <a:pt x="523240" y="0"/>
                  </a:moveTo>
                  <a:cubicBezTo>
                    <a:pt x="374650" y="86360"/>
                    <a:pt x="226060" y="172720"/>
                    <a:pt x="142240" y="259080"/>
                  </a:cubicBezTo>
                  <a:cubicBezTo>
                    <a:pt x="58420" y="345440"/>
                    <a:pt x="40640" y="436880"/>
                    <a:pt x="20320" y="518160"/>
                  </a:cubicBezTo>
                  <a:cubicBezTo>
                    <a:pt x="0" y="599440"/>
                    <a:pt x="15240" y="657860"/>
                    <a:pt x="20320" y="746760"/>
                  </a:cubicBezTo>
                  <a:cubicBezTo>
                    <a:pt x="25400" y="835660"/>
                    <a:pt x="25400" y="955040"/>
                    <a:pt x="50800" y="1051560"/>
                  </a:cubicBezTo>
                  <a:cubicBezTo>
                    <a:pt x="76200" y="1148080"/>
                    <a:pt x="119380" y="1231900"/>
                    <a:pt x="172720" y="1325880"/>
                  </a:cubicBezTo>
                  <a:cubicBezTo>
                    <a:pt x="226060" y="1419860"/>
                    <a:pt x="266700" y="1546860"/>
                    <a:pt x="370840" y="1615440"/>
                  </a:cubicBezTo>
                  <a:cubicBezTo>
                    <a:pt x="474980" y="1684020"/>
                    <a:pt x="701040" y="1717040"/>
                    <a:pt x="797560" y="1737360"/>
                  </a:cubicBezTo>
                  <a:cubicBezTo>
                    <a:pt x="894080" y="1757680"/>
                    <a:pt x="922020" y="1747520"/>
                    <a:pt x="949960" y="1737360"/>
                  </a:cubicBezTo>
                </a:path>
              </a:pathLst>
            </a:custGeom>
            <a:ln>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solidFill>
                  <a:prstClr val="black"/>
                </a:solidFill>
              </a:endParaRPr>
            </a:p>
          </p:txBody>
        </p:sp>
        <p:sp>
          <p:nvSpPr>
            <p:cNvPr id="43039" name="TextBox 142"/>
            <p:cNvSpPr txBox="1">
              <a:spLocks noChangeArrowheads="1"/>
            </p:cNvSpPr>
            <p:nvPr/>
          </p:nvSpPr>
          <p:spPr bwMode="auto">
            <a:xfrm>
              <a:off x="6354073" y="5050322"/>
              <a:ext cx="28135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cs typeface="Geneva"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Geneva"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Geneva"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9pPr>
            </a:lstStyle>
            <a:p>
              <a:pPr algn="r" eaLnBrk="1" hangingPunct="1">
                <a:spcBef>
                  <a:spcPct val="0"/>
                </a:spcBef>
                <a:buFontTx/>
                <a:buNone/>
              </a:pPr>
              <a:r>
                <a:rPr lang="en-US" altLang="en-US" sz="2000" b="1" dirty="0">
                  <a:solidFill>
                    <a:srgbClr val="2702AE"/>
                  </a:solidFill>
                  <a:latin typeface="Times New Roman" panose="02020603050405020304" pitchFamily="18" charset="0"/>
                  <a:cs typeface="Times New Roman" panose="02020603050405020304" pitchFamily="18" charset="0"/>
                </a:rPr>
                <a:t>Time lag </a:t>
              </a:r>
            </a:p>
          </p:txBody>
        </p:sp>
      </p:grpSp>
      <mc:AlternateContent xmlns:mc="http://schemas.openxmlformats.org/markup-compatibility/2006" xmlns:a14="http://schemas.microsoft.com/office/drawing/2010/main">
        <mc:Choice Requires="a14">
          <p:sp>
            <p:nvSpPr>
              <p:cNvPr id="3" name="文本框 2"/>
              <p:cNvSpPr txBox="1"/>
              <p:nvPr/>
            </p:nvSpPr>
            <p:spPr>
              <a:xfrm>
                <a:off x="8764588" y="4168975"/>
                <a:ext cx="1862946" cy="66377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1" i="1" smtClean="0">
                          <a:solidFill>
                            <a:srgbClr val="009AB5"/>
                          </a:solidFill>
                          <a:latin typeface="Cambria Math" panose="02040503050406030204" pitchFamily="18" charset="0"/>
                        </a:rPr>
                        <m:t>𝑱</m:t>
                      </m:r>
                      <m:r>
                        <a:rPr lang="en-US" altLang="zh-CN" b="1" i="1" smtClean="0">
                          <a:solidFill>
                            <a:srgbClr val="009AB5"/>
                          </a:solidFill>
                          <a:latin typeface="Cambria Math" panose="02040503050406030204" pitchFamily="18" charset="0"/>
                        </a:rPr>
                        <m:t>=</m:t>
                      </m:r>
                      <m:f>
                        <m:fPr>
                          <m:ctrlPr>
                            <a:rPr lang="en-US" altLang="zh-CN" b="1" i="1">
                              <a:solidFill>
                                <a:srgbClr val="009AB5"/>
                              </a:solidFill>
                              <a:latin typeface="Cambria Math" panose="02040503050406030204" pitchFamily="18" charset="0"/>
                            </a:rPr>
                          </m:ctrlPr>
                        </m:fPr>
                        <m:num>
                          <m:sSub>
                            <m:sSubPr>
                              <m:ctrlPr>
                                <a:rPr lang="en-US" altLang="zh-CN" b="1" i="1">
                                  <a:solidFill>
                                    <a:srgbClr val="009AB5"/>
                                  </a:solidFill>
                                  <a:latin typeface="Cambria Math" panose="02040503050406030204" pitchFamily="18" charset="0"/>
                                </a:rPr>
                              </m:ctrlPr>
                            </m:sSubPr>
                            <m:e>
                              <m:r>
                                <a:rPr lang="en-US" altLang="zh-CN" b="1" i="1">
                                  <a:solidFill>
                                    <a:srgbClr val="009AB5"/>
                                  </a:solidFill>
                                  <a:latin typeface="Cambria Math" panose="02040503050406030204" pitchFamily="18" charset="0"/>
                                </a:rPr>
                                <m:t>𝑽</m:t>
                              </m:r>
                            </m:e>
                            <m:sub>
                              <m:r>
                                <a:rPr lang="en-US" altLang="zh-CN" b="1" i="1" smtClean="0">
                                  <a:solidFill>
                                    <a:srgbClr val="009AB5"/>
                                  </a:solidFill>
                                  <a:latin typeface="Cambria Math" panose="02040503050406030204" pitchFamily="18" charset="0"/>
                                </a:rPr>
                                <m:t>𝒓</m:t>
                              </m:r>
                            </m:sub>
                          </m:sSub>
                        </m:num>
                        <m:den>
                          <m:r>
                            <a:rPr lang="en-US" altLang="zh-CN" b="1" i="1">
                              <a:solidFill>
                                <a:srgbClr val="009AB5"/>
                              </a:solidFill>
                              <a:latin typeface="Cambria Math" panose="02040503050406030204" pitchFamily="18" charset="0"/>
                            </a:rPr>
                            <m:t>𝑹𝑻</m:t>
                          </m:r>
                          <m:r>
                            <a:rPr lang="en-US" altLang="zh-CN" b="1" i="1">
                              <a:solidFill>
                                <a:srgbClr val="009AB5"/>
                              </a:solidFill>
                              <a:latin typeface="Cambria Math" panose="02040503050406030204" pitchFamily="18" charset="0"/>
                            </a:rPr>
                            <m:t>∗</m:t>
                          </m:r>
                          <m:sSub>
                            <m:sSubPr>
                              <m:ctrlPr>
                                <a:rPr lang="en-US" altLang="zh-CN" b="1" i="1" smtClean="0">
                                  <a:solidFill>
                                    <a:srgbClr val="009AB5"/>
                                  </a:solidFill>
                                  <a:latin typeface="Cambria Math" panose="02040503050406030204" pitchFamily="18" charset="0"/>
                                </a:rPr>
                              </m:ctrlPr>
                            </m:sSubPr>
                            <m:e>
                              <m:r>
                                <a:rPr lang="en-US" altLang="zh-CN" b="1" i="1" smtClean="0">
                                  <a:solidFill>
                                    <a:srgbClr val="009AB5"/>
                                  </a:solidFill>
                                  <a:latin typeface="Cambria Math" panose="02040503050406030204" pitchFamily="18" charset="0"/>
                                </a:rPr>
                                <m:t>𝑨</m:t>
                              </m:r>
                            </m:e>
                            <m:sub>
                              <m:r>
                                <a:rPr lang="en-US" altLang="zh-CN" b="1" i="1" smtClean="0">
                                  <a:solidFill>
                                    <a:srgbClr val="009AB5"/>
                                  </a:solidFill>
                                  <a:latin typeface="Cambria Math" panose="02040503050406030204" pitchFamily="18" charset="0"/>
                                </a:rPr>
                                <m:t>𝒎</m:t>
                              </m:r>
                            </m:sub>
                          </m:sSub>
                        </m:den>
                      </m:f>
                      <m:f>
                        <m:fPr>
                          <m:ctrlPr>
                            <a:rPr lang="en-US" altLang="zh-CN" b="1" i="1">
                              <a:solidFill>
                                <a:srgbClr val="009AB5"/>
                              </a:solidFill>
                              <a:latin typeface="Cambria Math" panose="02040503050406030204" pitchFamily="18" charset="0"/>
                            </a:rPr>
                          </m:ctrlPr>
                        </m:fPr>
                        <m:num>
                          <m:r>
                            <a:rPr lang="en-US" altLang="zh-CN" b="1" i="1">
                              <a:solidFill>
                                <a:srgbClr val="009AB5"/>
                              </a:solidFill>
                              <a:latin typeface="Cambria Math" panose="02040503050406030204" pitchFamily="18" charset="0"/>
                            </a:rPr>
                            <m:t>𝒅𝒑</m:t>
                          </m:r>
                        </m:num>
                        <m:den>
                          <m:r>
                            <a:rPr lang="en-US" altLang="zh-CN" b="1" i="1">
                              <a:solidFill>
                                <a:srgbClr val="009AB5"/>
                              </a:solidFill>
                              <a:latin typeface="Cambria Math" panose="02040503050406030204" pitchFamily="18" charset="0"/>
                            </a:rPr>
                            <m:t>𝒅𝒕</m:t>
                          </m:r>
                        </m:den>
                      </m:f>
                    </m:oMath>
                  </m:oMathPara>
                </a14:m>
                <a:endParaRPr lang="zh-CN" altLang="en-US" dirty="0"/>
              </a:p>
            </p:txBody>
          </p:sp>
        </mc:Choice>
        <mc:Fallback xmlns="">
          <p:sp>
            <p:nvSpPr>
              <p:cNvPr id="3" name="文本框 2"/>
              <p:cNvSpPr txBox="1">
                <a:spLocks noRot="1" noChangeAspect="1" noMove="1" noResize="1" noEditPoints="1" noAdjustHandles="1" noChangeArrowheads="1" noChangeShapeType="1" noTextEdit="1"/>
              </p:cNvSpPr>
              <p:nvPr/>
            </p:nvSpPr>
            <p:spPr>
              <a:xfrm>
                <a:off x="8764588" y="4168975"/>
                <a:ext cx="1862946" cy="663771"/>
              </a:xfrm>
              <a:prstGeom prst="rect">
                <a:avLst/>
              </a:prstGeom>
              <a:blipFill rotWithShape="0">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文本框 3"/>
              <p:cNvSpPr txBox="1"/>
              <p:nvPr/>
            </p:nvSpPr>
            <p:spPr>
              <a:xfrm>
                <a:off x="9108300" y="5439911"/>
                <a:ext cx="1168109" cy="582980"/>
              </a:xfrm>
              <a:prstGeom prst="rect">
                <a:avLst/>
              </a:prstGeom>
              <a:noFill/>
            </p:spPr>
            <p:txBody>
              <a:bodyPr wrap="square" rtlCol="0">
                <a:spAutoFit/>
              </a:bodyPr>
              <a:lstStyle/>
              <a:p>
                <a:r>
                  <a:rPr lang="en-US" altLang="zh-CN" sz="2000" b="1" i="1" dirty="0">
                    <a:solidFill>
                      <a:srgbClr val="009AB5"/>
                    </a:solidFill>
                    <a:latin typeface="Cambria Math" panose="02040503050406030204" pitchFamily="18" charset="0"/>
                    <a:ea typeface="Cambria Math" panose="02040503050406030204" pitchFamily="18" charset="0"/>
                  </a:rPr>
                  <a:t>L</a:t>
                </a:r>
                <a14:m>
                  <m:oMath xmlns:m="http://schemas.openxmlformats.org/officeDocument/2006/math">
                    <m:r>
                      <a:rPr lang="en-US" altLang="zh-CN" sz="2000" b="1" i="1">
                        <a:solidFill>
                          <a:srgbClr val="009AB5"/>
                        </a:solidFill>
                        <a:latin typeface="Cambria Math" panose="02040503050406030204" pitchFamily="18" charset="0"/>
                        <a:ea typeface="Cambria Math" panose="02040503050406030204" pitchFamily="18" charset="0"/>
                      </a:rPr>
                      <m:t>=</m:t>
                    </m:r>
                    <m:f>
                      <m:fPr>
                        <m:ctrlPr>
                          <a:rPr lang="en-US" altLang="zh-CN" sz="2000" b="1" i="1">
                            <a:solidFill>
                              <a:srgbClr val="009AB5"/>
                            </a:solidFill>
                            <a:latin typeface="Cambria Math" panose="02040503050406030204" pitchFamily="18" charset="0"/>
                            <a:ea typeface="Cambria Math" panose="02040503050406030204" pitchFamily="18" charset="0"/>
                          </a:rPr>
                        </m:ctrlPr>
                      </m:fPr>
                      <m:num>
                        <m:sSup>
                          <m:sSupPr>
                            <m:ctrlPr>
                              <a:rPr lang="en-US" altLang="zh-CN" sz="2000" b="1" i="1">
                                <a:solidFill>
                                  <a:srgbClr val="009AB5"/>
                                </a:solidFill>
                                <a:latin typeface="Cambria Math" panose="02040503050406030204" pitchFamily="18" charset="0"/>
                                <a:ea typeface="Cambria Math" panose="02040503050406030204" pitchFamily="18" charset="0"/>
                              </a:rPr>
                            </m:ctrlPr>
                          </m:sSupPr>
                          <m:e>
                            <m:r>
                              <a:rPr lang="en-US" altLang="zh-CN" sz="2000" b="1" i="1">
                                <a:solidFill>
                                  <a:srgbClr val="009AB5"/>
                                </a:solidFill>
                                <a:latin typeface="Cambria Math" panose="02040503050406030204" pitchFamily="18" charset="0"/>
                                <a:ea typeface="Cambria Math" panose="02040503050406030204" pitchFamily="18" charset="0"/>
                              </a:rPr>
                              <m:t>𝒍</m:t>
                            </m:r>
                          </m:e>
                          <m:sup>
                            <m:r>
                              <a:rPr lang="en-US" altLang="zh-CN" sz="2000" b="1" i="1">
                                <a:solidFill>
                                  <a:srgbClr val="009AB5"/>
                                </a:solidFill>
                                <a:latin typeface="Cambria Math" panose="02040503050406030204" pitchFamily="18" charset="0"/>
                                <a:ea typeface="Cambria Math" panose="02040503050406030204" pitchFamily="18" charset="0"/>
                              </a:rPr>
                              <m:t>𝟐</m:t>
                            </m:r>
                          </m:sup>
                        </m:sSup>
                      </m:num>
                      <m:den>
                        <m:r>
                          <a:rPr lang="en-US" altLang="zh-CN" sz="2000" b="1" i="1">
                            <a:solidFill>
                              <a:srgbClr val="009AB5"/>
                            </a:solidFill>
                            <a:latin typeface="Cambria Math" panose="02040503050406030204" pitchFamily="18" charset="0"/>
                            <a:ea typeface="Cambria Math" panose="02040503050406030204" pitchFamily="18" charset="0"/>
                          </a:rPr>
                          <m:t>𝟔</m:t>
                        </m:r>
                        <m:r>
                          <a:rPr lang="en-US" altLang="zh-CN" sz="2000" b="1" i="1">
                            <a:solidFill>
                              <a:srgbClr val="009AB5"/>
                            </a:solidFill>
                            <a:latin typeface="Cambria Math" panose="02040503050406030204" pitchFamily="18" charset="0"/>
                            <a:ea typeface="Cambria Math" panose="02040503050406030204" pitchFamily="18" charset="0"/>
                          </a:rPr>
                          <m:t>∗</m:t>
                        </m:r>
                        <m:r>
                          <a:rPr lang="en-US" altLang="zh-CN" sz="2000" b="1" i="1">
                            <a:solidFill>
                              <a:srgbClr val="009AB5"/>
                            </a:solidFill>
                            <a:latin typeface="Cambria Math" panose="02040503050406030204" pitchFamily="18" charset="0"/>
                            <a:ea typeface="Cambria Math" panose="02040503050406030204" pitchFamily="18" charset="0"/>
                          </a:rPr>
                          <m:t>𝑫</m:t>
                        </m:r>
                      </m:den>
                    </m:f>
                  </m:oMath>
                </a14:m>
                <a:endParaRPr lang="zh-CN" altLang="en-US" i="1" dirty="0">
                  <a:latin typeface="Cambria Math" panose="02040503050406030204" pitchFamily="18" charset="0"/>
                </a:endParaRPr>
              </a:p>
            </p:txBody>
          </p:sp>
        </mc:Choice>
        <mc:Fallback xmlns="">
          <p:sp>
            <p:nvSpPr>
              <p:cNvPr id="4" name="文本框 3"/>
              <p:cNvSpPr txBox="1">
                <a:spLocks noRot="1" noChangeAspect="1" noMove="1" noResize="1" noEditPoints="1" noAdjustHandles="1" noChangeArrowheads="1" noChangeShapeType="1" noTextEdit="1"/>
              </p:cNvSpPr>
              <p:nvPr/>
            </p:nvSpPr>
            <p:spPr>
              <a:xfrm>
                <a:off x="7584299" y="5439911"/>
                <a:ext cx="1168109" cy="582980"/>
              </a:xfrm>
              <a:prstGeom prst="rect">
                <a:avLst/>
              </a:prstGeom>
              <a:blipFill rotWithShape="0">
                <a:blip r:embed="rId7"/>
                <a:stretch>
                  <a:fillRect l="-5208" b="-5208"/>
                </a:stretch>
              </a:blipFill>
            </p:spPr>
            <p:txBody>
              <a:bodyPr/>
              <a:lstStyle/>
              <a:p>
                <a:r>
                  <a:rPr lang="zh-CN" altLang="en-US">
                    <a:noFill/>
                  </a:rPr>
                  <a:t> </a:t>
                </a:r>
              </a:p>
            </p:txBody>
          </p:sp>
        </mc:Fallback>
      </mc:AlternateContent>
      <p:grpSp>
        <p:nvGrpSpPr>
          <p:cNvPr id="130" name="组合 129"/>
          <p:cNvGrpSpPr>
            <a:grpSpLocks/>
          </p:cNvGrpSpPr>
          <p:nvPr/>
        </p:nvGrpSpPr>
        <p:grpSpPr bwMode="auto">
          <a:xfrm>
            <a:off x="260348" y="258613"/>
            <a:ext cx="6535742" cy="825500"/>
            <a:chOff x="193490" y="186088"/>
            <a:chExt cx="7126044" cy="824600"/>
          </a:xfrm>
        </p:grpSpPr>
        <p:sp>
          <p:nvSpPr>
            <p:cNvPr id="131" name="菱形 130"/>
            <p:cNvSpPr/>
            <p:nvPr/>
          </p:nvSpPr>
          <p:spPr>
            <a:xfrm>
              <a:off x="193490" y="186088"/>
              <a:ext cx="825377" cy="824600"/>
            </a:xfrm>
            <a:prstGeom prst="diamond">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p>
          </p:txBody>
        </p:sp>
        <p:sp>
          <p:nvSpPr>
            <p:cNvPr id="132" name="文本框 3"/>
            <p:cNvSpPr txBox="1">
              <a:spLocks noChangeArrowheads="1"/>
            </p:cNvSpPr>
            <p:nvPr/>
          </p:nvSpPr>
          <p:spPr bwMode="auto">
            <a:xfrm>
              <a:off x="1018090" y="243238"/>
              <a:ext cx="6301444" cy="46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pPr eaLnBrk="1" hangingPunct="1"/>
              <a:r>
                <a:rPr lang="en-US" altLang="zh-CN" sz="2400" dirty="0" smtClean="0">
                  <a:solidFill>
                    <a:srgbClr val="0072A9"/>
                  </a:solidFill>
                  <a:latin typeface="Times New Roman" panose="02020603050405020304" pitchFamily="18" charset="0"/>
                  <a:ea typeface="微软雅黑" pitchFamily="34" charset="-122"/>
                  <a:cs typeface="Times New Roman" panose="02020603050405020304" pitchFamily="18" charset="0"/>
                </a:rPr>
                <a:t>Pure Gas Permeation Measurement</a:t>
              </a:r>
              <a:endParaRPr lang="zh-CN" altLang="en-US" sz="2400" dirty="0">
                <a:solidFill>
                  <a:srgbClr val="0072A9"/>
                </a:solidFill>
                <a:latin typeface="Times New Roman" panose="02020603050405020304" pitchFamily="18" charset="0"/>
                <a:ea typeface="微软雅黑" pitchFamily="34" charset="-122"/>
                <a:cs typeface="Times New Roman" panose="02020603050405020304" pitchFamily="18" charset="0"/>
              </a:endParaRPr>
            </a:p>
          </p:txBody>
        </p:sp>
        <p:sp>
          <p:nvSpPr>
            <p:cNvPr id="133" name="Freeform 283"/>
            <p:cNvSpPr>
              <a:spLocks noEditPoints="1"/>
            </p:cNvSpPr>
            <p:nvPr/>
          </p:nvSpPr>
          <p:spPr bwMode="auto">
            <a:xfrm>
              <a:off x="408121" y="417864"/>
              <a:ext cx="334379" cy="423547"/>
            </a:xfrm>
            <a:custGeom>
              <a:avLst/>
              <a:gdLst>
                <a:gd name="T0" fmla="*/ 2147483647 w 95"/>
                <a:gd name="T1" fmla="*/ 0 h 120"/>
                <a:gd name="T2" fmla="*/ 2147483647 w 95"/>
                <a:gd name="T3" fmla="*/ 2147483647 h 120"/>
                <a:gd name="T4" fmla="*/ 2147483647 w 95"/>
                <a:gd name="T5" fmla="*/ 2147483647 h 120"/>
                <a:gd name="T6" fmla="*/ 2147483647 w 95"/>
                <a:gd name="T7" fmla="*/ 2147483647 h 120"/>
                <a:gd name="T8" fmla="*/ 2147483647 w 95"/>
                <a:gd name="T9" fmla="*/ 2147483647 h 120"/>
                <a:gd name="T10" fmla="*/ 0 w 95"/>
                <a:gd name="T11" fmla="*/ 2147483647 h 120"/>
                <a:gd name="T12" fmla="*/ 2147483647 w 95"/>
                <a:gd name="T13" fmla="*/ 2147483647 h 120"/>
                <a:gd name="T14" fmla="*/ 2147483647 w 95"/>
                <a:gd name="T15" fmla="*/ 2147483647 h 120"/>
                <a:gd name="T16" fmla="*/ 2147483647 w 95"/>
                <a:gd name="T17" fmla="*/ 2147483647 h 120"/>
                <a:gd name="T18" fmla="*/ 2147483647 w 95"/>
                <a:gd name="T19" fmla="*/ 2147483647 h 120"/>
                <a:gd name="T20" fmla="*/ 2147483647 w 95"/>
                <a:gd name="T21" fmla="*/ 2147483647 h 120"/>
                <a:gd name="T22" fmla="*/ 2147483647 w 95"/>
                <a:gd name="T23" fmla="*/ 2147483647 h 120"/>
                <a:gd name="T24" fmla="*/ 2147483647 w 95"/>
                <a:gd name="T25" fmla="*/ 2147483647 h 120"/>
                <a:gd name="T26" fmla="*/ 2147483647 w 95"/>
                <a:gd name="T27" fmla="*/ 2147483647 h 120"/>
                <a:gd name="T28" fmla="*/ 2147483647 w 95"/>
                <a:gd name="T29" fmla="*/ 2147483647 h 120"/>
                <a:gd name="T30" fmla="*/ 2147483647 w 95"/>
                <a:gd name="T31" fmla="*/ 2147483647 h 120"/>
                <a:gd name="T32" fmla="*/ 2147483647 w 95"/>
                <a:gd name="T33" fmla="*/ 2147483647 h 120"/>
                <a:gd name="T34" fmla="*/ 2147483647 w 95"/>
                <a:gd name="T35" fmla="*/ 2147483647 h 120"/>
                <a:gd name="T36" fmla="*/ 2147483647 w 95"/>
                <a:gd name="T37" fmla="*/ 2147483647 h 120"/>
                <a:gd name="T38" fmla="*/ 2147483647 w 95"/>
                <a:gd name="T39" fmla="*/ 2147483647 h 120"/>
                <a:gd name="T40" fmla="*/ 2147483647 w 95"/>
                <a:gd name="T41" fmla="*/ 2147483647 h 120"/>
                <a:gd name="T42" fmla="*/ 2147483647 w 95"/>
                <a:gd name="T43" fmla="*/ 2147483647 h 120"/>
                <a:gd name="T44" fmla="*/ 2147483647 w 95"/>
                <a:gd name="T45" fmla="*/ 2147483647 h 120"/>
                <a:gd name="T46" fmla="*/ 2147483647 w 95"/>
                <a:gd name="T47" fmla="*/ 2147483647 h 120"/>
                <a:gd name="T48" fmla="*/ 2147483647 w 95"/>
                <a:gd name="T49" fmla="*/ 2147483647 h 120"/>
                <a:gd name="T50" fmla="*/ 2147483647 w 95"/>
                <a:gd name="T51" fmla="*/ 2147483647 h 120"/>
                <a:gd name="T52" fmla="*/ 2147483647 w 95"/>
                <a:gd name="T53" fmla="*/ 2147483647 h 120"/>
                <a:gd name="T54" fmla="*/ 2147483647 w 95"/>
                <a:gd name="T55" fmla="*/ 2147483647 h 120"/>
                <a:gd name="T56" fmla="*/ 2147483647 w 95"/>
                <a:gd name="T57" fmla="*/ 2147483647 h 120"/>
                <a:gd name="T58" fmla="*/ 2147483647 w 95"/>
                <a:gd name="T59" fmla="*/ 2147483647 h 120"/>
                <a:gd name="T60" fmla="*/ 2147483647 w 95"/>
                <a:gd name="T61" fmla="*/ 0 h 120"/>
                <a:gd name="T62" fmla="*/ 2147483647 w 95"/>
                <a:gd name="T63" fmla="*/ 2147483647 h 120"/>
                <a:gd name="T64" fmla="*/ 2147483647 w 95"/>
                <a:gd name="T65" fmla="*/ 2147483647 h 120"/>
                <a:gd name="T66" fmla="*/ 2147483647 w 95"/>
                <a:gd name="T67" fmla="*/ 2147483647 h 120"/>
                <a:gd name="T68" fmla="*/ 2147483647 w 95"/>
                <a:gd name="T69" fmla="*/ 2147483647 h 120"/>
                <a:gd name="T70" fmla="*/ 2147483647 w 95"/>
                <a:gd name="T71" fmla="*/ 2147483647 h 120"/>
                <a:gd name="T72" fmla="*/ 2147483647 w 95"/>
                <a:gd name="T73" fmla="*/ 2147483647 h 120"/>
                <a:gd name="T74" fmla="*/ 2147483647 w 95"/>
                <a:gd name="T75" fmla="*/ 2147483647 h 120"/>
                <a:gd name="T76" fmla="*/ 2147483647 w 95"/>
                <a:gd name="T77" fmla="*/ 2147483647 h 120"/>
                <a:gd name="T78" fmla="*/ 2147483647 w 95"/>
                <a:gd name="T79" fmla="*/ 2147483647 h 120"/>
                <a:gd name="T80" fmla="*/ 2147483647 w 95"/>
                <a:gd name="T81" fmla="*/ 2147483647 h 120"/>
                <a:gd name="T82" fmla="*/ 2147483647 w 95"/>
                <a:gd name="T83" fmla="*/ 2147483647 h 120"/>
                <a:gd name="T84" fmla="*/ 2147483647 w 95"/>
                <a:gd name="T85" fmla="*/ 2147483647 h 120"/>
                <a:gd name="T86" fmla="*/ 2147483647 w 95"/>
                <a:gd name="T87" fmla="*/ 2147483647 h 120"/>
                <a:gd name="T88" fmla="*/ 2147483647 w 95"/>
                <a:gd name="T89" fmla="*/ 2147483647 h 120"/>
                <a:gd name="T90" fmla="*/ 2147483647 w 95"/>
                <a:gd name="T91" fmla="*/ 2147483647 h 120"/>
                <a:gd name="T92" fmla="*/ 2147483647 w 95"/>
                <a:gd name="T93" fmla="*/ 2147483647 h 120"/>
                <a:gd name="T94" fmla="*/ 2147483647 w 95"/>
                <a:gd name="T95" fmla="*/ 2147483647 h 120"/>
                <a:gd name="T96" fmla="*/ 2147483647 w 95"/>
                <a:gd name="T97" fmla="*/ 2147483647 h 120"/>
                <a:gd name="T98" fmla="*/ 2147483647 w 95"/>
                <a:gd name="T99" fmla="*/ 2147483647 h 120"/>
                <a:gd name="T100" fmla="*/ 2147483647 w 95"/>
                <a:gd name="T101" fmla="*/ 2147483647 h 120"/>
                <a:gd name="T102" fmla="*/ 2147483647 w 95"/>
                <a:gd name="T103" fmla="*/ 2147483647 h 120"/>
                <a:gd name="T104" fmla="*/ 2147483647 w 95"/>
                <a:gd name="T105" fmla="*/ 2147483647 h 120"/>
                <a:gd name="T106" fmla="*/ 2147483647 w 95"/>
                <a:gd name="T107" fmla="*/ 2147483647 h 12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120">
                  <a:moveTo>
                    <a:pt x="41" y="0"/>
                  </a:moveTo>
                  <a:cubicBezTo>
                    <a:pt x="37" y="0"/>
                    <a:pt x="32" y="2"/>
                    <a:pt x="29" y="7"/>
                  </a:cubicBezTo>
                  <a:cubicBezTo>
                    <a:pt x="29" y="7"/>
                    <a:pt x="29" y="7"/>
                    <a:pt x="29" y="7"/>
                  </a:cubicBezTo>
                  <a:cubicBezTo>
                    <a:pt x="25" y="6"/>
                    <a:pt x="18" y="1"/>
                    <a:pt x="14" y="1"/>
                  </a:cubicBezTo>
                  <a:cubicBezTo>
                    <a:pt x="10" y="1"/>
                    <a:pt x="6" y="4"/>
                    <a:pt x="3" y="8"/>
                  </a:cubicBezTo>
                  <a:cubicBezTo>
                    <a:pt x="1" y="11"/>
                    <a:pt x="0" y="16"/>
                    <a:pt x="0" y="21"/>
                  </a:cubicBezTo>
                  <a:cubicBezTo>
                    <a:pt x="0" y="26"/>
                    <a:pt x="1" y="30"/>
                    <a:pt x="3" y="34"/>
                  </a:cubicBezTo>
                  <a:cubicBezTo>
                    <a:pt x="6" y="38"/>
                    <a:pt x="10" y="40"/>
                    <a:pt x="14" y="40"/>
                  </a:cubicBezTo>
                  <a:cubicBezTo>
                    <a:pt x="18" y="40"/>
                    <a:pt x="27" y="38"/>
                    <a:pt x="31" y="37"/>
                  </a:cubicBezTo>
                  <a:cubicBezTo>
                    <a:pt x="34" y="40"/>
                    <a:pt x="38" y="41"/>
                    <a:pt x="41" y="41"/>
                  </a:cubicBezTo>
                  <a:cubicBezTo>
                    <a:pt x="42" y="41"/>
                    <a:pt x="43" y="41"/>
                    <a:pt x="43" y="41"/>
                  </a:cubicBezTo>
                  <a:cubicBezTo>
                    <a:pt x="57" y="56"/>
                    <a:pt x="57" y="56"/>
                    <a:pt x="57" y="56"/>
                  </a:cubicBezTo>
                  <a:cubicBezTo>
                    <a:pt x="68" y="58"/>
                    <a:pt x="68" y="58"/>
                    <a:pt x="68" y="58"/>
                  </a:cubicBezTo>
                  <a:cubicBezTo>
                    <a:pt x="66" y="78"/>
                    <a:pt x="66" y="78"/>
                    <a:pt x="66" y="78"/>
                  </a:cubicBezTo>
                  <a:cubicBezTo>
                    <a:pt x="65" y="120"/>
                    <a:pt x="65" y="120"/>
                    <a:pt x="65" y="120"/>
                  </a:cubicBezTo>
                  <a:cubicBezTo>
                    <a:pt x="75" y="120"/>
                    <a:pt x="75" y="120"/>
                    <a:pt x="75" y="120"/>
                  </a:cubicBezTo>
                  <a:cubicBezTo>
                    <a:pt x="77" y="84"/>
                    <a:pt x="77" y="84"/>
                    <a:pt x="77" y="84"/>
                  </a:cubicBezTo>
                  <a:cubicBezTo>
                    <a:pt x="82" y="84"/>
                    <a:pt x="82" y="84"/>
                    <a:pt x="82" y="84"/>
                  </a:cubicBezTo>
                  <a:cubicBezTo>
                    <a:pt x="84" y="120"/>
                    <a:pt x="84" y="120"/>
                    <a:pt x="84" y="120"/>
                  </a:cubicBezTo>
                  <a:cubicBezTo>
                    <a:pt x="95" y="120"/>
                    <a:pt x="95" y="120"/>
                    <a:pt x="95" y="120"/>
                  </a:cubicBezTo>
                  <a:cubicBezTo>
                    <a:pt x="92" y="78"/>
                    <a:pt x="92" y="78"/>
                    <a:pt x="92" y="78"/>
                  </a:cubicBezTo>
                  <a:cubicBezTo>
                    <a:pt x="94" y="41"/>
                    <a:pt x="94" y="41"/>
                    <a:pt x="94" y="41"/>
                  </a:cubicBezTo>
                  <a:cubicBezTo>
                    <a:pt x="74" y="41"/>
                    <a:pt x="74" y="41"/>
                    <a:pt x="74" y="41"/>
                  </a:cubicBezTo>
                  <a:cubicBezTo>
                    <a:pt x="70" y="35"/>
                    <a:pt x="70" y="35"/>
                    <a:pt x="70" y="35"/>
                  </a:cubicBezTo>
                  <a:cubicBezTo>
                    <a:pt x="71" y="35"/>
                    <a:pt x="71" y="35"/>
                    <a:pt x="71" y="35"/>
                  </a:cubicBezTo>
                  <a:cubicBezTo>
                    <a:pt x="73" y="37"/>
                    <a:pt x="76" y="38"/>
                    <a:pt x="79" y="38"/>
                  </a:cubicBezTo>
                  <a:cubicBezTo>
                    <a:pt x="86" y="38"/>
                    <a:pt x="91" y="33"/>
                    <a:pt x="91" y="26"/>
                  </a:cubicBezTo>
                  <a:cubicBezTo>
                    <a:pt x="91" y="19"/>
                    <a:pt x="86" y="14"/>
                    <a:pt x="79" y="14"/>
                  </a:cubicBezTo>
                  <a:cubicBezTo>
                    <a:pt x="76" y="14"/>
                    <a:pt x="73" y="15"/>
                    <a:pt x="71" y="18"/>
                  </a:cubicBezTo>
                  <a:cubicBezTo>
                    <a:pt x="48" y="2"/>
                    <a:pt x="48" y="2"/>
                    <a:pt x="48" y="2"/>
                  </a:cubicBezTo>
                  <a:cubicBezTo>
                    <a:pt x="46" y="1"/>
                    <a:pt x="44" y="0"/>
                    <a:pt x="41" y="0"/>
                  </a:cubicBezTo>
                  <a:close/>
                  <a:moveTo>
                    <a:pt x="65" y="43"/>
                  </a:moveTo>
                  <a:cubicBezTo>
                    <a:pt x="58" y="46"/>
                    <a:pt x="58" y="46"/>
                    <a:pt x="58" y="46"/>
                  </a:cubicBezTo>
                  <a:cubicBezTo>
                    <a:pt x="51" y="39"/>
                    <a:pt x="51" y="39"/>
                    <a:pt x="51" y="39"/>
                  </a:cubicBezTo>
                  <a:cubicBezTo>
                    <a:pt x="62" y="37"/>
                    <a:pt x="62" y="37"/>
                    <a:pt x="62" y="37"/>
                  </a:cubicBezTo>
                  <a:cubicBezTo>
                    <a:pt x="65" y="43"/>
                    <a:pt x="65" y="43"/>
                    <a:pt x="65" y="43"/>
                  </a:cubicBezTo>
                  <a:close/>
                  <a:moveTo>
                    <a:pt x="10" y="12"/>
                  </a:moveTo>
                  <a:cubicBezTo>
                    <a:pt x="11" y="10"/>
                    <a:pt x="12" y="9"/>
                    <a:pt x="14" y="9"/>
                  </a:cubicBezTo>
                  <a:cubicBezTo>
                    <a:pt x="16" y="9"/>
                    <a:pt x="17" y="10"/>
                    <a:pt x="18" y="12"/>
                  </a:cubicBezTo>
                  <a:cubicBezTo>
                    <a:pt x="20" y="14"/>
                    <a:pt x="21" y="17"/>
                    <a:pt x="21" y="21"/>
                  </a:cubicBezTo>
                  <a:cubicBezTo>
                    <a:pt x="21" y="24"/>
                    <a:pt x="20" y="27"/>
                    <a:pt x="18" y="30"/>
                  </a:cubicBezTo>
                  <a:cubicBezTo>
                    <a:pt x="17" y="31"/>
                    <a:pt x="16" y="32"/>
                    <a:pt x="14" y="32"/>
                  </a:cubicBezTo>
                  <a:cubicBezTo>
                    <a:pt x="12" y="32"/>
                    <a:pt x="11" y="31"/>
                    <a:pt x="10" y="30"/>
                  </a:cubicBezTo>
                  <a:cubicBezTo>
                    <a:pt x="8" y="27"/>
                    <a:pt x="7" y="24"/>
                    <a:pt x="7" y="21"/>
                  </a:cubicBezTo>
                  <a:cubicBezTo>
                    <a:pt x="7" y="17"/>
                    <a:pt x="8" y="14"/>
                    <a:pt x="10" y="12"/>
                  </a:cubicBezTo>
                  <a:close/>
                  <a:moveTo>
                    <a:pt x="35" y="11"/>
                  </a:moveTo>
                  <a:cubicBezTo>
                    <a:pt x="37" y="9"/>
                    <a:pt x="39" y="8"/>
                    <a:pt x="41" y="8"/>
                  </a:cubicBezTo>
                  <a:cubicBezTo>
                    <a:pt x="43" y="8"/>
                    <a:pt x="45" y="9"/>
                    <a:pt x="47" y="11"/>
                  </a:cubicBezTo>
                  <a:cubicBezTo>
                    <a:pt x="49" y="13"/>
                    <a:pt x="50" y="17"/>
                    <a:pt x="50" y="21"/>
                  </a:cubicBezTo>
                  <a:cubicBezTo>
                    <a:pt x="50" y="24"/>
                    <a:pt x="49" y="28"/>
                    <a:pt x="47" y="30"/>
                  </a:cubicBezTo>
                  <a:cubicBezTo>
                    <a:pt x="45" y="32"/>
                    <a:pt x="43" y="34"/>
                    <a:pt x="41" y="34"/>
                  </a:cubicBezTo>
                  <a:cubicBezTo>
                    <a:pt x="39" y="34"/>
                    <a:pt x="37" y="32"/>
                    <a:pt x="35" y="30"/>
                  </a:cubicBezTo>
                  <a:cubicBezTo>
                    <a:pt x="34" y="28"/>
                    <a:pt x="33" y="24"/>
                    <a:pt x="33" y="21"/>
                  </a:cubicBezTo>
                  <a:cubicBezTo>
                    <a:pt x="33" y="17"/>
                    <a:pt x="34" y="13"/>
                    <a:pt x="35" y="1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a:lstStyle>
            <a:p>
              <a:endParaRPr lang="zh-CN" altLang="en-US"/>
            </a:p>
          </p:txBody>
        </p:sp>
      </p:grpSp>
      <p:cxnSp>
        <p:nvCxnSpPr>
          <p:cNvPr id="134" name="直接连接符 133"/>
          <p:cNvCxnSpPr/>
          <p:nvPr/>
        </p:nvCxnSpPr>
        <p:spPr bwMode="auto">
          <a:xfrm>
            <a:off x="1067981" y="782411"/>
            <a:ext cx="2311400" cy="0"/>
          </a:xfrm>
          <a:prstGeom prst="line">
            <a:avLst/>
          </a:prstGeom>
          <a:ln>
            <a:solidFill>
              <a:srgbClr val="0072A9"/>
            </a:solidFill>
            <a:prstDash val="dash"/>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820700" y="1080463"/>
            <a:ext cx="3783921" cy="830997"/>
          </a:xfrm>
          <a:prstGeom prst="rect">
            <a:avLst/>
          </a:prstGeom>
        </p:spPr>
        <p:txBody>
          <a:bodyPr wrap="none">
            <a:spAutoFit/>
          </a:bodyPr>
          <a:lstStyle/>
          <a:p>
            <a:r>
              <a:rPr lang="en-US" altLang="en-US" sz="2400" b="1" dirty="0">
                <a:latin typeface="Times New Roman" panose="02020603050405020304" pitchFamily="18" charset="0"/>
                <a:cs typeface="Times New Roman" panose="02020603050405020304" pitchFamily="18" charset="0"/>
              </a:rPr>
              <a:t> -  Traditional Time Lag </a:t>
            </a:r>
            <a:r>
              <a:rPr lang="en-US" altLang="en-US" sz="2400" b="1" dirty="0" smtClean="0">
                <a:latin typeface="Times New Roman" panose="02020603050405020304" pitchFamily="18" charset="0"/>
                <a:cs typeface="Times New Roman" panose="02020603050405020304" pitchFamily="18" charset="0"/>
              </a:rPr>
              <a:t>rig</a:t>
            </a:r>
          </a:p>
          <a:p>
            <a:r>
              <a:rPr lang="en-US" altLang="zh-CN" sz="2400" b="1" dirty="0" smtClean="0">
                <a:latin typeface="Times New Roman" panose="02020603050405020304" pitchFamily="18" charset="0"/>
                <a:cs typeface="Times New Roman" panose="02020603050405020304" pitchFamily="18" charset="0"/>
              </a:rPr>
              <a:t> - CO</a:t>
            </a:r>
            <a:r>
              <a:rPr lang="en-US" altLang="zh-CN" sz="2400" b="1" baseline="-25000" dirty="0" smtClean="0">
                <a:latin typeface="Times New Roman" panose="02020603050405020304" pitchFamily="18" charset="0"/>
                <a:cs typeface="Times New Roman" panose="02020603050405020304" pitchFamily="18" charset="0"/>
              </a:rPr>
              <a:t>2</a:t>
            </a:r>
            <a:r>
              <a:rPr lang="en-US" altLang="zh-CN" sz="2400" b="1" dirty="0" smtClean="0">
                <a:latin typeface="Times New Roman" panose="02020603050405020304" pitchFamily="18" charset="0"/>
                <a:cs typeface="Times New Roman" panose="02020603050405020304" pitchFamily="18" charset="0"/>
              </a:rPr>
              <a:t>/He/H</a:t>
            </a:r>
            <a:r>
              <a:rPr lang="en-US" altLang="zh-CN" sz="2400" b="1" baseline="-25000" dirty="0" smtClean="0">
                <a:latin typeface="Times New Roman" panose="02020603050405020304" pitchFamily="18" charset="0"/>
                <a:cs typeface="Times New Roman" panose="02020603050405020304" pitchFamily="18" charset="0"/>
              </a:rPr>
              <a:t>2</a:t>
            </a:r>
            <a:endParaRPr lang="zh-CN" altLang="en-US" sz="2400" baseline="-25000"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7266429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path" presetSubtype="0" accel="50000" decel="50000" fill="hold" grpId="0" nodeType="clickEffect">
                                  <p:stCondLst>
                                    <p:cond delay="0"/>
                                  </p:stCondLst>
                                  <p:childTnLst>
                                    <p:animMotion origin="layout" path="M 3.33333E-6 -2.59259E-6 C 0.00295 -0.01111 0.00642 -0.00694 0.00347 -0.0199 C 0.00243 -0.02453 3.33333E-6 -0.03333 3.33333E-6 -0.0331 C -0.00104 -0.04676 -0.00191 -0.05648 -0.00486 -0.06875 C -0.00434 -0.08958 -0.0033 -0.11018 -0.0033 -0.13102 C -0.0033 -0.13889 -0.01667 -0.15833 -0.0033 -0.16203 C 0.02725 -0.1706 0.05902 -0.16365 0.0901 -0.16435 C 0.09392 -0.1662 0.09843 -0.16574 0.10173 -0.16875 C 0.10347 -0.17014 0.10364 -0.17361 0.10503 -0.17546 C 0.10642 -0.17731 0.10833 -0.17847 0.11007 -0.17986 C 0.11111 -0.18217 0.11146 -0.18565 0.11336 -0.18657 C 0.12066 -0.19051 0.12083 -0.17361 0.12343 -0.17106 C 0.1276 -0.16713 0.1408 -0.16504 0.14514 -0.16435 C 0.16284 -0.1618 0.18073 -0.16018 0.19843 -0.15764 C 0.20347 -0.15694 0.21336 -0.15555 0.21336 -0.15532 C 0.21458 -0.14282 0.21649 -0.1324 0.2184 -0.1199 C 0.22083 -0.07523 0.21666 -0.03102 0.21666 0.01343 " pathEditMode="relative" rAng="0" ptsTypes="ffffffffffffffffA">
                                      <p:cBhvr>
                                        <p:cTn id="10" dur="3000" fill="hold"/>
                                        <p:tgtEl>
                                          <p:spTgt spid="97"/>
                                        </p:tgtEl>
                                        <p:attrNameLst>
                                          <p:attrName>ppt_x</p:attrName>
                                          <p:attrName>ppt_y</p:attrName>
                                        </p:attrNameLst>
                                      </p:cBhvr>
                                      <p:rCtr x="10200" y="-8900"/>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nodeType="clickEffect">
                                  <p:stCondLst>
                                    <p:cond delay="0"/>
                                  </p:stCondLst>
                                  <p:childTnLst>
                                    <p:set>
                                      <p:cBhvr>
                                        <p:cTn id="14" dur="1" fill="hold">
                                          <p:stCondLst>
                                            <p:cond delay="0"/>
                                          </p:stCondLst>
                                        </p:cTn>
                                        <p:tgtEl>
                                          <p:spTgt spid="126"/>
                                        </p:tgtEl>
                                        <p:attrNameLst>
                                          <p:attrName>style.visibility</p:attrName>
                                        </p:attrNameLst>
                                      </p:cBhvr>
                                      <p:to>
                                        <p:strVal val="visible"/>
                                      </p:to>
                                    </p:set>
                                    <p:animEffect transition="in" filter="checkerboard(across)">
                                      <p:cBhvr>
                                        <p:cTn id="15" dur="500"/>
                                        <p:tgtEl>
                                          <p:spTgt spid="12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12"/>
                                        </p:tgtEl>
                                        <p:attrNameLst>
                                          <p:attrName>style.visibility</p:attrName>
                                        </p:attrNameLst>
                                      </p:cBhvr>
                                      <p:to>
                                        <p:strVal val="visible"/>
                                      </p:to>
                                    </p:set>
                                    <p:animEffect transition="in" filter="checkerboard(across)">
                                      <p:cBhvr>
                                        <p:cTn id="20" dur="500"/>
                                        <p:tgtEl>
                                          <p:spTgt spid="11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11"/>
                                        </p:tgtEl>
                                        <p:attrNameLst>
                                          <p:attrName>style.visibility</p:attrName>
                                        </p:attrNameLst>
                                      </p:cBhvr>
                                      <p:to>
                                        <p:strVal val="visible"/>
                                      </p:to>
                                    </p:set>
                                    <p:animEffect transition="in" filter="checkerboard(across)">
                                      <p:cBhvr>
                                        <p:cTn id="25" dur="500"/>
                                        <p:tgtEl>
                                          <p:spTgt spid="11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110"/>
                                        </p:tgtEl>
                                        <p:attrNameLst>
                                          <p:attrName>style.visibility</p:attrName>
                                        </p:attrNameLst>
                                      </p:cBhvr>
                                      <p:to>
                                        <p:strVal val="visible"/>
                                      </p:to>
                                    </p:set>
                                    <p:animEffect transition="in" filter="checkerboard(across)">
                                      <p:cBhvr>
                                        <p:cTn id="30" dur="500"/>
                                        <p:tgtEl>
                                          <p:spTgt spid="11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115"/>
                                        </p:tgtEl>
                                        <p:attrNameLst>
                                          <p:attrName>style.visibility</p:attrName>
                                        </p:attrNameLst>
                                      </p:cBhvr>
                                      <p:to>
                                        <p:strVal val="visible"/>
                                      </p:to>
                                    </p:set>
                                    <p:animEffect transition="in" filter="checkerboard(across)">
                                      <p:cBhvr>
                                        <p:cTn id="35" dur="500"/>
                                        <p:tgtEl>
                                          <p:spTgt spid="11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109"/>
                                        </p:tgtEl>
                                        <p:attrNameLst>
                                          <p:attrName>style.visibility</p:attrName>
                                        </p:attrNameLst>
                                      </p:cBhvr>
                                      <p:to>
                                        <p:strVal val="visible"/>
                                      </p:to>
                                    </p:set>
                                    <p:animEffect transition="in" filter="checkerboard(across)">
                                      <p:cBhvr>
                                        <p:cTn id="40" dur="500"/>
                                        <p:tgtEl>
                                          <p:spTgt spid="109"/>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108"/>
                                        </p:tgtEl>
                                        <p:attrNameLst>
                                          <p:attrName>style.visibility</p:attrName>
                                        </p:attrNameLst>
                                      </p:cBhvr>
                                      <p:to>
                                        <p:strVal val="visible"/>
                                      </p:to>
                                    </p:set>
                                    <p:animEffect transition="in" filter="checkerboard(across)">
                                      <p:cBhvr>
                                        <p:cTn id="45" dur="500"/>
                                        <p:tgtEl>
                                          <p:spTgt spid="108"/>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107"/>
                                        </p:tgtEl>
                                        <p:attrNameLst>
                                          <p:attrName>style.visibility</p:attrName>
                                        </p:attrNameLst>
                                      </p:cBhvr>
                                      <p:to>
                                        <p:strVal val="visible"/>
                                      </p:to>
                                    </p:set>
                                    <p:animEffect transition="in" filter="checkerboard(across)">
                                      <p:cBhvr>
                                        <p:cTn id="50" dur="500"/>
                                        <p:tgtEl>
                                          <p:spTgt spid="107"/>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114"/>
                                        </p:tgtEl>
                                        <p:attrNameLst>
                                          <p:attrName>style.visibility</p:attrName>
                                        </p:attrNameLst>
                                      </p:cBhvr>
                                      <p:to>
                                        <p:strVal val="visible"/>
                                      </p:to>
                                    </p:set>
                                    <p:animEffect transition="in" filter="checkerboard(across)">
                                      <p:cBhvr>
                                        <p:cTn id="55" dur="500"/>
                                        <p:tgtEl>
                                          <p:spTgt spid="114"/>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5" presetClass="entr" presetSubtype="10" fill="hold" grpId="0" nodeType="clickEffect">
                                  <p:stCondLst>
                                    <p:cond delay="0"/>
                                  </p:stCondLst>
                                  <p:childTnLst>
                                    <p:set>
                                      <p:cBhvr>
                                        <p:cTn id="59" dur="1" fill="hold">
                                          <p:stCondLst>
                                            <p:cond delay="0"/>
                                          </p:stCondLst>
                                        </p:cTn>
                                        <p:tgtEl>
                                          <p:spTgt spid="116"/>
                                        </p:tgtEl>
                                        <p:attrNameLst>
                                          <p:attrName>style.visibility</p:attrName>
                                        </p:attrNameLst>
                                      </p:cBhvr>
                                      <p:to>
                                        <p:strVal val="visible"/>
                                      </p:to>
                                    </p:set>
                                    <p:animEffect transition="in" filter="checkerboard(across)">
                                      <p:cBhvr>
                                        <p:cTn id="60" dur="500"/>
                                        <p:tgtEl>
                                          <p:spTgt spid="116"/>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 presetClass="entr" presetSubtype="10" fill="hold" grpId="0" nodeType="clickEffect">
                                  <p:stCondLst>
                                    <p:cond delay="0"/>
                                  </p:stCondLst>
                                  <p:childTnLst>
                                    <p:set>
                                      <p:cBhvr>
                                        <p:cTn id="64" dur="1" fill="hold">
                                          <p:stCondLst>
                                            <p:cond delay="0"/>
                                          </p:stCondLst>
                                        </p:cTn>
                                        <p:tgtEl>
                                          <p:spTgt spid="106"/>
                                        </p:tgtEl>
                                        <p:attrNameLst>
                                          <p:attrName>style.visibility</p:attrName>
                                        </p:attrNameLst>
                                      </p:cBhvr>
                                      <p:to>
                                        <p:strVal val="visible"/>
                                      </p:to>
                                    </p:set>
                                    <p:animEffect transition="in" filter="checkerboard(across)">
                                      <p:cBhvr>
                                        <p:cTn id="65" dur="500"/>
                                        <p:tgtEl>
                                          <p:spTgt spid="106"/>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 presetClass="entr" presetSubtype="10" fill="hold" grpId="0" nodeType="clickEffect">
                                  <p:stCondLst>
                                    <p:cond delay="0"/>
                                  </p:stCondLst>
                                  <p:childTnLst>
                                    <p:set>
                                      <p:cBhvr>
                                        <p:cTn id="69" dur="1" fill="hold">
                                          <p:stCondLst>
                                            <p:cond delay="0"/>
                                          </p:stCondLst>
                                        </p:cTn>
                                        <p:tgtEl>
                                          <p:spTgt spid="113"/>
                                        </p:tgtEl>
                                        <p:attrNameLst>
                                          <p:attrName>style.visibility</p:attrName>
                                        </p:attrNameLst>
                                      </p:cBhvr>
                                      <p:to>
                                        <p:strVal val="visible"/>
                                      </p:to>
                                    </p:set>
                                    <p:animEffect transition="in" filter="checkerboard(across)">
                                      <p:cBhvr>
                                        <p:cTn id="70" dur="500"/>
                                        <p:tgtEl>
                                          <p:spTgt spid="113"/>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nodeType="clickEffect">
                                  <p:stCondLst>
                                    <p:cond delay="0"/>
                                  </p:stCondLst>
                                  <p:childTnLst>
                                    <p:set>
                                      <p:cBhvr>
                                        <p:cTn id="74" dur="1" fill="hold">
                                          <p:stCondLst>
                                            <p:cond delay="0"/>
                                          </p:stCondLst>
                                        </p:cTn>
                                        <p:tgtEl>
                                          <p:spTgt spid="105"/>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5" presetClass="entr" presetSubtype="10" fill="hold" nodeType="click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checkerboard(across)">
                                      <p:cBhvr>
                                        <p:cTn id="79" dur="500"/>
                                        <p:tgtEl>
                                          <p:spTgt spid="26"/>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5" presetClass="entr" presetSubtype="10" fill="hold" nodeType="click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checkerboard(across)">
                                      <p:cBhvr>
                                        <p:cTn id="84" dur="500"/>
                                        <p:tgtEl>
                                          <p:spTgt spid="25"/>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5" presetClass="entr" presetSubtype="10" fill="hold" nodeType="click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checkerboard(across)">
                                      <p:cBhvr>
                                        <p:cTn id="89" dur="500"/>
                                        <p:tgtEl>
                                          <p:spTgt spid="27"/>
                                        </p:tgtEl>
                                      </p:cBhvr>
                                    </p:animEffect>
                                  </p:childTnLst>
                                </p:cTn>
                              </p:par>
                            </p:childTnLst>
                          </p:cTn>
                        </p:par>
                      </p:childTnLst>
                    </p:cTn>
                  </p:par>
                  <p:par>
                    <p:cTn id="90" fill="hold">
                      <p:stCondLst>
                        <p:cond delay="indefinite"/>
                      </p:stCondLst>
                      <p:childTnLst>
                        <p:par>
                          <p:cTn id="91" fill="hold">
                            <p:stCondLst>
                              <p:cond delay="0"/>
                            </p:stCondLst>
                            <p:childTnLst>
                              <p:par>
                                <p:cTn id="92" presetID="5" presetClass="entr" presetSubtype="10" fill="hold" grpId="0" nodeType="clickEffect">
                                  <p:stCondLst>
                                    <p:cond delay="0"/>
                                  </p:stCondLst>
                                  <p:childTnLst>
                                    <p:set>
                                      <p:cBhvr>
                                        <p:cTn id="93" dur="1" fill="hold">
                                          <p:stCondLst>
                                            <p:cond delay="0"/>
                                          </p:stCondLst>
                                        </p:cTn>
                                        <p:tgtEl>
                                          <p:spTgt spid="3"/>
                                        </p:tgtEl>
                                        <p:attrNameLst>
                                          <p:attrName>style.visibility</p:attrName>
                                        </p:attrNameLst>
                                      </p:cBhvr>
                                      <p:to>
                                        <p:strVal val="visible"/>
                                      </p:to>
                                    </p:set>
                                    <p:animEffect transition="in" filter="checkerboard(across)">
                                      <p:cBhvr>
                                        <p:cTn id="94" dur="500"/>
                                        <p:tgtEl>
                                          <p:spTgt spid="3"/>
                                        </p:tgtEl>
                                      </p:cBhvr>
                                    </p:animEffect>
                                  </p:childTnLst>
                                </p:cTn>
                              </p:par>
                            </p:childTnLst>
                          </p:cTn>
                        </p:par>
                      </p:childTnLst>
                    </p:cTn>
                  </p:par>
                  <p:par>
                    <p:cTn id="95" fill="hold">
                      <p:stCondLst>
                        <p:cond delay="indefinite"/>
                      </p:stCondLst>
                      <p:childTnLst>
                        <p:par>
                          <p:cTn id="96" fill="hold">
                            <p:stCondLst>
                              <p:cond delay="0"/>
                            </p:stCondLst>
                            <p:childTnLst>
                              <p:par>
                                <p:cTn id="97" presetID="5" presetClass="entr" presetSubtype="10" fill="hold" nodeType="clickEffect">
                                  <p:stCondLst>
                                    <p:cond delay="0"/>
                                  </p:stCondLst>
                                  <p:childTnLst>
                                    <p:set>
                                      <p:cBhvr>
                                        <p:cTn id="98" dur="1" fill="hold">
                                          <p:stCondLst>
                                            <p:cond delay="0"/>
                                          </p:stCondLst>
                                        </p:cTn>
                                        <p:tgtEl>
                                          <p:spTgt spid="29"/>
                                        </p:tgtEl>
                                        <p:attrNameLst>
                                          <p:attrName>style.visibility</p:attrName>
                                        </p:attrNameLst>
                                      </p:cBhvr>
                                      <p:to>
                                        <p:strVal val="visible"/>
                                      </p:to>
                                    </p:set>
                                    <p:animEffect transition="in" filter="checkerboard(across)">
                                      <p:cBhvr>
                                        <p:cTn id="99" dur="500"/>
                                        <p:tgtEl>
                                          <p:spTgt spid="29"/>
                                        </p:tgtEl>
                                      </p:cBhvr>
                                    </p:animEffec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4" fill="hold" display="0">
                  <p:stCondLst>
                    <p:cond delay="indefinite"/>
                  </p:stCondLst>
                  <p:endCondLst>
                    <p:cond evt="onStopAudio" delay="0">
                      <p:tgtEl>
                        <p:sldTgt/>
                      </p:tgtEl>
                    </p:cond>
                  </p:endCondLst>
                </p:cTn>
                <p:tgtEl>
                  <p:spTgt spid="6"/>
                </p:tgtEl>
              </p:cMediaNode>
            </p:audio>
          </p:childTnLst>
        </p:cTn>
      </p:par>
    </p:tnLst>
    <p:bldLst>
      <p:bldP spid="97"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6" name="组合 135"/>
          <p:cNvGrpSpPr>
            <a:grpSpLocks/>
          </p:cNvGrpSpPr>
          <p:nvPr/>
        </p:nvGrpSpPr>
        <p:grpSpPr bwMode="auto">
          <a:xfrm>
            <a:off x="153194" y="108465"/>
            <a:ext cx="6535738" cy="825500"/>
            <a:chOff x="193490" y="186088"/>
            <a:chExt cx="7126044" cy="824600"/>
          </a:xfrm>
        </p:grpSpPr>
        <p:sp>
          <p:nvSpPr>
            <p:cNvPr id="3" name="菱形 2"/>
            <p:cNvSpPr/>
            <p:nvPr/>
          </p:nvSpPr>
          <p:spPr>
            <a:xfrm>
              <a:off x="193490" y="186088"/>
              <a:ext cx="825377" cy="824600"/>
            </a:xfrm>
            <a:prstGeom prst="diamond">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215" name="文本框 3"/>
            <p:cNvSpPr txBox="1">
              <a:spLocks noChangeArrowheads="1"/>
            </p:cNvSpPr>
            <p:nvPr/>
          </p:nvSpPr>
          <p:spPr bwMode="auto">
            <a:xfrm>
              <a:off x="1018090" y="243238"/>
              <a:ext cx="6301444" cy="46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2400" dirty="0" smtClean="0">
                  <a:solidFill>
                    <a:srgbClr val="0072A9"/>
                  </a:solidFill>
                  <a:latin typeface="Times New Roman" panose="02020603050405020304" pitchFamily="18" charset="0"/>
                  <a:ea typeface="微软雅黑" pitchFamily="34" charset="-122"/>
                  <a:cs typeface="Times New Roman" panose="02020603050405020304" pitchFamily="18" charset="0"/>
                </a:rPr>
                <a:t>Binary Permeation Test</a:t>
              </a:r>
              <a:endParaRPr lang="zh-CN" altLang="en-US" sz="2400" dirty="0">
                <a:solidFill>
                  <a:srgbClr val="0072A9"/>
                </a:solidFill>
                <a:latin typeface="Times New Roman" panose="02020603050405020304" pitchFamily="18" charset="0"/>
                <a:ea typeface="微软雅黑" pitchFamily="34" charset="-122"/>
                <a:cs typeface="Times New Roman" panose="02020603050405020304" pitchFamily="18" charset="0"/>
              </a:endParaRPr>
            </a:p>
          </p:txBody>
        </p:sp>
        <p:sp>
          <p:nvSpPr>
            <p:cNvPr id="8217" name="Freeform 283"/>
            <p:cNvSpPr>
              <a:spLocks noEditPoints="1"/>
            </p:cNvSpPr>
            <p:nvPr/>
          </p:nvSpPr>
          <p:spPr bwMode="auto">
            <a:xfrm>
              <a:off x="408121" y="417864"/>
              <a:ext cx="334379" cy="423547"/>
            </a:xfrm>
            <a:custGeom>
              <a:avLst/>
              <a:gdLst>
                <a:gd name="T0" fmla="*/ 2147483647 w 95"/>
                <a:gd name="T1" fmla="*/ 0 h 120"/>
                <a:gd name="T2" fmla="*/ 2147483647 w 95"/>
                <a:gd name="T3" fmla="*/ 2147483647 h 120"/>
                <a:gd name="T4" fmla="*/ 2147483647 w 95"/>
                <a:gd name="T5" fmla="*/ 2147483647 h 120"/>
                <a:gd name="T6" fmla="*/ 2147483647 w 95"/>
                <a:gd name="T7" fmla="*/ 2147483647 h 120"/>
                <a:gd name="T8" fmla="*/ 2147483647 w 95"/>
                <a:gd name="T9" fmla="*/ 2147483647 h 120"/>
                <a:gd name="T10" fmla="*/ 0 w 95"/>
                <a:gd name="T11" fmla="*/ 2147483647 h 120"/>
                <a:gd name="T12" fmla="*/ 2147483647 w 95"/>
                <a:gd name="T13" fmla="*/ 2147483647 h 120"/>
                <a:gd name="T14" fmla="*/ 2147483647 w 95"/>
                <a:gd name="T15" fmla="*/ 2147483647 h 120"/>
                <a:gd name="T16" fmla="*/ 2147483647 w 95"/>
                <a:gd name="T17" fmla="*/ 2147483647 h 120"/>
                <a:gd name="T18" fmla="*/ 2147483647 w 95"/>
                <a:gd name="T19" fmla="*/ 2147483647 h 120"/>
                <a:gd name="T20" fmla="*/ 2147483647 w 95"/>
                <a:gd name="T21" fmla="*/ 2147483647 h 120"/>
                <a:gd name="T22" fmla="*/ 2147483647 w 95"/>
                <a:gd name="T23" fmla="*/ 2147483647 h 120"/>
                <a:gd name="T24" fmla="*/ 2147483647 w 95"/>
                <a:gd name="T25" fmla="*/ 2147483647 h 120"/>
                <a:gd name="T26" fmla="*/ 2147483647 w 95"/>
                <a:gd name="T27" fmla="*/ 2147483647 h 120"/>
                <a:gd name="T28" fmla="*/ 2147483647 w 95"/>
                <a:gd name="T29" fmla="*/ 2147483647 h 120"/>
                <a:gd name="T30" fmla="*/ 2147483647 w 95"/>
                <a:gd name="T31" fmla="*/ 2147483647 h 120"/>
                <a:gd name="T32" fmla="*/ 2147483647 w 95"/>
                <a:gd name="T33" fmla="*/ 2147483647 h 120"/>
                <a:gd name="T34" fmla="*/ 2147483647 w 95"/>
                <a:gd name="T35" fmla="*/ 2147483647 h 120"/>
                <a:gd name="T36" fmla="*/ 2147483647 w 95"/>
                <a:gd name="T37" fmla="*/ 2147483647 h 120"/>
                <a:gd name="T38" fmla="*/ 2147483647 w 95"/>
                <a:gd name="T39" fmla="*/ 2147483647 h 120"/>
                <a:gd name="T40" fmla="*/ 2147483647 w 95"/>
                <a:gd name="T41" fmla="*/ 2147483647 h 120"/>
                <a:gd name="T42" fmla="*/ 2147483647 w 95"/>
                <a:gd name="T43" fmla="*/ 2147483647 h 120"/>
                <a:gd name="T44" fmla="*/ 2147483647 w 95"/>
                <a:gd name="T45" fmla="*/ 2147483647 h 120"/>
                <a:gd name="T46" fmla="*/ 2147483647 w 95"/>
                <a:gd name="T47" fmla="*/ 2147483647 h 120"/>
                <a:gd name="T48" fmla="*/ 2147483647 w 95"/>
                <a:gd name="T49" fmla="*/ 2147483647 h 120"/>
                <a:gd name="T50" fmla="*/ 2147483647 w 95"/>
                <a:gd name="T51" fmla="*/ 2147483647 h 120"/>
                <a:gd name="T52" fmla="*/ 2147483647 w 95"/>
                <a:gd name="T53" fmla="*/ 2147483647 h 120"/>
                <a:gd name="T54" fmla="*/ 2147483647 w 95"/>
                <a:gd name="T55" fmla="*/ 2147483647 h 120"/>
                <a:gd name="T56" fmla="*/ 2147483647 w 95"/>
                <a:gd name="T57" fmla="*/ 2147483647 h 120"/>
                <a:gd name="T58" fmla="*/ 2147483647 w 95"/>
                <a:gd name="T59" fmla="*/ 2147483647 h 120"/>
                <a:gd name="T60" fmla="*/ 2147483647 w 95"/>
                <a:gd name="T61" fmla="*/ 0 h 120"/>
                <a:gd name="T62" fmla="*/ 2147483647 w 95"/>
                <a:gd name="T63" fmla="*/ 2147483647 h 120"/>
                <a:gd name="T64" fmla="*/ 2147483647 w 95"/>
                <a:gd name="T65" fmla="*/ 2147483647 h 120"/>
                <a:gd name="T66" fmla="*/ 2147483647 w 95"/>
                <a:gd name="T67" fmla="*/ 2147483647 h 120"/>
                <a:gd name="T68" fmla="*/ 2147483647 w 95"/>
                <a:gd name="T69" fmla="*/ 2147483647 h 120"/>
                <a:gd name="T70" fmla="*/ 2147483647 w 95"/>
                <a:gd name="T71" fmla="*/ 2147483647 h 120"/>
                <a:gd name="T72" fmla="*/ 2147483647 w 95"/>
                <a:gd name="T73" fmla="*/ 2147483647 h 120"/>
                <a:gd name="T74" fmla="*/ 2147483647 w 95"/>
                <a:gd name="T75" fmla="*/ 2147483647 h 120"/>
                <a:gd name="T76" fmla="*/ 2147483647 w 95"/>
                <a:gd name="T77" fmla="*/ 2147483647 h 120"/>
                <a:gd name="T78" fmla="*/ 2147483647 w 95"/>
                <a:gd name="T79" fmla="*/ 2147483647 h 120"/>
                <a:gd name="T80" fmla="*/ 2147483647 w 95"/>
                <a:gd name="T81" fmla="*/ 2147483647 h 120"/>
                <a:gd name="T82" fmla="*/ 2147483647 w 95"/>
                <a:gd name="T83" fmla="*/ 2147483647 h 120"/>
                <a:gd name="T84" fmla="*/ 2147483647 w 95"/>
                <a:gd name="T85" fmla="*/ 2147483647 h 120"/>
                <a:gd name="T86" fmla="*/ 2147483647 w 95"/>
                <a:gd name="T87" fmla="*/ 2147483647 h 120"/>
                <a:gd name="T88" fmla="*/ 2147483647 w 95"/>
                <a:gd name="T89" fmla="*/ 2147483647 h 120"/>
                <a:gd name="T90" fmla="*/ 2147483647 w 95"/>
                <a:gd name="T91" fmla="*/ 2147483647 h 120"/>
                <a:gd name="T92" fmla="*/ 2147483647 w 95"/>
                <a:gd name="T93" fmla="*/ 2147483647 h 120"/>
                <a:gd name="T94" fmla="*/ 2147483647 w 95"/>
                <a:gd name="T95" fmla="*/ 2147483647 h 120"/>
                <a:gd name="T96" fmla="*/ 2147483647 w 95"/>
                <a:gd name="T97" fmla="*/ 2147483647 h 120"/>
                <a:gd name="T98" fmla="*/ 2147483647 w 95"/>
                <a:gd name="T99" fmla="*/ 2147483647 h 120"/>
                <a:gd name="T100" fmla="*/ 2147483647 w 95"/>
                <a:gd name="T101" fmla="*/ 2147483647 h 120"/>
                <a:gd name="T102" fmla="*/ 2147483647 w 95"/>
                <a:gd name="T103" fmla="*/ 2147483647 h 120"/>
                <a:gd name="T104" fmla="*/ 2147483647 w 95"/>
                <a:gd name="T105" fmla="*/ 2147483647 h 120"/>
                <a:gd name="T106" fmla="*/ 2147483647 w 95"/>
                <a:gd name="T107" fmla="*/ 2147483647 h 12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120">
                  <a:moveTo>
                    <a:pt x="41" y="0"/>
                  </a:moveTo>
                  <a:cubicBezTo>
                    <a:pt x="37" y="0"/>
                    <a:pt x="32" y="2"/>
                    <a:pt x="29" y="7"/>
                  </a:cubicBezTo>
                  <a:cubicBezTo>
                    <a:pt x="29" y="7"/>
                    <a:pt x="29" y="7"/>
                    <a:pt x="29" y="7"/>
                  </a:cubicBezTo>
                  <a:cubicBezTo>
                    <a:pt x="25" y="6"/>
                    <a:pt x="18" y="1"/>
                    <a:pt x="14" y="1"/>
                  </a:cubicBezTo>
                  <a:cubicBezTo>
                    <a:pt x="10" y="1"/>
                    <a:pt x="6" y="4"/>
                    <a:pt x="3" y="8"/>
                  </a:cubicBezTo>
                  <a:cubicBezTo>
                    <a:pt x="1" y="11"/>
                    <a:pt x="0" y="16"/>
                    <a:pt x="0" y="21"/>
                  </a:cubicBezTo>
                  <a:cubicBezTo>
                    <a:pt x="0" y="26"/>
                    <a:pt x="1" y="30"/>
                    <a:pt x="3" y="34"/>
                  </a:cubicBezTo>
                  <a:cubicBezTo>
                    <a:pt x="6" y="38"/>
                    <a:pt x="10" y="40"/>
                    <a:pt x="14" y="40"/>
                  </a:cubicBezTo>
                  <a:cubicBezTo>
                    <a:pt x="18" y="40"/>
                    <a:pt x="27" y="38"/>
                    <a:pt x="31" y="37"/>
                  </a:cubicBezTo>
                  <a:cubicBezTo>
                    <a:pt x="34" y="40"/>
                    <a:pt x="38" y="41"/>
                    <a:pt x="41" y="41"/>
                  </a:cubicBezTo>
                  <a:cubicBezTo>
                    <a:pt x="42" y="41"/>
                    <a:pt x="43" y="41"/>
                    <a:pt x="43" y="41"/>
                  </a:cubicBezTo>
                  <a:cubicBezTo>
                    <a:pt x="57" y="56"/>
                    <a:pt x="57" y="56"/>
                    <a:pt x="57" y="56"/>
                  </a:cubicBezTo>
                  <a:cubicBezTo>
                    <a:pt x="68" y="58"/>
                    <a:pt x="68" y="58"/>
                    <a:pt x="68" y="58"/>
                  </a:cubicBezTo>
                  <a:cubicBezTo>
                    <a:pt x="66" y="78"/>
                    <a:pt x="66" y="78"/>
                    <a:pt x="66" y="78"/>
                  </a:cubicBezTo>
                  <a:cubicBezTo>
                    <a:pt x="65" y="120"/>
                    <a:pt x="65" y="120"/>
                    <a:pt x="65" y="120"/>
                  </a:cubicBezTo>
                  <a:cubicBezTo>
                    <a:pt x="75" y="120"/>
                    <a:pt x="75" y="120"/>
                    <a:pt x="75" y="120"/>
                  </a:cubicBezTo>
                  <a:cubicBezTo>
                    <a:pt x="77" y="84"/>
                    <a:pt x="77" y="84"/>
                    <a:pt x="77" y="84"/>
                  </a:cubicBezTo>
                  <a:cubicBezTo>
                    <a:pt x="82" y="84"/>
                    <a:pt x="82" y="84"/>
                    <a:pt x="82" y="84"/>
                  </a:cubicBezTo>
                  <a:cubicBezTo>
                    <a:pt x="84" y="120"/>
                    <a:pt x="84" y="120"/>
                    <a:pt x="84" y="120"/>
                  </a:cubicBezTo>
                  <a:cubicBezTo>
                    <a:pt x="95" y="120"/>
                    <a:pt x="95" y="120"/>
                    <a:pt x="95" y="120"/>
                  </a:cubicBezTo>
                  <a:cubicBezTo>
                    <a:pt x="92" y="78"/>
                    <a:pt x="92" y="78"/>
                    <a:pt x="92" y="78"/>
                  </a:cubicBezTo>
                  <a:cubicBezTo>
                    <a:pt x="94" y="41"/>
                    <a:pt x="94" y="41"/>
                    <a:pt x="94" y="41"/>
                  </a:cubicBezTo>
                  <a:cubicBezTo>
                    <a:pt x="74" y="41"/>
                    <a:pt x="74" y="41"/>
                    <a:pt x="74" y="41"/>
                  </a:cubicBezTo>
                  <a:cubicBezTo>
                    <a:pt x="70" y="35"/>
                    <a:pt x="70" y="35"/>
                    <a:pt x="70" y="35"/>
                  </a:cubicBezTo>
                  <a:cubicBezTo>
                    <a:pt x="71" y="35"/>
                    <a:pt x="71" y="35"/>
                    <a:pt x="71" y="35"/>
                  </a:cubicBezTo>
                  <a:cubicBezTo>
                    <a:pt x="73" y="37"/>
                    <a:pt x="76" y="38"/>
                    <a:pt x="79" y="38"/>
                  </a:cubicBezTo>
                  <a:cubicBezTo>
                    <a:pt x="86" y="38"/>
                    <a:pt x="91" y="33"/>
                    <a:pt x="91" y="26"/>
                  </a:cubicBezTo>
                  <a:cubicBezTo>
                    <a:pt x="91" y="19"/>
                    <a:pt x="86" y="14"/>
                    <a:pt x="79" y="14"/>
                  </a:cubicBezTo>
                  <a:cubicBezTo>
                    <a:pt x="76" y="14"/>
                    <a:pt x="73" y="15"/>
                    <a:pt x="71" y="18"/>
                  </a:cubicBezTo>
                  <a:cubicBezTo>
                    <a:pt x="48" y="2"/>
                    <a:pt x="48" y="2"/>
                    <a:pt x="48" y="2"/>
                  </a:cubicBezTo>
                  <a:cubicBezTo>
                    <a:pt x="46" y="1"/>
                    <a:pt x="44" y="0"/>
                    <a:pt x="41" y="0"/>
                  </a:cubicBezTo>
                  <a:close/>
                  <a:moveTo>
                    <a:pt x="65" y="43"/>
                  </a:moveTo>
                  <a:cubicBezTo>
                    <a:pt x="58" y="46"/>
                    <a:pt x="58" y="46"/>
                    <a:pt x="58" y="46"/>
                  </a:cubicBezTo>
                  <a:cubicBezTo>
                    <a:pt x="51" y="39"/>
                    <a:pt x="51" y="39"/>
                    <a:pt x="51" y="39"/>
                  </a:cubicBezTo>
                  <a:cubicBezTo>
                    <a:pt x="62" y="37"/>
                    <a:pt x="62" y="37"/>
                    <a:pt x="62" y="37"/>
                  </a:cubicBezTo>
                  <a:cubicBezTo>
                    <a:pt x="65" y="43"/>
                    <a:pt x="65" y="43"/>
                    <a:pt x="65" y="43"/>
                  </a:cubicBezTo>
                  <a:close/>
                  <a:moveTo>
                    <a:pt x="10" y="12"/>
                  </a:moveTo>
                  <a:cubicBezTo>
                    <a:pt x="11" y="10"/>
                    <a:pt x="12" y="9"/>
                    <a:pt x="14" y="9"/>
                  </a:cubicBezTo>
                  <a:cubicBezTo>
                    <a:pt x="16" y="9"/>
                    <a:pt x="17" y="10"/>
                    <a:pt x="18" y="12"/>
                  </a:cubicBezTo>
                  <a:cubicBezTo>
                    <a:pt x="20" y="14"/>
                    <a:pt x="21" y="17"/>
                    <a:pt x="21" y="21"/>
                  </a:cubicBezTo>
                  <a:cubicBezTo>
                    <a:pt x="21" y="24"/>
                    <a:pt x="20" y="27"/>
                    <a:pt x="18" y="30"/>
                  </a:cubicBezTo>
                  <a:cubicBezTo>
                    <a:pt x="17" y="31"/>
                    <a:pt x="16" y="32"/>
                    <a:pt x="14" y="32"/>
                  </a:cubicBezTo>
                  <a:cubicBezTo>
                    <a:pt x="12" y="32"/>
                    <a:pt x="11" y="31"/>
                    <a:pt x="10" y="30"/>
                  </a:cubicBezTo>
                  <a:cubicBezTo>
                    <a:pt x="8" y="27"/>
                    <a:pt x="7" y="24"/>
                    <a:pt x="7" y="21"/>
                  </a:cubicBezTo>
                  <a:cubicBezTo>
                    <a:pt x="7" y="17"/>
                    <a:pt x="8" y="14"/>
                    <a:pt x="10" y="12"/>
                  </a:cubicBezTo>
                  <a:close/>
                  <a:moveTo>
                    <a:pt x="35" y="11"/>
                  </a:moveTo>
                  <a:cubicBezTo>
                    <a:pt x="37" y="9"/>
                    <a:pt x="39" y="8"/>
                    <a:pt x="41" y="8"/>
                  </a:cubicBezTo>
                  <a:cubicBezTo>
                    <a:pt x="43" y="8"/>
                    <a:pt x="45" y="9"/>
                    <a:pt x="47" y="11"/>
                  </a:cubicBezTo>
                  <a:cubicBezTo>
                    <a:pt x="49" y="13"/>
                    <a:pt x="50" y="17"/>
                    <a:pt x="50" y="21"/>
                  </a:cubicBezTo>
                  <a:cubicBezTo>
                    <a:pt x="50" y="24"/>
                    <a:pt x="49" y="28"/>
                    <a:pt x="47" y="30"/>
                  </a:cubicBezTo>
                  <a:cubicBezTo>
                    <a:pt x="45" y="32"/>
                    <a:pt x="43" y="34"/>
                    <a:pt x="41" y="34"/>
                  </a:cubicBezTo>
                  <a:cubicBezTo>
                    <a:pt x="39" y="34"/>
                    <a:pt x="37" y="32"/>
                    <a:pt x="35" y="30"/>
                  </a:cubicBezTo>
                  <a:cubicBezTo>
                    <a:pt x="34" y="28"/>
                    <a:pt x="33" y="24"/>
                    <a:pt x="33" y="21"/>
                  </a:cubicBezTo>
                  <a:cubicBezTo>
                    <a:pt x="33" y="17"/>
                    <a:pt x="34" y="13"/>
                    <a:pt x="35" y="1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cxnSp>
        <p:nvCxnSpPr>
          <p:cNvPr id="31" name="直接连接符 30"/>
          <p:cNvCxnSpPr/>
          <p:nvPr/>
        </p:nvCxnSpPr>
        <p:spPr bwMode="auto">
          <a:xfrm>
            <a:off x="1109663" y="688975"/>
            <a:ext cx="2311400" cy="0"/>
          </a:xfrm>
          <a:prstGeom prst="line">
            <a:avLst/>
          </a:prstGeom>
          <a:ln>
            <a:solidFill>
              <a:srgbClr val="0072A9"/>
            </a:solidFill>
            <a:prstDash val="dash"/>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745325" y="906479"/>
            <a:ext cx="3645550" cy="830997"/>
          </a:xfrm>
          <a:prstGeom prst="rect">
            <a:avLst/>
          </a:prstGeom>
        </p:spPr>
        <p:txBody>
          <a:bodyPr wrap="none">
            <a:spAutoFit/>
          </a:bodyPr>
          <a:lstStyle/>
          <a:p>
            <a:r>
              <a:rPr lang="en-US" altLang="en-US" sz="2400" b="1" dirty="0">
                <a:latin typeface="Times New Roman" panose="02020603050405020304" pitchFamily="18" charset="0"/>
                <a:cs typeface="Times New Roman" panose="02020603050405020304" pitchFamily="18" charset="0"/>
              </a:rPr>
              <a:t> -  </a:t>
            </a:r>
            <a:r>
              <a:rPr lang="en-US" altLang="en-US" sz="2400" b="1" dirty="0" smtClean="0">
                <a:latin typeface="Times New Roman" panose="02020603050405020304" pitchFamily="18" charset="0"/>
                <a:cs typeface="Times New Roman" panose="02020603050405020304" pitchFamily="18" charset="0"/>
              </a:rPr>
              <a:t>a novel technique</a:t>
            </a:r>
          </a:p>
          <a:p>
            <a:r>
              <a:rPr lang="en-US" altLang="zh-CN" sz="2400" b="1" dirty="0" smtClean="0">
                <a:latin typeface="Times New Roman" panose="02020603050405020304" pitchFamily="18" charset="0"/>
                <a:cs typeface="Times New Roman" panose="02020603050405020304" pitchFamily="18" charset="0"/>
              </a:rPr>
              <a:t> - CO</a:t>
            </a:r>
            <a:r>
              <a:rPr lang="en-US" altLang="zh-CN" sz="2400" b="1" baseline="-25000" dirty="0" smtClean="0">
                <a:latin typeface="Times New Roman" panose="02020603050405020304" pitchFamily="18" charset="0"/>
                <a:cs typeface="Times New Roman" panose="02020603050405020304" pitchFamily="18" charset="0"/>
              </a:rPr>
              <a:t>2</a:t>
            </a:r>
            <a:r>
              <a:rPr lang="en-US" altLang="zh-CN" sz="2400" b="1" dirty="0" smtClean="0">
                <a:latin typeface="Times New Roman" panose="02020603050405020304" pitchFamily="18" charset="0"/>
                <a:cs typeface="Times New Roman" panose="02020603050405020304" pitchFamily="18" charset="0"/>
              </a:rPr>
              <a:t>-He/CO</a:t>
            </a:r>
            <a:r>
              <a:rPr lang="en-US" altLang="zh-CN" sz="2400" b="1" baseline="-25000" dirty="0" smtClean="0">
                <a:latin typeface="Times New Roman" panose="02020603050405020304" pitchFamily="18" charset="0"/>
                <a:cs typeface="Times New Roman" panose="02020603050405020304" pitchFamily="18" charset="0"/>
              </a:rPr>
              <a:t>2</a:t>
            </a:r>
            <a:r>
              <a:rPr lang="en-US" altLang="zh-CN" sz="2400" b="1" dirty="0" smtClean="0">
                <a:latin typeface="Times New Roman" panose="02020603050405020304" pitchFamily="18" charset="0"/>
                <a:cs typeface="Times New Roman" panose="02020603050405020304" pitchFamily="18" charset="0"/>
              </a:rPr>
              <a:t>-H</a:t>
            </a:r>
            <a:r>
              <a:rPr lang="en-US" altLang="zh-CN" sz="2400" b="1" baseline="-25000" dirty="0" smtClean="0">
                <a:latin typeface="Times New Roman" panose="02020603050405020304" pitchFamily="18" charset="0"/>
                <a:cs typeface="Times New Roman" panose="02020603050405020304" pitchFamily="18" charset="0"/>
              </a:rPr>
              <a:t>2</a:t>
            </a:r>
            <a:r>
              <a:rPr lang="en-US" altLang="zh-CN" sz="2400" b="1" dirty="0" smtClean="0">
                <a:latin typeface="Times New Roman" panose="02020603050405020304" pitchFamily="18" charset="0"/>
                <a:cs typeface="Times New Roman" panose="02020603050405020304" pitchFamily="18" charset="0"/>
              </a:rPr>
              <a:t> system</a:t>
            </a:r>
            <a:endParaRPr lang="zh-CN" altLang="en-US" sz="2400" dirty="0"/>
          </a:p>
        </p:txBody>
      </p:sp>
      <p:sp>
        <p:nvSpPr>
          <p:cNvPr id="2" name="Rectangle 55"/>
          <p:cNvSpPr>
            <a:spLocks noChangeArrowheads="1"/>
          </p:cNvSpPr>
          <p:nvPr/>
        </p:nvSpPr>
        <p:spPr bwMode="auto">
          <a:xfrm>
            <a:off x="350044" y="3094537"/>
            <a:ext cx="15094408" cy="4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graphicFrame>
        <p:nvGraphicFramePr>
          <p:cNvPr id="4" name="对象 3"/>
          <p:cNvGraphicFramePr>
            <a:graphicFrameLocks noChangeAspect="1"/>
          </p:cNvGraphicFramePr>
          <p:nvPr>
            <p:extLst>
              <p:ext uri="{D42A27DB-BD31-4B8C-83A1-F6EECF244321}">
                <p14:modId xmlns:p14="http://schemas.microsoft.com/office/powerpoint/2010/main" val="86479996"/>
              </p:ext>
            </p:extLst>
          </p:nvPr>
        </p:nvGraphicFramePr>
        <p:xfrm>
          <a:off x="113219" y="2142796"/>
          <a:ext cx="6024003" cy="3981181"/>
        </p:xfrm>
        <a:graphic>
          <a:graphicData uri="http://schemas.openxmlformats.org/presentationml/2006/ole">
            <mc:AlternateContent xmlns:mc="http://schemas.openxmlformats.org/markup-compatibility/2006">
              <mc:Choice xmlns:v="urn:schemas-microsoft-com:vml" Requires="v">
                <p:oleObj spid="_x0000_s2137" name="Visio" r:id="rId5" imgW="20532276" imgH="13575729" progId="Visio.Drawing.11">
                  <p:embed/>
                </p:oleObj>
              </mc:Choice>
              <mc:Fallback>
                <p:oleObj name="Visio" r:id="rId5" imgW="20532276" imgH="13575729" progId="Visio.Drawing.11">
                  <p:embed/>
                  <p:pic>
                    <p:nvPicPr>
                      <p:cNvPr id="0" name="Object 5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219" y="2142796"/>
                        <a:ext cx="6024003" cy="3981181"/>
                      </a:xfrm>
                      <a:prstGeom prst="rect">
                        <a:avLst/>
                      </a:prstGeom>
                      <a:noFill/>
                    </p:spPr>
                  </p:pic>
                </p:oleObj>
              </mc:Fallback>
            </mc:AlternateContent>
          </a:graphicData>
        </a:graphic>
      </p:graphicFrame>
      <p:sp>
        <p:nvSpPr>
          <p:cNvPr id="27" name="Rectangle 101"/>
          <p:cNvSpPr>
            <a:spLocks noChangeArrowheads="1"/>
          </p:cNvSpPr>
          <p:nvPr/>
        </p:nvSpPr>
        <p:spPr bwMode="auto">
          <a:xfrm>
            <a:off x="41222" y="6191159"/>
            <a:ext cx="60960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cs typeface="Geneva"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Geneva"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Geneva"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Geneva"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Geneva" charset="0"/>
              </a:defRPr>
            </a:lvl9pPr>
          </a:lstStyle>
          <a:p>
            <a:pPr eaLnBrk="1" hangingPunct="1">
              <a:spcBef>
                <a:spcPct val="0"/>
              </a:spcBef>
              <a:buNone/>
            </a:pPr>
            <a:r>
              <a:rPr lang="en-US" altLang="zh-CN" sz="2000" b="1" dirty="0" smtClean="0">
                <a:solidFill>
                  <a:srgbClr val="000000"/>
                </a:solidFill>
                <a:latin typeface="Times New Roman" panose="02020603050405020304" pitchFamily="18" charset="0"/>
                <a:cs typeface="Times New Roman" panose="02020603050405020304" pitchFamily="18" charset="0"/>
              </a:rPr>
              <a:t>Figure 3:  </a:t>
            </a:r>
            <a:r>
              <a:rPr lang="en-US" altLang="zh-CN" sz="2000" b="1" dirty="0">
                <a:solidFill>
                  <a:srgbClr val="000000"/>
                </a:solidFill>
                <a:latin typeface="Times New Roman" panose="02020603050405020304" pitchFamily="18" charset="0"/>
                <a:cs typeface="Times New Roman" panose="02020603050405020304" pitchFamily="18" charset="0"/>
              </a:rPr>
              <a:t>Schematic diagram of </a:t>
            </a:r>
            <a:r>
              <a:rPr lang="en-US" altLang="zh-CN" sz="2000" b="1" dirty="0" smtClean="0">
                <a:solidFill>
                  <a:srgbClr val="000000"/>
                </a:solidFill>
                <a:latin typeface="Times New Roman" panose="02020603050405020304" pitchFamily="18" charset="0"/>
                <a:cs typeface="Times New Roman" panose="02020603050405020304" pitchFamily="18" charset="0"/>
              </a:rPr>
              <a:t>improved time lag rig</a:t>
            </a:r>
            <a:endParaRPr lang="en-US" altLang="zh-CN" sz="2000" b="1" dirty="0">
              <a:solidFill>
                <a:srgbClr val="000000"/>
              </a:solidFill>
              <a:latin typeface="Arial" panose="020B0604020202020204" pitchFamily="34" charset="0"/>
              <a:cs typeface="Arial" panose="020B0604020202020204" pitchFamily="34" charset="0"/>
            </a:endParaRPr>
          </a:p>
          <a:p>
            <a:pPr>
              <a:spcBef>
                <a:spcPct val="0"/>
              </a:spcBef>
              <a:buNone/>
            </a:pPr>
            <a:endParaRPr lang="en-US" altLang="zh-CN" sz="1800" dirty="0">
              <a:solidFill>
                <a:srgbClr val="000000"/>
              </a:solidFill>
              <a:latin typeface="Arial" panose="020B0604020202020204" pitchFamily="34" charset="0"/>
              <a:cs typeface="Arial" panose="020B0604020202020204" pitchFamily="34" charset="0"/>
            </a:endParaRPr>
          </a:p>
        </p:txBody>
      </p:sp>
      <p:sp>
        <p:nvSpPr>
          <p:cNvPr id="7" name="矩形 6"/>
          <p:cNvSpPr/>
          <p:nvPr/>
        </p:nvSpPr>
        <p:spPr>
          <a:xfrm>
            <a:off x="6137222" y="1336155"/>
            <a:ext cx="5666803" cy="489364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lnSpc>
                <a:spcPct val="150000"/>
              </a:lnSpc>
              <a:spcAft>
                <a:spcPts val="0"/>
              </a:spcAft>
            </a:pPr>
            <a:r>
              <a:rPr lang="en-US" altLang="zh-CN" sz="1600" kern="100" dirty="0" smtClean="0">
                <a:latin typeface="Times New Roman" panose="02020603050405020304" pitchFamily="18" charset="0"/>
              </a:rPr>
              <a:t>Experimental steps (e.g., CO</a:t>
            </a:r>
            <a:r>
              <a:rPr lang="en-US" altLang="zh-CN" sz="1600" kern="100" baseline="-25000" dirty="0" smtClean="0">
                <a:latin typeface="Times New Roman" panose="02020603050405020304" pitchFamily="18" charset="0"/>
              </a:rPr>
              <a:t>2</a:t>
            </a:r>
            <a:r>
              <a:rPr lang="en-US" altLang="zh-CN" sz="1600" kern="100" dirty="0" smtClean="0">
                <a:latin typeface="Times New Roman" panose="02020603050405020304" pitchFamily="18" charset="0"/>
              </a:rPr>
              <a:t>:H</a:t>
            </a:r>
            <a:r>
              <a:rPr lang="en-US" altLang="zh-CN" sz="1600" kern="100" baseline="-25000" dirty="0" smtClean="0">
                <a:latin typeface="Times New Roman" panose="02020603050405020304" pitchFamily="18" charset="0"/>
              </a:rPr>
              <a:t>2 </a:t>
            </a:r>
            <a:r>
              <a:rPr lang="en-US" altLang="zh-CN" sz="1600" kern="100" dirty="0">
                <a:latin typeface="Times New Roman" panose="02020603050405020304" pitchFamily="18" charset="0"/>
              </a:rPr>
              <a:t>=1:1, </a:t>
            </a:r>
            <a:r>
              <a:rPr lang="en-US" altLang="zh-CN" sz="1600" kern="100" dirty="0" err="1">
                <a:latin typeface="Times New Roman" panose="02020603050405020304" pitchFamily="18" charset="0"/>
              </a:rPr>
              <a:t>P</a:t>
            </a:r>
            <a:r>
              <a:rPr lang="en-US" altLang="zh-CN" sz="1600" kern="100" baseline="-25000" dirty="0" err="1">
                <a:latin typeface="Times New Roman" panose="02020603050405020304" pitchFamily="18" charset="0"/>
              </a:rPr>
              <a:t>total</a:t>
            </a:r>
            <a:r>
              <a:rPr lang="en-US" altLang="zh-CN" sz="1600" kern="100" baseline="-25000" dirty="0">
                <a:latin typeface="Times New Roman" panose="02020603050405020304" pitchFamily="18" charset="0"/>
              </a:rPr>
              <a:t> </a:t>
            </a:r>
            <a:r>
              <a:rPr lang="en-US" altLang="zh-CN" sz="1600" kern="100" dirty="0">
                <a:latin typeface="Times New Roman" panose="02020603050405020304" pitchFamily="18" charset="0"/>
              </a:rPr>
              <a:t>= 2 bar):  </a:t>
            </a:r>
            <a:endParaRPr lang="zh-CN" altLang="zh-CN" sz="1600" kern="100" dirty="0">
              <a:latin typeface="Times New Roman" panose="02020603050405020304" pitchFamily="18" charset="0"/>
            </a:endParaRPr>
          </a:p>
          <a:p>
            <a:pPr marL="342900" lvl="0" indent="-342900" algn="just">
              <a:lnSpc>
                <a:spcPct val="150000"/>
              </a:lnSpc>
              <a:spcAft>
                <a:spcPts val="0"/>
              </a:spcAft>
              <a:buFont typeface="+mj-lt"/>
              <a:buAutoNum type="arabicParenR"/>
            </a:pPr>
            <a:r>
              <a:rPr lang="en-US" altLang="zh-CN" sz="1600" kern="100" dirty="0">
                <a:latin typeface="Times New Roman" panose="02020603050405020304" pitchFamily="18" charset="0"/>
              </a:rPr>
              <a:t>C</a:t>
            </a:r>
            <a:r>
              <a:rPr lang="en-US" altLang="zh-CN" sz="1600" kern="100" dirty="0" smtClean="0">
                <a:latin typeface="Times New Roman" panose="02020603050405020304" pitchFamily="18" charset="0"/>
              </a:rPr>
              <a:t>harge H</a:t>
            </a:r>
            <a:r>
              <a:rPr lang="en-US" altLang="zh-CN" sz="1600" kern="100" baseline="-25000" dirty="0" smtClean="0">
                <a:latin typeface="Times New Roman" panose="02020603050405020304" pitchFamily="18" charset="0"/>
              </a:rPr>
              <a:t>2</a:t>
            </a:r>
            <a:r>
              <a:rPr lang="en-US" altLang="zh-CN" sz="1600" kern="100" dirty="0" smtClean="0">
                <a:latin typeface="Times New Roman" panose="02020603050405020304" pitchFamily="18" charset="0"/>
              </a:rPr>
              <a:t> (2bar) into C1 and </a:t>
            </a:r>
            <a:r>
              <a:rPr lang="en-US" altLang="zh-CN" sz="1600" kern="100" dirty="0">
                <a:latin typeface="Times New Roman" panose="02020603050405020304" pitchFamily="18" charset="0"/>
              </a:rPr>
              <a:t>then isolated by turning off V5. </a:t>
            </a:r>
            <a:endParaRPr lang="zh-CN" altLang="zh-CN" sz="1600" kern="100" dirty="0">
              <a:latin typeface="Times New Roman" panose="02020603050405020304" pitchFamily="18" charset="0"/>
            </a:endParaRPr>
          </a:p>
          <a:p>
            <a:pPr marL="342900" lvl="0" indent="-342900" algn="just">
              <a:lnSpc>
                <a:spcPct val="150000"/>
              </a:lnSpc>
              <a:spcAft>
                <a:spcPts val="0"/>
              </a:spcAft>
              <a:buFont typeface="+mj-lt"/>
              <a:buAutoNum type="arabicParenR"/>
            </a:pPr>
            <a:r>
              <a:rPr lang="en-US" altLang="zh-CN" sz="1600" kern="100" dirty="0" smtClean="0">
                <a:latin typeface="Times New Roman" panose="02020603050405020304" pitchFamily="18" charset="0"/>
              </a:rPr>
              <a:t>Charge CO</a:t>
            </a:r>
            <a:r>
              <a:rPr lang="en-US" altLang="zh-CN" sz="1600" kern="100" baseline="-25000" dirty="0" smtClean="0">
                <a:latin typeface="Times New Roman" panose="02020603050405020304" pitchFamily="18" charset="0"/>
              </a:rPr>
              <a:t>2</a:t>
            </a:r>
            <a:r>
              <a:rPr lang="en-US" altLang="zh-CN" sz="1600" kern="100" dirty="0" smtClean="0">
                <a:latin typeface="Times New Roman" panose="02020603050405020304" pitchFamily="18" charset="0"/>
              </a:rPr>
              <a:t> (2bar) into C2 and </a:t>
            </a:r>
            <a:r>
              <a:rPr lang="en-US" altLang="zh-CN" sz="1600" kern="100" dirty="0">
                <a:latin typeface="Times New Roman" panose="02020603050405020304" pitchFamily="18" charset="0"/>
              </a:rPr>
              <a:t>then isolated by turning off </a:t>
            </a:r>
            <a:r>
              <a:rPr lang="en-US" altLang="zh-CN" sz="1600" kern="100" dirty="0" smtClean="0">
                <a:latin typeface="Times New Roman" panose="02020603050405020304" pitchFamily="18" charset="0"/>
              </a:rPr>
              <a:t>V6. </a:t>
            </a:r>
            <a:endParaRPr lang="zh-CN" altLang="zh-CN" sz="1600" kern="100" dirty="0">
              <a:latin typeface="Times New Roman" panose="02020603050405020304" pitchFamily="18" charset="0"/>
            </a:endParaRPr>
          </a:p>
          <a:p>
            <a:pPr marL="342900" lvl="0" indent="-342900" algn="just">
              <a:lnSpc>
                <a:spcPct val="150000"/>
              </a:lnSpc>
              <a:spcAft>
                <a:spcPts val="0"/>
              </a:spcAft>
              <a:buFont typeface="+mj-lt"/>
              <a:buAutoNum type="arabicParenR"/>
            </a:pPr>
            <a:r>
              <a:rPr lang="en-US" altLang="zh-CN" sz="1600" kern="100" dirty="0" smtClean="0">
                <a:latin typeface="Times New Roman" panose="02020603050405020304" pitchFamily="18" charset="0"/>
              </a:rPr>
              <a:t>V5-V7 </a:t>
            </a:r>
            <a:r>
              <a:rPr lang="en-US" altLang="zh-CN" sz="1600" kern="100" dirty="0">
                <a:latin typeface="Times New Roman" panose="02020603050405020304" pitchFamily="18" charset="0"/>
              </a:rPr>
              <a:t>were opened to connect C1 and C2 in an open loop. A hot air gun </a:t>
            </a:r>
            <a:r>
              <a:rPr lang="en-US" altLang="zh-CN" sz="1600" kern="100" dirty="0" smtClean="0">
                <a:latin typeface="Times New Roman" panose="02020603050405020304" pitchFamily="18" charset="0"/>
              </a:rPr>
              <a:t>slightly </a:t>
            </a:r>
            <a:r>
              <a:rPr lang="en-US" altLang="zh-CN" sz="1600" kern="100" dirty="0">
                <a:latin typeface="Times New Roman" panose="02020603050405020304" pitchFamily="18" charset="0"/>
              </a:rPr>
              <a:t>heat up the middle of C1 to ~ 60</a:t>
            </a:r>
            <a:r>
              <a:rPr lang="en-US" altLang="zh-CN" sz="1600" kern="100" dirty="0">
                <a:latin typeface="Times New Roman" panose="02020603050405020304" pitchFamily="18" charset="0"/>
                <a:sym typeface="Symbol" panose="05050102010706020507" pitchFamily="18" charset="2"/>
              </a:rPr>
              <a:t></a:t>
            </a:r>
            <a:r>
              <a:rPr lang="en-US" altLang="zh-CN" sz="1600" kern="100" dirty="0">
                <a:latin typeface="Times New Roman" panose="02020603050405020304" pitchFamily="18" charset="0"/>
              </a:rPr>
              <a:t>C while keeping C2 at the room temperature (~25</a:t>
            </a:r>
            <a:r>
              <a:rPr lang="en-US" altLang="zh-CN" sz="1600" kern="100" dirty="0">
                <a:latin typeface="Times New Roman" panose="02020603050405020304" pitchFamily="18" charset="0"/>
                <a:sym typeface="Symbol" panose="05050102010706020507" pitchFamily="18" charset="2"/>
              </a:rPr>
              <a:t></a:t>
            </a:r>
            <a:r>
              <a:rPr lang="en-US" altLang="zh-CN" sz="1600" kern="100" dirty="0">
                <a:latin typeface="Times New Roman" panose="02020603050405020304" pitchFamily="18" charset="0"/>
              </a:rPr>
              <a:t>C). This will generate the forced convection in the loop to assist the mixing. </a:t>
            </a:r>
            <a:endParaRPr lang="en-US" altLang="zh-CN" sz="1600" kern="100" dirty="0" smtClean="0">
              <a:latin typeface="Times New Roman" panose="02020603050405020304" pitchFamily="18" charset="0"/>
            </a:endParaRPr>
          </a:p>
          <a:p>
            <a:pPr marL="342900" lvl="0" indent="-342900" algn="just">
              <a:lnSpc>
                <a:spcPct val="150000"/>
              </a:lnSpc>
              <a:spcAft>
                <a:spcPts val="0"/>
              </a:spcAft>
              <a:buFont typeface="+mj-lt"/>
              <a:buAutoNum type="arabicParenR"/>
            </a:pPr>
            <a:r>
              <a:rPr lang="en-US" altLang="zh-CN" sz="1600" kern="100" dirty="0" smtClean="0">
                <a:latin typeface="Times New Roman" panose="02020603050405020304" pitchFamily="18" charset="0"/>
              </a:rPr>
              <a:t>The </a:t>
            </a:r>
            <a:r>
              <a:rPr lang="en-US" altLang="zh-CN" sz="1600" kern="100" dirty="0">
                <a:latin typeface="Times New Roman" panose="02020603050405020304" pitchFamily="18" charset="0"/>
              </a:rPr>
              <a:t>heating/mixing was stopped after 2 hours and the system was allowed to cool down to room temperature. </a:t>
            </a:r>
            <a:endParaRPr lang="en-US" altLang="zh-CN" sz="1600" kern="100" dirty="0" smtClean="0">
              <a:latin typeface="Times New Roman" panose="02020603050405020304" pitchFamily="18" charset="0"/>
            </a:endParaRPr>
          </a:p>
          <a:p>
            <a:pPr marL="342900" lvl="0" indent="-342900" algn="just">
              <a:lnSpc>
                <a:spcPct val="150000"/>
              </a:lnSpc>
              <a:spcAft>
                <a:spcPts val="0"/>
              </a:spcAft>
              <a:buFont typeface="+mj-lt"/>
              <a:buAutoNum type="arabicParenR"/>
            </a:pPr>
            <a:r>
              <a:rPr lang="en-US" altLang="zh-CN" sz="1600" kern="100" dirty="0" smtClean="0">
                <a:latin typeface="Times New Roman" panose="02020603050405020304" pitchFamily="18" charset="0"/>
              </a:rPr>
              <a:t>The </a:t>
            </a:r>
            <a:r>
              <a:rPr lang="en-US" altLang="zh-CN" sz="1600" kern="100" dirty="0">
                <a:latin typeface="Times New Roman" panose="02020603050405020304" pitchFamily="18" charset="0"/>
              </a:rPr>
              <a:t>cold trap was applied at the U-shaped pipeline. The fan was turned on. </a:t>
            </a:r>
          </a:p>
          <a:p>
            <a:pPr marL="342900" lvl="0" indent="-342900" algn="just">
              <a:lnSpc>
                <a:spcPct val="150000"/>
              </a:lnSpc>
              <a:spcAft>
                <a:spcPts val="0"/>
              </a:spcAft>
              <a:buFont typeface="+mj-lt"/>
              <a:buAutoNum type="arabicParenR"/>
            </a:pPr>
            <a:r>
              <a:rPr lang="en-US" altLang="zh-CN" sz="1600" kern="100" dirty="0" smtClean="0">
                <a:latin typeface="Times New Roman" panose="02020603050405020304" pitchFamily="18" charset="0"/>
              </a:rPr>
              <a:t>Open the V3 to start the binary gas permeation.</a:t>
            </a:r>
            <a:endParaRPr lang="zh-CN" altLang="en-US" sz="1600"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83115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a:spLocks noChangeArrowheads="1"/>
          </p:cNvSpPr>
          <p:nvPr/>
        </p:nvSpPr>
        <p:spPr bwMode="auto">
          <a:xfrm>
            <a:off x="372269" y="3813176"/>
            <a:ext cx="1183798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zh-CN" sz="4400" dirty="0" smtClean="0">
                <a:solidFill>
                  <a:srgbClr val="0072A9"/>
                </a:solidFill>
                <a:latin typeface="Times New Roman" panose="02020603050405020304" pitchFamily="18" charset="0"/>
                <a:ea typeface="微软雅黑" pitchFamily="34" charset="-122"/>
                <a:cs typeface="Times New Roman" panose="02020603050405020304" pitchFamily="18" charset="0"/>
              </a:rPr>
              <a:t>Results and Discussions</a:t>
            </a:r>
            <a:endParaRPr lang="zh-CN" altLang="en-US" sz="4400" dirty="0">
              <a:solidFill>
                <a:srgbClr val="0072A9"/>
              </a:solidFill>
              <a:latin typeface="Times New Roman" panose="02020603050405020304" pitchFamily="18" charset="0"/>
              <a:ea typeface="微软雅黑" pitchFamily="34" charset="-122"/>
              <a:cs typeface="Times New Roman" panose="02020603050405020304" pitchFamily="18" charset="0"/>
            </a:endParaRPr>
          </a:p>
        </p:txBody>
      </p:sp>
      <p:grpSp>
        <p:nvGrpSpPr>
          <p:cNvPr id="4" name="组合 3"/>
          <p:cNvGrpSpPr>
            <a:grpSpLocks/>
          </p:cNvGrpSpPr>
          <p:nvPr/>
        </p:nvGrpSpPr>
        <p:grpSpPr bwMode="auto">
          <a:xfrm>
            <a:off x="4219575" y="2719388"/>
            <a:ext cx="3752850" cy="769937"/>
            <a:chOff x="4219447" y="2719498"/>
            <a:chExt cx="3753106" cy="769442"/>
          </a:xfrm>
        </p:grpSpPr>
        <p:sp>
          <p:nvSpPr>
            <p:cNvPr id="5" name="矩形 4"/>
            <p:cNvSpPr/>
            <p:nvPr/>
          </p:nvSpPr>
          <p:spPr>
            <a:xfrm>
              <a:off x="4448063" y="2809927"/>
              <a:ext cx="3295875" cy="642525"/>
            </a:xfrm>
            <a:prstGeom prst="rect">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p:nvPr/>
          </p:nvSpPr>
          <p:spPr>
            <a:xfrm>
              <a:off x="4219447" y="2719498"/>
              <a:ext cx="3753106" cy="769442"/>
            </a:xfrm>
            <a:prstGeom prst="rect">
              <a:avLst/>
            </a:prstGeom>
            <a:noFill/>
          </p:spPr>
          <p:txBody>
            <a:bodyPr>
              <a:spAutoFit/>
            </a:bodyPr>
            <a:lstStyle/>
            <a:p>
              <a:pPr algn="ctr" eaLnBrk="1" fontAlgn="auto" hangingPunct="1">
                <a:spcBef>
                  <a:spcPts val="0"/>
                </a:spcBef>
                <a:spcAft>
                  <a:spcPts val="0"/>
                </a:spcAft>
                <a:defRPr/>
              </a:pPr>
              <a:r>
                <a:rPr lang="en-US" altLang="zh-CN" sz="4400" b="1" dirty="0">
                  <a:solidFill>
                    <a:schemeClr val="bg1"/>
                  </a:solidFill>
                  <a:latin typeface="+mj-lt"/>
                  <a:ea typeface="+mn-ea"/>
                </a:rPr>
                <a:t>The T</a:t>
              </a:r>
              <a:r>
                <a:rPr lang="en-US" altLang="zh-CN" sz="4400" b="1" dirty="0" smtClean="0">
                  <a:solidFill>
                    <a:schemeClr val="bg1"/>
                  </a:solidFill>
                  <a:latin typeface="+mj-lt"/>
                  <a:ea typeface="+mn-ea"/>
                </a:rPr>
                <a:t>hird </a:t>
              </a:r>
              <a:r>
                <a:rPr lang="en-US" altLang="zh-CN" sz="4400" b="1" dirty="0">
                  <a:solidFill>
                    <a:schemeClr val="bg1"/>
                  </a:solidFill>
                  <a:latin typeface="+mj-lt"/>
                  <a:ea typeface="+mn-ea"/>
                </a:rPr>
                <a:t>Part</a:t>
              </a:r>
              <a:endParaRPr lang="zh-CN" altLang="en-US" sz="4400" b="1" dirty="0">
                <a:solidFill>
                  <a:schemeClr val="bg1"/>
                </a:solidFill>
                <a:latin typeface="+mj-lt"/>
                <a:ea typeface="+mn-ea"/>
              </a:endParaRPr>
            </a:p>
          </p:txBody>
        </p:sp>
      </p:grpSp>
      <p:cxnSp>
        <p:nvCxnSpPr>
          <p:cNvPr id="7" name="直接连接符 6"/>
          <p:cNvCxnSpPr/>
          <p:nvPr/>
        </p:nvCxnSpPr>
        <p:spPr>
          <a:xfrm>
            <a:off x="4448175" y="3651250"/>
            <a:ext cx="3295650" cy="0"/>
          </a:xfrm>
          <a:prstGeom prst="line">
            <a:avLst/>
          </a:prstGeom>
          <a:ln w="6350">
            <a:solidFill>
              <a:srgbClr val="0072A9"/>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4006850" y="4643438"/>
            <a:ext cx="4178300" cy="0"/>
          </a:xfrm>
          <a:prstGeom prst="line">
            <a:avLst/>
          </a:prstGeom>
          <a:ln w="6350">
            <a:solidFill>
              <a:srgbClr val="0072A9"/>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4387850" y="4733925"/>
            <a:ext cx="3416300" cy="460375"/>
          </a:xfrm>
          <a:prstGeom prst="rect">
            <a:avLst/>
          </a:prstGeom>
          <a:noFill/>
        </p:spPr>
        <p:txBody>
          <a:bodyPr>
            <a:spAutoFit/>
          </a:bodyPr>
          <a:lstStyle/>
          <a:p>
            <a:pPr eaLnBrk="1" fontAlgn="auto" hangingPunct="1">
              <a:spcBef>
                <a:spcPts val="0"/>
              </a:spcBef>
              <a:spcAft>
                <a:spcPts val="0"/>
              </a:spcAft>
              <a:defRPr/>
            </a:pPr>
            <a:r>
              <a:rPr lang="en-US" altLang="zh-CN" sz="2400" dirty="0">
                <a:solidFill>
                  <a:srgbClr val="0072A9"/>
                </a:solidFill>
                <a:latin typeface="Times New Roman" panose="02020603050405020304" pitchFamily="18" charset="0"/>
                <a:ea typeface="+mn-ea"/>
                <a:cs typeface="Times New Roman" panose="02020603050405020304" pitchFamily="18" charset="0"/>
              </a:rPr>
              <a:t>We are pursuing the best!</a:t>
            </a:r>
            <a:endParaRPr lang="zh-CN" altLang="en-US" sz="2400" dirty="0">
              <a:solidFill>
                <a:srgbClr val="0072A9"/>
              </a:solidFill>
              <a:latin typeface="Times New Roman" panose="02020603050405020304" pitchFamily="18" charset="0"/>
              <a:ea typeface="+mn-ea"/>
              <a:cs typeface="Times New Roman" panose="02020603050405020304" pitchFamily="18" charset="0"/>
            </a:endParaRPr>
          </a:p>
        </p:txBody>
      </p:sp>
      <p:grpSp>
        <p:nvGrpSpPr>
          <p:cNvPr id="10" name="组合 9"/>
          <p:cNvGrpSpPr>
            <a:grpSpLocks/>
          </p:cNvGrpSpPr>
          <p:nvPr/>
        </p:nvGrpSpPr>
        <p:grpSpPr bwMode="auto">
          <a:xfrm>
            <a:off x="-247650" y="-19050"/>
            <a:ext cx="12687300" cy="280988"/>
            <a:chOff x="-246861" y="0"/>
            <a:chExt cx="12685723" cy="281354"/>
          </a:xfrm>
        </p:grpSpPr>
        <p:sp>
          <p:nvSpPr>
            <p:cNvPr id="11" name="平行四边形 10"/>
            <p:cNvSpPr/>
            <p:nvPr/>
          </p:nvSpPr>
          <p:spPr>
            <a:xfrm>
              <a:off x="7107" y="0"/>
              <a:ext cx="731747"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平行四边形 11"/>
            <p:cNvSpPr/>
            <p:nvPr/>
          </p:nvSpPr>
          <p:spPr>
            <a:xfrm flipH="1">
              <a:off x="-246861" y="0"/>
              <a:ext cx="731747"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3" name="平行四边形 12"/>
            <p:cNvSpPr/>
            <p:nvPr/>
          </p:nvSpPr>
          <p:spPr>
            <a:xfrm>
              <a:off x="981711" y="0"/>
              <a:ext cx="731747"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4" name="平行四边形 13"/>
            <p:cNvSpPr/>
            <p:nvPr/>
          </p:nvSpPr>
          <p:spPr>
            <a:xfrm flipH="1">
              <a:off x="727743" y="0"/>
              <a:ext cx="731747"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平行四边形 14"/>
            <p:cNvSpPr/>
            <p:nvPr/>
          </p:nvSpPr>
          <p:spPr>
            <a:xfrm>
              <a:off x="1957903" y="0"/>
              <a:ext cx="730159"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6" name="平行四边形 15"/>
            <p:cNvSpPr/>
            <p:nvPr/>
          </p:nvSpPr>
          <p:spPr>
            <a:xfrm flipH="1">
              <a:off x="1703934" y="0"/>
              <a:ext cx="730159"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7" name="平行四边形 16"/>
            <p:cNvSpPr/>
            <p:nvPr/>
          </p:nvSpPr>
          <p:spPr>
            <a:xfrm>
              <a:off x="2932507" y="0"/>
              <a:ext cx="731746"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8" name="平行四边形 17"/>
            <p:cNvSpPr/>
            <p:nvPr/>
          </p:nvSpPr>
          <p:spPr>
            <a:xfrm flipH="1">
              <a:off x="2678538" y="0"/>
              <a:ext cx="731746"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9" name="平行四边形 18"/>
            <p:cNvSpPr/>
            <p:nvPr/>
          </p:nvSpPr>
          <p:spPr>
            <a:xfrm>
              <a:off x="3907111" y="0"/>
              <a:ext cx="731746"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0" name="平行四边形 19"/>
            <p:cNvSpPr/>
            <p:nvPr/>
          </p:nvSpPr>
          <p:spPr>
            <a:xfrm flipH="1">
              <a:off x="3653142" y="0"/>
              <a:ext cx="731746"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1" name="平行四边形 20"/>
            <p:cNvSpPr/>
            <p:nvPr/>
          </p:nvSpPr>
          <p:spPr>
            <a:xfrm>
              <a:off x="4881714" y="0"/>
              <a:ext cx="731746"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2" name="平行四边形 21"/>
            <p:cNvSpPr/>
            <p:nvPr/>
          </p:nvSpPr>
          <p:spPr>
            <a:xfrm flipH="1">
              <a:off x="4627746" y="0"/>
              <a:ext cx="731746"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3" name="平行四边形 22"/>
            <p:cNvSpPr/>
            <p:nvPr/>
          </p:nvSpPr>
          <p:spPr>
            <a:xfrm>
              <a:off x="5857905" y="0"/>
              <a:ext cx="730159"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4" name="平行四边形 23"/>
            <p:cNvSpPr/>
            <p:nvPr/>
          </p:nvSpPr>
          <p:spPr>
            <a:xfrm flipH="1">
              <a:off x="5603937" y="0"/>
              <a:ext cx="730159"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5" name="平行四边形 24"/>
            <p:cNvSpPr/>
            <p:nvPr/>
          </p:nvSpPr>
          <p:spPr>
            <a:xfrm>
              <a:off x="6832509" y="0"/>
              <a:ext cx="731747"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6" name="平行四边形 25"/>
            <p:cNvSpPr/>
            <p:nvPr/>
          </p:nvSpPr>
          <p:spPr>
            <a:xfrm flipH="1">
              <a:off x="6578541" y="0"/>
              <a:ext cx="731747"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7" name="平行四边形 26"/>
            <p:cNvSpPr/>
            <p:nvPr/>
          </p:nvSpPr>
          <p:spPr>
            <a:xfrm>
              <a:off x="7807113" y="0"/>
              <a:ext cx="731747"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8" name="平行四边形 27"/>
            <p:cNvSpPr/>
            <p:nvPr/>
          </p:nvSpPr>
          <p:spPr>
            <a:xfrm flipH="1">
              <a:off x="7553144" y="0"/>
              <a:ext cx="731747"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9" name="平行四边形 28"/>
            <p:cNvSpPr/>
            <p:nvPr/>
          </p:nvSpPr>
          <p:spPr>
            <a:xfrm>
              <a:off x="8781717" y="0"/>
              <a:ext cx="731747"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0" name="平行四边形 29"/>
            <p:cNvSpPr/>
            <p:nvPr/>
          </p:nvSpPr>
          <p:spPr>
            <a:xfrm flipH="1">
              <a:off x="8527748" y="0"/>
              <a:ext cx="731747"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1" name="平行四边形 30"/>
            <p:cNvSpPr/>
            <p:nvPr/>
          </p:nvSpPr>
          <p:spPr>
            <a:xfrm>
              <a:off x="9757908" y="0"/>
              <a:ext cx="730159"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2" name="平行四边形 31"/>
            <p:cNvSpPr/>
            <p:nvPr/>
          </p:nvSpPr>
          <p:spPr>
            <a:xfrm flipH="1">
              <a:off x="9503940" y="0"/>
              <a:ext cx="730159"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3" name="平行四边形 32"/>
            <p:cNvSpPr/>
            <p:nvPr/>
          </p:nvSpPr>
          <p:spPr>
            <a:xfrm>
              <a:off x="10732512" y="0"/>
              <a:ext cx="731746"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4" name="平行四边形 33"/>
            <p:cNvSpPr/>
            <p:nvPr/>
          </p:nvSpPr>
          <p:spPr>
            <a:xfrm flipH="1">
              <a:off x="10478544" y="0"/>
              <a:ext cx="731746"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5" name="平行四边形 34"/>
            <p:cNvSpPr/>
            <p:nvPr/>
          </p:nvSpPr>
          <p:spPr>
            <a:xfrm>
              <a:off x="11707116" y="0"/>
              <a:ext cx="731746"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6" name="平行四边形 35"/>
            <p:cNvSpPr/>
            <p:nvPr/>
          </p:nvSpPr>
          <p:spPr>
            <a:xfrm flipH="1">
              <a:off x="11453148" y="0"/>
              <a:ext cx="731746"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grpSp>
        <p:nvGrpSpPr>
          <p:cNvPr id="37" name="组合 36"/>
          <p:cNvGrpSpPr>
            <a:grpSpLocks/>
          </p:cNvGrpSpPr>
          <p:nvPr/>
        </p:nvGrpSpPr>
        <p:grpSpPr bwMode="auto">
          <a:xfrm flipV="1">
            <a:off x="-247650" y="6596063"/>
            <a:ext cx="12687300" cy="280987"/>
            <a:chOff x="-246861" y="0"/>
            <a:chExt cx="12685723" cy="281354"/>
          </a:xfrm>
        </p:grpSpPr>
        <p:sp>
          <p:nvSpPr>
            <p:cNvPr id="38" name="平行四边形 37"/>
            <p:cNvSpPr/>
            <p:nvPr/>
          </p:nvSpPr>
          <p:spPr>
            <a:xfrm>
              <a:off x="7107" y="0"/>
              <a:ext cx="731747"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9" name="平行四边形 38"/>
            <p:cNvSpPr/>
            <p:nvPr/>
          </p:nvSpPr>
          <p:spPr>
            <a:xfrm flipH="1">
              <a:off x="-246861" y="0"/>
              <a:ext cx="731747"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0" name="平行四边形 39"/>
            <p:cNvSpPr/>
            <p:nvPr/>
          </p:nvSpPr>
          <p:spPr>
            <a:xfrm>
              <a:off x="981711" y="0"/>
              <a:ext cx="731747"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1" name="平行四边形 40"/>
            <p:cNvSpPr/>
            <p:nvPr/>
          </p:nvSpPr>
          <p:spPr>
            <a:xfrm flipH="1">
              <a:off x="727743" y="0"/>
              <a:ext cx="731747"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2" name="平行四边形 41"/>
            <p:cNvSpPr/>
            <p:nvPr/>
          </p:nvSpPr>
          <p:spPr>
            <a:xfrm>
              <a:off x="1957903" y="0"/>
              <a:ext cx="730159"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3" name="平行四边形 42"/>
            <p:cNvSpPr/>
            <p:nvPr/>
          </p:nvSpPr>
          <p:spPr>
            <a:xfrm flipH="1">
              <a:off x="1703934" y="0"/>
              <a:ext cx="730159"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4" name="平行四边形 43"/>
            <p:cNvSpPr/>
            <p:nvPr/>
          </p:nvSpPr>
          <p:spPr>
            <a:xfrm>
              <a:off x="2932507" y="0"/>
              <a:ext cx="731746"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5" name="平行四边形 44"/>
            <p:cNvSpPr/>
            <p:nvPr/>
          </p:nvSpPr>
          <p:spPr>
            <a:xfrm flipH="1">
              <a:off x="2678538" y="0"/>
              <a:ext cx="731746"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6" name="平行四边形 45"/>
            <p:cNvSpPr/>
            <p:nvPr/>
          </p:nvSpPr>
          <p:spPr>
            <a:xfrm>
              <a:off x="3907111" y="0"/>
              <a:ext cx="731746"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7" name="平行四边形 46"/>
            <p:cNvSpPr/>
            <p:nvPr/>
          </p:nvSpPr>
          <p:spPr>
            <a:xfrm flipH="1">
              <a:off x="3653142" y="0"/>
              <a:ext cx="731746"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8" name="平行四边形 47"/>
            <p:cNvSpPr/>
            <p:nvPr/>
          </p:nvSpPr>
          <p:spPr>
            <a:xfrm>
              <a:off x="4881714" y="0"/>
              <a:ext cx="731746"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9" name="平行四边形 48"/>
            <p:cNvSpPr/>
            <p:nvPr/>
          </p:nvSpPr>
          <p:spPr>
            <a:xfrm flipH="1">
              <a:off x="4627746" y="0"/>
              <a:ext cx="731746"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0" name="平行四边形 49"/>
            <p:cNvSpPr/>
            <p:nvPr/>
          </p:nvSpPr>
          <p:spPr>
            <a:xfrm>
              <a:off x="5857905" y="0"/>
              <a:ext cx="730159"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1" name="平行四边形 50"/>
            <p:cNvSpPr/>
            <p:nvPr/>
          </p:nvSpPr>
          <p:spPr>
            <a:xfrm flipH="1">
              <a:off x="5603937" y="0"/>
              <a:ext cx="730159"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2" name="平行四边形 51"/>
            <p:cNvSpPr/>
            <p:nvPr/>
          </p:nvSpPr>
          <p:spPr>
            <a:xfrm>
              <a:off x="6832509" y="0"/>
              <a:ext cx="731747"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3" name="平行四边形 52"/>
            <p:cNvSpPr/>
            <p:nvPr/>
          </p:nvSpPr>
          <p:spPr>
            <a:xfrm flipH="1">
              <a:off x="6578541" y="0"/>
              <a:ext cx="731747"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4" name="平行四边形 53"/>
            <p:cNvSpPr/>
            <p:nvPr/>
          </p:nvSpPr>
          <p:spPr>
            <a:xfrm>
              <a:off x="7807113" y="0"/>
              <a:ext cx="731747"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5" name="平行四边形 54"/>
            <p:cNvSpPr/>
            <p:nvPr/>
          </p:nvSpPr>
          <p:spPr>
            <a:xfrm flipH="1">
              <a:off x="7553144" y="0"/>
              <a:ext cx="731747"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6" name="平行四边形 55"/>
            <p:cNvSpPr/>
            <p:nvPr/>
          </p:nvSpPr>
          <p:spPr>
            <a:xfrm>
              <a:off x="8781717" y="0"/>
              <a:ext cx="731747"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7" name="平行四边形 56"/>
            <p:cNvSpPr/>
            <p:nvPr/>
          </p:nvSpPr>
          <p:spPr>
            <a:xfrm flipH="1">
              <a:off x="8527748" y="0"/>
              <a:ext cx="731747"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8" name="平行四边形 57"/>
            <p:cNvSpPr/>
            <p:nvPr/>
          </p:nvSpPr>
          <p:spPr>
            <a:xfrm>
              <a:off x="9757908" y="0"/>
              <a:ext cx="730159"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9" name="平行四边形 58"/>
            <p:cNvSpPr/>
            <p:nvPr/>
          </p:nvSpPr>
          <p:spPr>
            <a:xfrm flipH="1">
              <a:off x="9503940" y="0"/>
              <a:ext cx="730159"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0" name="平行四边形 59"/>
            <p:cNvSpPr/>
            <p:nvPr/>
          </p:nvSpPr>
          <p:spPr>
            <a:xfrm>
              <a:off x="10732512" y="0"/>
              <a:ext cx="731746"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1" name="平行四边形 60"/>
            <p:cNvSpPr/>
            <p:nvPr/>
          </p:nvSpPr>
          <p:spPr>
            <a:xfrm flipH="1">
              <a:off x="10478544" y="0"/>
              <a:ext cx="731746"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2" name="平行四边形 61"/>
            <p:cNvSpPr/>
            <p:nvPr/>
          </p:nvSpPr>
          <p:spPr>
            <a:xfrm>
              <a:off x="11707116" y="0"/>
              <a:ext cx="731746"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3" name="平行四边形 62"/>
            <p:cNvSpPr/>
            <p:nvPr/>
          </p:nvSpPr>
          <p:spPr>
            <a:xfrm flipH="1">
              <a:off x="11453148" y="0"/>
              <a:ext cx="731746"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sp>
        <p:nvSpPr>
          <p:cNvPr id="64" name="Freeform 48"/>
          <p:cNvSpPr>
            <a:spLocks noEditPoints="1"/>
          </p:cNvSpPr>
          <p:nvPr/>
        </p:nvSpPr>
        <p:spPr bwMode="auto">
          <a:xfrm>
            <a:off x="5775325" y="1635125"/>
            <a:ext cx="641350" cy="1019175"/>
          </a:xfrm>
          <a:custGeom>
            <a:avLst/>
            <a:gdLst>
              <a:gd name="T0" fmla="*/ 2147483647 w 67"/>
              <a:gd name="T1" fmla="*/ 2147483647 h 106"/>
              <a:gd name="T2" fmla="*/ 2147483647 w 67"/>
              <a:gd name="T3" fmla="*/ 2147483647 h 106"/>
              <a:gd name="T4" fmla="*/ 2147483647 w 67"/>
              <a:gd name="T5" fmla="*/ 2147483647 h 106"/>
              <a:gd name="T6" fmla="*/ 2147483647 w 67"/>
              <a:gd name="T7" fmla="*/ 2147483647 h 106"/>
              <a:gd name="T8" fmla="*/ 2147483647 w 67"/>
              <a:gd name="T9" fmla="*/ 2147483647 h 106"/>
              <a:gd name="T10" fmla="*/ 2147483647 w 67"/>
              <a:gd name="T11" fmla="*/ 2147483647 h 106"/>
              <a:gd name="T12" fmla="*/ 2147483647 w 67"/>
              <a:gd name="T13" fmla="*/ 2147483647 h 106"/>
              <a:gd name="T14" fmla="*/ 2147483647 w 67"/>
              <a:gd name="T15" fmla="*/ 2147483647 h 106"/>
              <a:gd name="T16" fmla="*/ 2147483647 w 67"/>
              <a:gd name="T17" fmla="*/ 2147483647 h 106"/>
              <a:gd name="T18" fmla="*/ 2147483647 w 67"/>
              <a:gd name="T19" fmla="*/ 2147483647 h 106"/>
              <a:gd name="T20" fmla="*/ 2147483647 w 67"/>
              <a:gd name="T21" fmla="*/ 2147483647 h 106"/>
              <a:gd name="T22" fmla="*/ 2147483647 w 67"/>
              <a:gd name="T23" fmla="*/ 2147483647 h 106"/>
              <a:gd name="T24" fmla="*/ 2147483647 w 67"/>
              <a:gd name="T25" fmla="*/ 2147483647 h 106"/>
              <a:gd name="T26" fmla="*/ 2147483647 w 67"/>
              <a:gd name="T27" fmla="*/ 2147483647 h 106"/>
              <a:gd name="T28" fmla="*/ 2147483647 w 67"/>
              <a:gd name="T29" fmla="*/ 2147483647 h 106"/>
              <a:gd name="T30" fmla="*/ 0 w 67"/>
              <a:gd name="T31" fmla="*/ 2147483647 h 106"/>
              <a:gd name="T32" fmla="*/ 2147483647 w 67"/>
              <a:gd name="T33" fmla="*/ 0 h 106"/>
              <a:gd name="T34" fmla="*/ 2147483647 w 67"/>
              <a:gd name="T35" fmla="*/ 2147483647 h 106"/>
              <a:gd name="T36" fmla="*/ 2147483647 w 67"/>
              <a:gd name="T37" fmla="*/ 2147483647 h 106"/>
              <a:gd name="T38" fmla="*/ 2147483647 w 67"/>
              <a:gd name="T39" fmla="*/ 2147483647 h 106"/>
              <a:gd name="T40" fmla="*/ 2147483647 w 67"/>
              <a:gd name="T41" fmla="*/ 2147483647 h 106"/>
              <a:gd name="T42" fmla="*/ 2147483647 w 67"/>
              <a:gd name="T43" fmla="*/ 2147483647 h 106"/>
              <a:gd name="T44" fmla="*/ 2147483647 w 67"/>
              <a:gd name="T45" fmla="*/ 2147483647 h 106"/>
              <a:gd name="T46" fmla="*/ 2147483647 w 67"/>
              <a:gd name="T47" fmla="*/ 2147483647 h 106"/>
              <a:gd name="T48" fmla="*/ 2147483647 w 67"/>
              <a:gd name="T49" fmla="*/ 2147483647 h 106"/>
              <a:gd name="T50" fmla="*/ 2147483647 w 67"/>
              <a:gd name="T51" fmla="*/ 2147483647 h 106"/>
              <a:gd name="T52" fmla="*/ 2147483647 w 67"/>
              <a:gd name="T53" fmla="*/ 2147483647 h 106"/>
              <a:gd name="T54" fmla="*/ 2147483647 w 67"/>
              <a:gd name="T55" fmla="*/ 2147483647 h 106"/>
              <a:gd name="T56" fmla="*/ 2147483647 w 67"/>
              <a:gd name="T57" fmla="*/ 2147483647 h 106"/>
              <a:gd name="T58" fmla="*/ 2147483647 w 67"/>
              <a:gd name="T59" fmla="*/ 2147483647 h 106"/>
              <a:gd name="T60" fmla="*/ 2147483647 w 67"/>
              <a:gd name="T61" fmla="*/ 2147483647 h 106"/>
              <a:gd name="T62" fmla="*/ 2147483647 w 67"/>
              <a:gd name="T63" fmla="*/ 2147483647 h 106"/>
              <a:gd name="T64" fmla="*/ 2147483647 w 67"/>
              <a:gd name="T65" fmla="*/ 2147483647 h 106"/>
              <a:gd name="T66" fmla="*/ 2147483647 w 67"/>
              <a:gd name="T67" fmla="*/ 2147483647 h 106"/>
              <a:gd name="T68" fmla="*/ 2147483647 w 67"/>
              <a:gd name="T69" fmla="*/ 2147483647 h 106"/>
              <a:gd name="T70" fmla="*/ 2147483647 w 67"/>
              <a:gd name="T71" fmla="*/ 2147483647 h 106"/>
              <a:gd name="T72" fmla="*/ 2147483647 w 67"/>
              <a:gd name="T73" fmla="*/ 2147483647 h 106"/>
              <a:gd name="T74" fmla="*/ 2147483647 w 67"/>
              <a:gd name="T75" fmla="*/ 2147483647 h 106"/>
              <a:gd name="T76" fmla="*/ 2147483647 w 67"/>
              <a:gd name="T77" fmla="*/ 2147483647 h 106"/>
              <a:gd name="T78" fmla="*/ 2147483647 w 67"/>
              <a:gd name="T79" fmla="*/ 2147483647 h 106"/>
              <a:gd name="T80" fmla="*/ 2147483647 w 67"/>
              <a:gd name="T81" fmla="*/ 2147483647 h 106"/>
              <a:gd name="T82" fmla="*/ 2147483647 w 67"/>
              <a:gd name="T83" fmla="*/ 2147483647 h 106"/>
              <a:gd name="T84" fmla="*/ 2147483647 w 67"/>
              <a:gd name="T85" fmla="*/ 2147483647 h 106"/>
              <a:gd name="T86" fmla="*/ 2147483647 w 67"/>
              <a:gd name="T87" fmla="*/ 2147483647 h 106"/>
              <a:gd name="T88" fmla="*/ 2147483647 w 67"/>
              <a:gd name="T89" fmla="*/ 2147483647 h 106"/>
              <a:gd name="T90" fmla="*/ 2147483647 w 67"/>
              <a:gd name="T91" fmla="*/ 2147483647 h 106"/>
              <a:gd name="T92" fmla="*/ 2147483647 w 67"/>
              <a:gd name="T93" fmla="*/ 2147483647 h 106"/>
              <a:gd name="T94" fmla="*/ 2147483647 w 67"/>
              <a:gd name="T95" fmla="*/ 2147483647 h 106"/>
              <a:gd name="T96" fmla="*/ 2147483647 w 67"/>
              <a:gd name="T97" fmla="*/ 2147483647 h 106"/>
              <a:gd name="T98" fmla="*/ 2147483647 w 67"/>
              <a:gd name="T99" fmla="*/ 2147483647 h 106"/>
              <a:gd name="T100" fmla="*/ 2147483647 w 67"/>
              <a:gd name="T101" fmla="*/ 2147483647 h 106"/>
              <a:gd name="T102" fmla="*/ 2147483647 w 67"/>
              <a:gd name="T103" fmla="*/ 2147483647 h 10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rgbClr val="0072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pic>
        <p:nvPicPr>
          <p:cNvPr id="65" name="Audio 6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5"/>
                                        </p:tgtEl>
                                      </p:cBhvr>
                                    </p:cmd>
                                  </p:childTnLst>
                                </p:cTn>
                              </p:par>
                              <p:par>
                                <p:cTn id="7" presetID="22" presetClass="entr" presetSubtype="1"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up)">
                                      <p:cBhvr>
                                        <p:cTn id="9" dur="500"/>
                                        <p:tgtEl>
                                          <p:spTgt spid="10"/>
                                        </p:tgtEl>
                                      </p:cBhvr>
                                    </p:animEffect>
                                  </p:childTnLst>
                                </p:cTn>
                              </p:par>
                              <p:par>
                                <p:cTn id="10" presetID="22" presetClass="entr" presetSubtype="4"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5"/>
                </p:tgtEl>
              </p:cMediaNode>
            </p:audio>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矩形 2"/>
              <p:cNvSpPr/>
              <p:nvPr/>
            </p:nvSpPr>
            <p:spPr>
              <a:xfrm>
                <a:off x="10578973" y="247959"/>
                <a:ext cx="1186671" cy="6090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pPr/>
                <a14:m>
                  <m:oMathPara xmlns:m="http://schemas.openxmlformats.org/officeDocument/2006/math">
                    <m:oMathParaPr>
                      <m:jc m:val="centerGroup"/>
                    </m:oMathParaPr>
                    <m:oMath xmlns:m="http://schemas.openxmlformats.org/officeDocument/2006/math">
                      <m:r>
                        <m:rPr>
                          <m:sty m:val="p"/>
                        </m:rPr>
                        <a:rPr lang="zh-CN" altLang="en-US">
                          <a:latin typeface="Cambria Math" panose="02040503050406030204" pitchFamily="18" charset="0"/>
                        </a:rPr>
                        <m:t>P</m:t>
                      </m:r>
                      <m:r>
                        <m:rPr>
                          <m:sty m:val="p"/>
                        </m:rPr>
                        <a:rPr lang="zh-CN" altLang="en-US" i="0">
                          <a:latin typeface="Cambria Math" panose="02040503050406030204" pitchFamily="18" charset="0"/>
                        </a:rPr>
                        <m:t>e</m:t>
                      </m:r>
                      <m:r>
                        <a:rPr lang="zh-CN" altLang="en-US" i="0">
                          <a:latin typeface="Cambria Math" panose="02040503050406030204" pitchFamily="18" charset="0"/>
                        </a:rPr>
                        <m:t>=</m:t>
                      </m:r>
                      <m:f>
                        <m:fPr>
                          <m:ctrlPr>
                            <a:rPr lang="zh-CN" altLang="en-US" i="1">
                              <a:latin typeface="Cambria Math" panose="02040503050406030204" pitchFamily="18" charset="0"/>
                            </a:rPr>
                          </m:ctrlPr>
                        </m:fPr>
                        <m:num>
                          <m:r>
                            <a:rPr lang="zh-CN" altLang="en-US" i="1">
                              <a:latin typeface="Cambria Math" panose="02040503050406030204" pitchFamily="18" charset="0"/>
                            </a:rPr>
                            <m:t>𝐽</m:t>
                          </m:r>
                        </m:num>
                        <m:den>
                          <m:r>
                            <a:rPr lang="zh-CN" altLang="en-US" i="0">
                              <a:latin typeface="Cambria Math" panose="02040503050406030204" pitchFamily="18" charset="0"/>
                            </a:rPr>
                            <m:t>∆</m:t>
                          </m:r>
                          <m:r>
                            <a:rPr lang="zh-CN" altLang="en-US" i="1">
                              <a:latin typeface="Cambria Math" panose="02040503050406030204" pitchFamily="18" charset="0"/>
                            </a:rPr>
                            <m:t>𝑃</m:t>
                          </m:r>
                        </m:den>
                      </m:f>
                      <m:r>
                        <a:rPr lang="zh-CN" altLang="en-US" i="1">
                          <a:latin typeface="Cambria Math" panose="02040503050406030204" pitchFamily="18" charset="0"/>
                        </a:rPr>
                        <m:t>𝑙</m:t>
                      </m:r>
                    </m:oMath>
                  </m:oMathPara>
                </a14:m>
                <a:endParaRPr lang="zh-CN" altLang="en-US" dirty="0"/>
              </a:p>
            </p:txBody>
          </p:sp>
        </mc:Choice>
        <mc:Fallback xmlns="">
          <p:sp>
            <p:nvSpPr>
              <p:cNvPr id="3" name="矩形 2"/>
              <p:cNvSpPr>
                <a:spLocks noRot="1" noChangeAspect="1" noMove="1" noResize="1" noEditPoints="1" noAdjustHandles="1" noChangeArrowheads="1" noChangeShapeType="1" noTextEdit="1"/>
              </p:cNvSpPr>
              <p:nvPr/>
            </p:nvSpPr>
            <p:spPr>
              <a:xfrm>
                <a:off x="10578973" y="247959"/>
                <a:ext cx="1186671" cy="609077"/>
              </a:xfrm>
              <a:prstGeom prst="rect">
                <a:avLst/>
              </a:prstGeom>
              <a:blipFill rotWithShape="0">
                <a:blip r:embed="rId5"/>
                <a:stretch>
                  <a:fillRect/>
                </a:stretch>
              </a:blipFill>
            </p:spPr>
            <p:txBody>
              <a:bodyPr/>
              <a:lstStyle/>
              <a:p>
                <a:r>
                  <a:rPr lang="zh-CN" altLang="en-US">
                    <a:noFill/>
                  </a:rPr>
                  <a:t> </a:t>
                </a:r>
              </a:p>
            </p:txBody>
          </p:sp>
        </mc:Fallback>
      </mc:AlternateContent>
      <p:grpSp>
        <p:nvGrpSpPr>
          <p:cNvPr id="12" name="组合 11"/>
          <p:cNvGrpSpPr>
            <a:grpSpLocks/>
          </p:cNvGrpSpPr>
          <p:nvPr/>
        </p:nvGrpSpPr>
        <p:grpSpPr bwMode="auto">
          <a:xfrm>
            <a:off x="153194" y="108465"/>
            <a:ext cx="6535738" cy="825500"/>
            <a:chOff x="193490" y="186088"/>
            <a:chExt cx="7126044" cy="824600"/>
          </a:xfrm>
        </p:grpSpPr>
        <p:sp>
          <p:nvSpPr>
            <p:cNvPr id="13" name="菱形 12"/>
            <p:cNvSpPr/>
            <p:nvPr/>
          </p:nvSpPr>
          <p:spPr>
            <a:xfrm>
              <a:off x="193490" y="186088"/>
              <a:ext cx="825377" cy="824600"/>
            </a:xfrm>
            <a:prstGeom prst="diamond">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4" name="文本框 3"/>
            <p:cNvSpPr txBox="1">
              <a:spLocks noChangeArrowheads="1"/>
            </p:cNvSpPr>
            <p:nvPr/>
          </p:nvSpPr>
          <p:spPr bwMode="auto">
            <a:xfrm>
              <a:off x="1018090" y="243238"/>
              <a:ext cx="6301444" cy="46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2400" dirty="0" smtClean="0">
                  <a:solidFill>
                    <a:srgbClr val="0072A9"/>
                  </a:solidFill>
                  <a:latin typeface="Times New Roman" panose="02020603050405020304" pitchFamily="18" charset="0"/>
                  <a:ea typeface="微软雅黑" pitchFamily="34" charset="-122"/>
                  <a:cs typeface="Times New Roman" panose="02020603050405020304" pitchFamily="18" charset="0"/>
                </a:rPr>
                <a:t>Characterizing experiments</a:t>
              </a:r>
              <a:endParaRPr lang="zh-CN" altLang="en-US" sz="2400" dirty="0">
                <a:solidFill>
                  <a:srgbClr val="0072A9"/>
                </a:solidFill>
                <a:latin typeface="Times New Roman" panose="02020603050405020304" pitchFamily="18" charset="0"/>
                <a:ea typeface="微软雅黑" pitchFamily="34" charset="-122"/>
                <a:cs typeface="Times New Roman" panose="02020603050405020304" pitchFamily="18" charset="0"/>
              </a:endParaRPr>
            </a:p>
          </p:txBody>
        </p:sp>
        <p:sp>
          <p:nvSpPr>
            <p:cNvPr id="15" name="Freeform 283"/>
            <p:cNvSpPr>
              <a:spLocks noEditPoints="1"/>
            </p:cNvSpPr>
            <p:nvPr/>
          </p:nvSpPr>
          <p:spPr bwMode="auto">
            <a:xfrm>
              <a:off x="408121" y="417864"/>
              <a:ext cx="334379" cy="423547"/>
            </a:xfrm>
            <a:custGeom>
              <a:avLst/>
              <a:gdLst>
                <a:gd name="T0" fmla="*/ 2147483647 w 95"/>
                <a:gd name="T1" fmla="*/ 0 h 120"/>
                <a:gd name="T2" fmla="*/ 2147483647 w 95"/>
                <a:gd name="T3" fmla="*/ 2147483647 h 120"/>
                <a:gd name="T4" fmla="*/ 2147483647 w 95"/>
                <a:gd name="T5" fmla="*/ 2147483647 h 120"/>
                <a:gd name="T6" fmla="*/ 2147483647 w 95"/>
                <a:gd name="T7" fmla="*/ 2147483647 h 120"/>
                <a:gd name="T8" fmla="*/ 2147483647 w 95"/>
                <a:gd name="T9" fmla="*/ 2147483647 h 120"/>
                <a:gd name="T10" fmla="*/ 0 w 95"/>
                <a:gd name="T11" fmla="*/ 2147483647 h 120"/>
                <a:gd name="T12" fmla="*/ 2147483647 w 95"/>
                <a:gd name="T13" fmla="*/ 2147483647 h 120"/>
                <a:gd name="T14" fmla="*/ 2147483647 w 95"/>
                <a:gd name="T15" fmla="*/ 2147483647 h 120"/>
                <a:gd name="T16" fmla="*/ 2147483647 w 95"/>
                <a:gd name="T17" fmla="*/ 2147483647 h 120"/>
                <a:gd name="T18" fmla="*/ 2147483647 w 95"/>
                <a:gd name="T19" fmla="*/ 2147483647 h 120"/>
                <a:gd name="T20" fmla="*/ 2147483647 w 95"/>
                <a:gd name="T21" fmla="*/ 2147483647 h 120"/>
                <a:gd name="T22" fmla="*/ 2147483647 w 95"/>
                <a:gd name="T23" fmla="*/ 2147483647 h 120"/>
                <a:gd name="T24" fmla="*/ 2147483647 w 95"/>
                <a:gd name="T25" fmla="*/ 2147483647 h 120"/>
                <a:gd name="T26" fmla="*/ 2147483647 w 95"/>
                <a:gd name="T27" fmla="*/ 2147483647 h 120"/>
                <a:gd name="T28" fmla="*/ 2147483647 w 95"/>
                <a:gd name="T29" fmla="*/ 2147483647 h 120"/>
                <a:gd name="T30" fmla="*/ 2147483647 w 95"/>
                <a:gd name="T31" fmla="*/ 2147483647 h 120"/>
                <a:gd name="T32" fmla="*/ 2147483647 w 95"/>
                <a:gd name="T33" fmla="*/ 2147483647 h 120"/>
                <a:gd name="T34" fmla="*/ 2147483647 w 95"/>
                <a:gd name="T35" fmla="*/ 2147483647 h 120"/>
                <a:gd name="T36" fmla="*/ 2147483647 w 95"/>
                <a:gd name="T37" fmla="*/ 2147483647 h 120"/>
                <a:gd name="T38" fmla="*/ 2147483647 w 95"/>
                <a:gd name="T39" fmla="*/ 2147483647 h 120"/>
                <a:gd name="T40" fmla="*/ 2147483647 w 95"/>
                <a:gd name="T41" fmla="*/ 2147483647 h 120"/>
                <a:gd name="T42" fmla="*/ 2147483647 w 95"/>
                <a:gd name="T43" fmla="*/ 2147483647 h 120"/>
                <a:gd name="T44" fmla="*/ 2147483647 w 95"/>
                <a:gd name="T45" fmla="*/ 2147483647 h 120"/>
                <a:gd name="T46" fmla="*/ 2147483647 w 95"/>
                <a:gd name="T47" fmla="*/ 2147483647 h 120"/>
                <a:gd name="T48" fmla="*/ 2147483647 w 95"/>
                <a:gd name="T49" fmla="*/ 2147483647 h 120"/>
                <a:gd name="T50" fmla="*/ 2147483647 w 95"/>
                <a:gd name="T51" fmla="*/ 2147483647 h 120"/>
                <a:gd name="T52" fmla="*/ 2147483647 w 95"/>
                <a:gd name="T53" fmla="*/ 2147483647 h 120"/>
                <a:gd name="T54" fmla="*/ 2147483647 w 95"/>
                <a:gd name="T55" fmla="*/ 2147483647 h 120"/>
                <a:gd name="T56" fmla="*/ 2147483647 w 95"/>
                <a:gd name="T57" fmla="*/ 2147483647 h 120"/>
                <a:gd name="T58" fmla="*/ 2147483647 w 95"/>
                <a:gd name="T59" fmla="*/ 2147483647 h 120"/>
                <a:gd name="T60" fmla="*/ 2147483647 w 95"/>
                <a:gd name="T61" fmla="*/ 0 h 120"/>
                <a:gd name="T62" fmla="*/ 2147483647 w 95"/>
                <a:gd name="T63" fmla="*/ 2147483647 h 120"/>
                <a:gd name="T64" fmla="*/ 2147483647 w 95"/>
                <a:gd name="T65" fmla="*/ 2147483647 h 120"/>
                <a:gd name="T66" fmla="*/ 2147483647 w 95"/>
                <a:gd name="T67" fmla="*/ 2147483647 h 120"/>
                <a:gd name="T68" fmla="*/ 2147483647 w 95"/>
                <a:gd name="T69" fmla="*/ 2147483647 h 120"/>
                <a:gd name="T70" fmla="*/ 2147483647 w 95"/>
                <a:gd name="T71" fmla="*/ 2147483647 h 120"/>
                <a:gd name="T72" fmla="*/ 2147483647 w 95"/>
                <a:gd name="T73" fmla="*/ 2147483647 h 120"/>
                <a:gd name="T74" fmla="*/ 2147483647 w 95"/>
                <a:gd name="T75" fmla="*/ 2147483647 h 120"/>
                <a:gd name="T76" fmla="*/ 2147483647 w 95"/>
                <a:gd name="T77" fmla="*/ 2147483647 h 120"/>
                <a:gd name="T78" fmla="*/ 2147483647 w 95"/>
                <a:gd name="T79" fmla="*/ 2147483647 h 120"/>
                <a:gd name="T80" fmla="*/ 2147483647 w 95"/>
                <a:gd name="T81" fmla="*/ 2147483647 h 120"/>
                <a:gd name="T82" fmla="*/ 2147483647 w 95"/>
                <a:gd name="T83" fmla="*/ 2147483647 h 120"/>
                <a:gd name="T84" fmla="*/ 2147483647 w 95"/>
                <a:gd name="T85" fmla="*/ 2147483647 h 120"/>
                <a:gd name="T86" fmla="*/ 2147483647 w 95"/>
                <a:gd name="T87" fmla="*/ 2147483647 h 120"/>
                <a:gd name="T88" fmla="*/ 2147483647 w 95"/>
                <a:gd name="T89" fmla="*/ 2147483647 h 120"/>
                <a:gd name="T90" fmla="*/ 2147483647 w 95"/>
                <a:gd name="T91" fmla="*/ 2147483647 h 120"/>
                <a:gd name="T92" fmla="*/ 2147483647 w 95"/>
                <a:gd name="T93" fmla="*/ 2147483647 h 120"/>
                <a:gd name="T94" fmla="*/ 2147483647 w 95"/>
                <a:gd name="T95" fmla="*/ 2147483647 h 120"/>
                <a:gd name="T96" fmla="*/ 2147483647 w 95"/>
                <a:gd name="T97" fmla="*/ 2147483647 h 120"/>
                <a:gd name="T98" fmla="*/ 2147483647 w 95"/>
                <a:gd name="T99" fmla="*/ 2147483647 h 120"/>
                <a:gd name="T100" fmla="*/ 2147483647 w 95"/>
                <a:gd name="T101" fmla="*/ 2147483647 h 120"/>
                <a:gd name="T102" fmla="*/ 2147483647 w 95"/>
                <a:gd name="T103" fmla="*/ 2147483647 h 120"/>
                <a:gd name="T104" fmla="*/ 2147483647 w 95"/>
                <a:gd name="T105" fmla="*/ 2147483647 h 120"/>
                <a:gd name="T106" fmla="*/ 2147483647 w 95"/>
                <a:gd name="T107" fmla="*/ 2147483647 h 12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120">
                  <a:moveTo>
                    <a:pt x="41" y="0"/>
                  </a:moveTo>
                  <a:cubicBezTo>
                    <a:pt x="37" y="0"/>
                    <a:pt x="32" y="2"/>
                    <a:pt x="29" y="7"/>
                  </a:cubicBezTo>
                  <a:cubicBezTo>
                    <a:pt x="29" y="7"/>
                    <a:pt x="29" y="7"/>
                    <a:pt x="29" y="7"/>
                  </a:cubicBezTo>
                  <a:cubicBezTo>
                    <a:pt x="25" y="6"/>
                    <a:pt x="18" y="1"/>
                    <a:pt x="14" y="1"/>
                  </a:cubicBezTo>
                  <a:cubicBezTo>
                    <a:pt x="10" y="1"/>
                    <a:pt x="6" y="4"/>
                    <a:pt x="3" y="8"/>
                  </a:cubicBezTo>
                  <a:cubicBezTo>
                    <a:pt x="1" y="11"/>
                    <a:pt x="0" y="16"/>
                    <a:pt x="0" y="21"/>
                  </a:cubicBezTo>
                  <a:cubicBezTo>
                    <a:pt x="0" y="26"/>
                    <a:pt x="1" y="30"/>
                    <a:pt x="3" y="34"/>
                  </a:cubicBezTo>
                  <a:cubicBezTo>
                    <a:pt x="6" y="38"/>
                    <a:pt x="10" y="40"/>
                    <a:pt x="14" y="40"/>
                  </a:cubicBezTo>
                  <a:cubicBezTo>
                    <a:pt x="18" y="40"/>
                    <a:pt x="27" y="38"/>
                    <a:pt x="31" y="37"/>
                  </a:cubicBezTo>
                  <a:cubicBezTo>
                    <a:pt x="34" y="40"/>
                    <a:pt x="38" y="41"/>
                    <a:pt x="41" y="41"/>
                  </a:cubicBezTo>
                  <a:cubicBezTo>
                    <a:pt x="42" y="41"/>
                    <a:pt x="43" y="41"/>
                    <a:pt x="43" y="41"/>
                  </a:cubicBezTo>
                  <a:cubicBezTo>
                    <a:pt x="57" y="56"/>
                    <a:pt x="57" y="56"/>
                    <a:pt x="57" y="56"/>
                  </a:cubicBezTo>
                  <a:cubicBezTo>
                    <a:pt x="68" y="58"/>
                    <a:pt x="68" y="58"/>
                    <a:pt x="68" y="58"/>
                  </a:cubicBezTo>
                  <a:cubicBezTo>
                    <a:pt x="66" y="78"/>
                    <a:pt x="66" y="78"/>
                    <a:pt x="66" y="78"/>
                  </a:cubicBezTo>
                  <a:cubicBezTo>
                    <a:pt x="65" y="120"/>
                    <a:pt x="65" y="120"/>
                    <a:pt x="65" y="120"/>
                  </a:cubicBezTo>
                  <a:cubicBezTo>
                    <a:pt x="75" y="120"/>
                    <a:pt x="75" y="120"/>
                    <a:pt x="75" y="120"/>
                  </a:cubicBezTo>
                  <a:cubicBezTo>
                    <a:pt x="77" y="84"/>
                    <a:pt x="77" y="84"/>
                    <a:pt x="77" y="84"/>
                  </a:cubicBezTo>
                  <a:cubicBezTo>
                    <a:pt x="82" y="84"/>
                    <a:pt x="82" y="84"/>
                    <a:pt x="82" y="84"/>
                  </a:cubicBezTo>
                  <a:cubicBezTo>
                    <a:pt x="84" y="120"/>
                    <a:pt x="84" y="120"/>
                    <a:pt x="84" y="120"/>
                  </a:cubicBezTo>
                  <a:cubicBezTo>
                    <a:pt x="95" y="120"/>
                    <a:pt x="95" y="120"/>
                    <a:pt x="95" y="120"/>
                  </a:cubicBezTo>
                  <a:cubicBezTo>
                    <a:pt x="92" y="78"/>
                    <a:pt x="92" y="78"/>
                    <a:pt x="92" y="78"/>
                  </a:cubicBezTo>
                  <a:cubicBezTo>
                    <a:pt x="94" y="41"/>
                    <a:pt x="94" y="41"/>
                    <a:pt x="94" y="41"/>
                  </a:cubicBezTo>
                  <a:cubicBezTo>
                    <a:pt x="74" y="41"/>
                    <a:pt x="74" y="41"/>
                    <a:pt x="74" y="41"/>
                  </a:cubicBezTo>
                  <a:cubicBezTo>
                    <a:pt x="70" y="35"/>
                    <a:pt x="70" y="35"/>
                    <a:pt x="70" y="35"/>
                  </a:cubicBezTo>
                  <a:cubicBezTo>
                    <a:pt x="71" y="35"/>
                    <a:pt x="71" y="35"/>
                    <a:pt x="71" y="35"/>
                  </a:cubicBezTo>
                  <a:cubicBezTo>
                    <a:pt x="73" y="37"/>
                    <a:pt x="76" y="38"/>
                    <a:pt x="79" y="38"/>
                  </a:cubicBezTo>
                  <a:cubicBezTo>
                    <a:pt x="86" y="38"/>
                    <a:pt x="91" y="33"/>
                    <a:pt x="91" y="26"/>
                  </a:cubicBezTo>
                  <a:cubicBezTo>
                    <a:pt x="91" y="19"/>
                    <a:pt x="86" y="14"/>
                    <a:pt x="79" y="14"/>
                  </a:cubicBezTo>
                  <a:cubicBezTo>
                    <a:pt x="76" y="14"/>
                    <a:pt x="73" y="15"/>
                    <a:pt x="71" y="18"/>
                  </a:cubicBezTo>
                  <a:cubicBezTo>
                    <a:pt x="48" y="2"/>
                    <a:pt x="48" y="2"/>
                    <a:pt x="48" y="2"/>
                  </a:cubicBezTo>
                  <a:cubicBezTo>
                    <a:pt x="46" y="1"/>
                    <a:pt x="44" y="0"/>
                    <a:pt x="41" y="0"/>
                  </a:cubicBezTo>
                  <a:close/>
                  <a:moveTo>
                    <a:pt x="65" y="43"/>
                  </a:moveTo>
                  <a:cubicBezTo>
                    <a:pt x="58" y="46"/>
                    <a:pt x="58" y="46"/>
                    <a:pt x="58" y="46"/>
                  </a:cubicBezTo>
                  <a:cubicBezTo>
                    <a:pt x="51" y="39"/>
                    <a:pt x="51" y="39"/>
                    <a:pt x="51" y="39"/>
                  </a:cubicBezTo>
                  <a:cubicBezTo>
                    <a:pt x="62" y="37"/>
                    <a:pt x="62" y="37"/>
                    <a:pt x="62" y="37"/>
                  </a:cubicBezTo>
                  <a:cubicBezTo>
                    <a:pt x="65" y="43"/>
                    <a:pt x="65" y="43"/>
                    <a:pt x="65" y="43"/>
                  </a:cubicBezTo>
                  <a:close/>
                  <a:moveTo>
                    <a:pt x="10" y="12"/>
                  </a:moveTo>
                  <a:cubicBezTo>
                    <a:pt x="11" y="10"/>
                    <a:pt x="12" y="9"/>
                    <a:pt x="14" y="9"/>
                  </a:cubicBezTo>
                  <a:cubicBezTo>
                    <a:pt x="16" y="9"/>
                    <a:pt x="17" y="10"/>
                    <a:pt x="18" y="12"/>
                  </a:cubicBezTo>
                  <a:cubicBezTo>
                    <a:pt x="20" y="14"/>
                    <a:pt x="21" y="17"/>
                    <a:pt x="21" y="21"/>
                  </a:cubicBezTo>
                  <a:cubicBezTo>
                    <a:pt x="21" y="24"/>
                    <a:pt x="20" y="27"/>
                    <a:pt x="18" y="30"/>
                  </a:cubicBezTo>
                  <a:cubicBezTo>
                    <a:pt x="17" y="31"/>
                    <a:pt x="16" y="32"/>
                    <a:pt x="14" y="32"/>
                  </a:cubicBezTo>
                  <a:cubicBezTo>
                    <a:pt x="12" y="32"/>
                    <a:pt x="11" y="31"/>
                    <a:pt x="10" y="30"/>
                  </a:cubicBezTo>
                  <a:cubicBezTo>
                    <a:pt x="8" y="27"/>
                    <a:pt x="7" y="24"/>
                    <a:pt x="7" y="21"/>
                  </a:cubicBezTo>
                  <a:cubicBezTo>
                    <a:pt x="7" y="17"/>
                    <a:pt x="8" y="14"/>
                    <a:pt x="10" y="12"/>
                  </a:cubicBezTo>
                  <a:close/>
                  <a:moveTo>
                    <a:pt x="35" y="11"/>
                  </a:moveTo>
                  <a:cubicBezTo>
                    <a:pt x="37" y="9"/>
                    <a:pt x="39" y="8"/>
                    <a:pt x="41" y="8"/>
                  </a:cubicBezTo>
                  <a:cubicBezTo>
                    <a:pt x="43" y="8"/>
                    <a:pt x="45" y="9"/>
                    <a:pt x="47" y="11"/>
                  </a:cubicBezTo>
                  <a:cubicBezTo>
                    <a:pt x="49" y="13"/>
                    <a:pt x="50" y="17"/>
                    <a:pt x="50" y="21"/>
                  </a:cubicBezTo>
                  <a:cubicBezTo>
                    <a:pt x="50" y="24"/>
                    <a:pt x="49" y="28"/>
                    <a:pt x="47" y="30"/>
                  </a:cubicBezTo>
                  <a:cubicBezTo>
                    <a:pt x="45" y="32"/>
                    <a:pt x="43" y="34"/>
                    <a:pt x="41" y="34"/>
                  </a:cubicBezTo>
                  <a:cubicBezTo>
                    <a:pt x="39" y="34"/>
                    <a:pt x="37" y="32"/>
                    <a:pt x="35" y="30"/>
                  </a:cubicBezTo>
                  <a:cubicBezTo>
                    <a:pt x="34" y="28"/>
                    <a:pt x="33" y="24"/>
                    <a:pt x="33" y="21"/>
                  </a:cubicBezTo>
                  <a:cubicBezTo>
                    <a:pt x="33" y="17"/>
                    <a:pt x="34" y="13"/>
                    <a:pt x="35" y="1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cxnSp>
        <p:nvCxnSpPr>
          <p:cNvPr id="16" name="直接连接符 15"/>
          <p:cNvCxnSpPr/>
          <p:nvPr/>
        </p:nvCxnSpPr>
        <p:spPr>
          <a:xfrm>
            <a:off x="223664" y="4486131"/>
            <a:ext cx="11689555" cy="0"/>
          </a:xfrm>
          <a:prstGeom prst="line">
            <a:avLst/>
          </a:prstGeom>
          <a:ln>
            <a:solidFill>
              <a:srgbClr val="01559D"/>
            </a:solidFill>
            <a:prstDash val="lgDashDotDot"/>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bwMode="auto">
          <a:xfrm>
            <a:off x="1109663" y="688975"/>
            <a:ext cx="4035572" cy="0"/>
          </a:xfrm>
          <a:prstGeom prst="line">
            <a:avLst/>
          </a:prstGeom>
          <a:ln>
            <a:solidFill>
              <a:srgbClr val="0072A9"/>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graphicFrame>
            <p:nvGraphicFramePr>
              <p:cNvPr id="18" name="表格 17"/>
              <p:cNvGraphicFramePr>
                <a:graphicFrameLocks noGrp="1"/>
              </p:cNvGraphicFramePr>
              <p:nvPr>
                <p:extLst>
                  <p:ext uri="{D42A27DB-BD31-4B8C-83A1-F6EECF244321}">
                    <p14:modId xmlns:p14="http://schemas.microsoft.com/office/powerpoint/2010/main" val="3772316736"/>
                  </p:ext>
                </p:extLst>
              </p:nvPr>
            </p:nvGraphicFramePr>
            <p:xfrm>
              <a:off x="656725" y="2377190"/>
              <a:ext cx="10515600" cy="1828800"/>
            </p:xfrm>
            <a:graphic>
              <a:graphicData uri="http://schemas.openxmlformats.org/drawingml/2006/table">
                <a:tbl>
                  <a:tblPr firstRow="1" firstCol="1" bandRow="1">
                    <a:tableStyleId>{5C22544A-7EE6-4342-B048-85BDC9FD1C3A}</a:tableStyleId>
                  </a:tblPr>
                  <a:tblGrid>
                    <a:gridCol w="3182658">
                      <a:extLst>
                        <a:ext uri="{9D8B030D-6E8A-4147-A177-3AD203B41FA5}">
                          <a16:colId xmlns:a16="http://schemas.microsoft.com/office/drawing/2014/main" val="20000"/>
                        </a:ext>
                      </a:extLst>
                    </a:gridCol>
                    <a:gridCol w="2444314">
                      <a:extLst>
                        <a:ext uri="{9D8B030D-6E8A-4147-A177-3AD203B41FA5}">
                          <a16:colId xmlns:a16="http://schemas.microsoft.com/office/drawing/2014/main" val="20001"/>
                        </a:ext>
                      </a:extLst>
                    </a:gridCol>
                    <a:gridCol w="2444314">
                      <a:extLst>
                        <a:ext uri="{9D8B030D-6E8A-4147-A177-3AD203B41FA5}">
                          <a16:colId xmlns:a16="http://schemas.microsoft.com/office/drawing/2014/main" val="20002"/>
                        </a:ext>
                      </a:extLst>
                    </a:gridCol>
                    <a:gridCol w="2444314">
                      <a:extLst>
                        <a:ext uri="{9D8B030D-6E8A-4147-A177-3AD203B41FA5}">
                          <a16:colId xmlns:a16="http://schemas.microsoft.com/office/drawing/2014/main" val="20003"/>
                        </a:ext>
                      </a:extLst>
                    </a:gridCol>
                  </a:tblGrid>
                  <a:tr h="171450">
                    <a:tc>
                      <a:txBody>
                        <a:bodyPr/>
                        <a:lstStyle/>
                        <a:p>
                          <a:pPr indent="228600" algn="ctr">
                            <a:lnSpc>
                              <a:spcPct val="150000"/>
                            </a:lnSpc>
                            <a:spcAft>
                              <a:spcPts val="0"/>
                            </a:spcAft>
                          </a:pPr>
                          <a:r>
                            <a:rPr lang="en-US" sz="1600" dirty="0">
                              <a:effectLst/>
                              <a:latin typeface="Times New Roman" panose="02020603050405020304" pitchFamily="18" charset="0"/>
                              <a:cs typeface="Times New Roman" panose="02020603050405020304" pitchFamily="18" charset="0"/>
                            </a:rPr>
                            <a:t>Gases</a:t>
                          </a:r>
                          <a:endParaRPr lang="zh-CN" sz="28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228600" algn="ctr">
                            <a:lnSpc>
                              <a:spcPct val="150000"/>
                            </a:lnSpc>
                            <a:spcAft>
                              <a:spcPts val="0"/>
                            </a:spcAft>
                          </a:pPr>
                          <a:r>
                            <a:rPr lang="en-US" sz="1600" dirty="0">
                              <a:effectLst/>
                              <a:latin typeface="Times New Roman" panose="02020603050405020304" pitchFamily="18" charset="0"/>
                              <a:cs typeface="Times New Roman" panose="02020603050405020304" pitchFamily="18" charset="0"/>
                            </a:rPr>
                            <a:t>He</a:t>
                          </a:r>
                          <a:endParaRPr lang="zh-CN" sz="28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228600" algn="ctr">
                            <a:lnSpc>
                              <a:spcPct val="150000"/>
                            </a:lnSpc>
                            <a:spcAft>
                              <a:spcPts val="0"/>
                            </a:spcAft>
                          </a:pPr>
                          <a:r>
                            <a:rPr lang="en-US" sz="1600" dirty="0">
                              <a:effectLst/>
                              <a:latin typeface="Times New Roman" panose="02020603050405020304" pitchFamily="18" charset="0"/>
                              <a:cs typeface="Times New Roman" panose="02020603050405020304" pitchFamily="18" charset="0"/>
                            </a:rPr>
                            <a:t>H</a:t>
                          </a:r>
                          <a:r>
                            <a:rPr lang="en-US" sz="1600" baseline="-25000" dirty="0">
                              <a:effectLst/>
                              <a:latin typeface="Times New Roman" panose="02020603050405020304" pitchFamily="18" charset="0"/>
                              <a:cs typeface="Times New Roman" panose="02020603050405020304" pitchFamily="18" charset="0"/>
                            </a:rPr>
                            <a:t>2</a:t>
                          </a:r>
                          <a:endParaRPr lang="zh-CN" sz="28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228600" algn="ctr">
                            <a:lnSpc>
                              <a:spcPct val="150000"/>
                            </a:lnSpc>
                            <a:spcAft>
                              <a:spcPts val="0"/>
                            </a:spcAft>
                          </a:pPr>
                          <a:r>
                            <a:rPr lang="en-US" sz="1600" dirty="0">
                              <a:effectLst/>
                              <a:latin typeface="Times New Roman" panose="02020603050405020304" pitchFamily="18" charset="0"/>
                              <a:cs typeface="Times New Roman" panose="02020603050405020304" pitchFamily="18" charset="0"/>
                            </a:rPr>
                            <a:t>CO</a:t>
                          </a:r>
                          <a:r>
                            <a:rPr lang="en-US" sz="1600" baseline="-25000" dirty="0">
                              <a:effectLst/>
                              <a:latin typeface="Times New Roman" panose="02020603050405020304" pitchFamily="18" charset="0"/>
                              <a:cs typeface="Times New Roman" panose="02020603050405020304" pitchFamily="18" charset="0"/>
                            </a:rPr>
                            <a:t>2</a:t>
                          </a:r>
                          <a:endParaRPr lang="zh-CN" sz="28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171450">
                    <a:tc>
                      <a:txBody>
                        <a:bodyPr/>
                        <a:lstStyle/>
                        <a:p>
                          <a:pPr indent="228600" algn="ctr">
                            <a:lnSpc>
                              <a:spcPct val="150000"/>
                            </a:lnSpc>
                            <a:spcAft>
                              <a:spcPts val="0"/>
                            </a:spcAft>
                          </a:pPr>
                          <a:r>
                            <a:rPr lang="en-US" sz="1600" dirty="0" err="1">
                              <a:effectLst/>
                              <a:latin typeface="Times New Roman" panose="02020603050405020304" pitchFamily="18" charset="0"/>
                              <a:cs typeface="Times New Roman" panose="02020603050405020304" pitchFamily="18" charset="0"/>
                            </a:rPr>
                            <a:t>Pe</a:t>
                          </a:r>
                          <a:r>
                            <a:rPr lang="en-US" sz="1600" dirty="0">
                              <a:effectLst/>
                              <a:latin typeface="Times New Roman" panose="02020603050405020304" pitchFamily="18" charset="0"/>
                              <a:cs typeface="Times New Roman" panose="02020603050405020304" pitchFamily="18" charset="0"/>
                            </a:rPr>
                            <a:t> (</a:t>
                          </a:r>
                          <a:r>
                            <a:rPr lang="en-US" sz="1600" dirty="0" err="1" smtClean="0">
                              <a:effectLst/>
                              <a:latin typeface="Times New Roman" panose="02020603050405020304" pitchFamily="18" charset="0"/>
                              <a:cs typeface="Times New Roman" panose="02020603050405020304" pitchFamily="18" charset="0"/>
                            </a:rPr>
                            <a:t>barrer</a:t>
                          </a:r>
                          <a:r>
                            <a:rPr lang="en-US" sz="1600" dirty="0" smtClean="0">
                              <a:effectLst/>
                              <a:latin typeface="Times New Roman" panose="02020603050405020304" pitchFamily="18" charset="0"/>
                              <a:cs typeface="Times New Roman" panose="02020603050405020304" pitchFamily="18" charset="0"/>
                            </a:rPr>
                            <a:t>)</a:t>
                          </a:r>
                          <a:endParaRPr lang="zh-CN" sz="28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228600" algn="ctr">
                            <a:lnSpc>
                              <a:spcPct val="150000"/>
                            </a:lnSpc>
                            <a:spcAft>
                              <a:spcPts val="0"/>
                            </a:spcAft>
                          </a:pPr>
                          <a:r>
                            <a:rPr lang="en-US" sz="1600" dirty="0">
                              <a:effectLst/>
                              <a:latin typeface="Times New Roman" panose="02020603050405020304" pitchFamily="18" charset="0"/>
                              <a:cs typeface="Times New Roman" panose="02020603050405020304" pitchFamily="18" charset="0"/>
                            </a:rPr>
                            <a:t>143.00</a:t>
                          </a:r>
                          <a:endParaRPr lang="zh-CN" sz="28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228600" algn="ctr">
                            <a:lnSpc>
                              <a:spcPct val="150000"/>
                            </a:lnSpc>
                            <a:spcAft>
                              <a:spcPts val="0"/>
                            </a:spcAft>
                          </a:pPr>
                          <a:r>
                            <a:rPr lang="en-US" sz="1600" dirty="0" smtClean="0">
                              <a:effectLst/>
                              <a:latin typeface="Times New Roman" panose="02020603050405020304" pitchFamily="18" charset="0"/>
                              <a:cs typeface="Times New Roman" panose="02020603050405020304" pitchFamily="18" charset="0"/>
                            </a:rPr>
                            <a:t>340.00</a:t>
                          </a:r>
                          <a:endParaRPr lang="zh-CN" sz="28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228600" algn="ctr">
                            <a:lnSpc>
                              <a:spcPct val="150000"/>
                            </a:lnSpc>
                            <a:spcAft>
                              <a:spcPts val="0"/>
                            </a:spcAft>
                          </a:pPr>
                          <a:r>
                            <a:rPr lang="en-US" sz="1600" dirty="0">
                              <a:effectLst/>
                              <a:latin typeface="Times New Roman" panose="02020603050405020304" pitchFamily="18" charset="0"/>
                              <a:cs typeface="Times New Roman" panose="02020603050405020304" pitchFamily="18" charset="0"/>
                            </a:rPr>
                            <a:t>45.80</a:t>
                          </a:r>
                          <a:endParaRPr lang="zh-CN" sz="28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171450">
                    <a:tc>
                      <a:txBody>
                        <a:bodyPr/>
                        <a:lstStyle/>
                        <a:p>
                          <a:pPr marL="0" indent="228600" algn="ctr" defTabSz="914400" rtl="0" eaLnBrk="1" latinLnBrk="0" hangingPunct="1">
                            <a:lnSpc>
                              <a:spcPct val="150000"/>
                            </a:lnSpc>
                            <a:spcAft>
                              <a:spcPts val="0"/>
                            </a:spcAft>
                          </a:pPr>
                          <a:r>
                            <a:rPr lang="en-US" altLang="zh-CN" sz="1600" kern="1200" dirty="0" smtClean="0">
                              <a:solidFill>
                                <a:schemeClr val="bg1"/>
                              </a:solidFill>
                              <a:effectLst/>
                              <a:latin typeface="Times New Roman" panose="02020603050405020304" pitchFamily="18" charset="0"/>
                              <a:ea typeface="+mn-ea"/>
                              <a:cs typeface="Times New Roman" panose="02020603050405020304" pitchFamily="18" charset="0"/>
                            </a:rPr>
                            <a:t>Time</a:t>
                          </a:r>
                          <a:r>
                            <a:rPr lang="en-US" altLang="zh-CN" sz="1600" kern="1200" baseline="0" dirty="0" smtClean="0">
                              <a:solidFill>
                                <a:schemeClr val="bg1"/>
                              </a:solidFill>
                              <a:effectLst/>
                              <a:latin typeface="Times New Roman" panose="02020603050405020304" pitchFamily="18" charset="0"/>
                              <a:ea typeface="+mn-ea"/>
                              <a:cs typeface="Times New Roman" panose="02020603050405020304" pitchFamily="18" charset="0"/>
                            </a:rPr>
                            <a:t> lag (s)</a:t>
                          </a:r>
                          <a:endParaRPr lang="zh-CN" sz="1600" kern="1200" dirty="0">
                            <a:solidFill>
                              <a:schemeClr val="bg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marL="0" indent="228600" algn="ctr" defTabSz="914400" rtl="0" eaLnBrk="1" latinLnBrk="0" hangingPunct="1">
                            <a:lnSpc>
                              <a:spcPct val="150000"/>
                            </a:lnSpc>
                            <a:spcAft>
                              <a:spcPts val="0"/>
                            </a:spcAft>
                          </a:pPr>
                          <a:r>
                            <a:rPr lang="en-US" altLang="zh-CN" sz="1600" kern="1200" dirty="0" smtClean="0">
                              <a:solidFill>
                                <a:schemeClr val="dk1"/>
                              </a:solidFill>
                              <a:effectLst/>
                              <a:latin typeface="Times New Roman" panose="02020603050405020304" pitchFamily="18" charset="0"/>
                              <a:ea typeface="+mn-ea"/>
                              <a:cs typeface="Times New Roman" panose="02020603050405020304" pitchFamily="18" charset="0"/>
                            </a:rPr>
                            <a:t>1.30</a:t>
                          </a:r>
                          <a:endParaRPr lang="zh-CN" sz="16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marL="0" indent="228600" algn="ctr" defTabSz="914400" rtl="0" eaLnBrk="1" latinLnBrk="0" hangingPunct="1">
                            <a:lnSpc>
                              <a:spcPct val="150000"/>
                            </a:lnSpc>
                            <a:spcAft>
                              <a:spcPts val="0"/>
                            </a:spcAft>
                          </a:pPr>
                          <a:r>
                            <a:rPr lang="en-US" altLang="zh-CN" sz="1600" kern="1200" dirty="0" smtClean="0">
                              <a:solidFill>
                                <a:schemeClr val="dk1"/>
                              </a:solidFill>
                              <a:effectLst/>
                              <a:latin typeface="Times New Roman" panose="02020603050405020304" pitchFamily="18" charset="0"/>
                              <a:ea typeface="+mn-ea"/>
                              <a:cs typeface="Times New Roman" panose="02020603050405020304" pitchFamily="18" charset="0"/>
                            </a:rPr>
                            <a:t>2.78</a:t>
                          </a:r>
                          <a:endParaRPr lang="zh-CN" sz="16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marL="0" indent="228600" algn="ctr" defTabSz="914400" rtl="0" eaLnBrk="1" latinLnBrk="0" hangingPunct="1">
                            <a:lnSpc>
                              <a:spcPct val="150000"/>
                            </a:lnSpc>
                            <a:spcAft>
                              <a:spcPts val="0"/>
                            </a:spcAft>
                          </a:pPr>
                          <a:r>
                            <a:rPr lang="en-US" altLang="zh-CN" sz="1600" kern="1200" dirty="0" smtClean="0">
                              <a:solidFill>
                                <a:schemeClr val="dk1"/>
                              </a:solidFill>
                              <a:effectLst/>
                              <a:latin typeface="Times New Roman" panose="02020603050405020304" pitchFamily="18" charset="0"/>
                              <a:ea typeface="+mn-ea"/>
                              <a:cs typeface="Times New Roman" panose="02020603050405020304" pitchFamily="18" charset="0"/>
                            </a:rPr>
                            <a:t>1160</a:t>
                          </a:r>
                          <a:endParaRPr lang="zh-CN" sz="16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171450">
                    <a:tc>
                      <a:txBody>
                        <a:bodyPr/>
                        <a:lstStyle/>
                        <a:p>
                          <a:pPr indent="228600" algn="ctr">
                            <a:lnSpc>
                              <a:spcPct val="150000"/>
                            </a:lnSpc>
                            <a:spcAft>
                              <a:spcPts val="0"/>
                            </a:spcAft>
                          </a:pPr>
                          <a:r>
                            <a:rPr lang="en-US" sz="1600" dirty="0" smtClean="0">
                              <a:effectLst/>
                              <a:latin typeface="Times New Roman" panose="02020603050405020304" pitchFamily="18" charset="0"/>
                              <a:cs typeface="Times New Roman" panose="02020603050405020304" pitchFamily="18" charset="0"/>
                            </a:rPr>
                            <a:t>D </a:t>
                          </a:r>
                          <a:r>
                            <a:rPr lang="en-US" sz="1600" dirty="0">
                              <a:effectLst/>
                              <a:latin typeface="Times New Roman" panose="02020603050405020304" pitchFamily="18" charset="0"/>
                              <a:cs typeface="Times New Roman" panose="02020603050405020304" pitchFamily="18" charset="0"/>
                            </a:rPr>
                            <a:t>(cm</a:t>
                          </a:r>
                          <a:r>
                            <a:rPr lang="en-US" sz="1600" baseline="30000" dirty="0">
                              <a:effectLst/>
                              <a:latin typeface="Times New Roman" panose="02020603050405020304" pitchFamily="18" charset="0"/>
                              <a:cs typeface="Times New Roman" panose="02020603050405020304" pitchFamily="18" charset="0"/>
                            </a:rPr>
                            <a:t>2</a:t>
                          </a:r>
                          <a:r>
                            <a:rPr lang="en-US" sz="1600" dirty="0">
                              <a:effectLst/>
                              <a:latin typeface="Times New Roman" panose="02020603050405020304" pitchFamily="18" charset="0"/>
                              <a:cs typeface="Times New Roman" panose="02020603050405020304" pitchFamily="18" charset="0"/>
                            </a:rPr>
                            <a:t>/s)</a:t>
                          </a:r>
                          <a:endParaRPr lang="zh-CN" sz="28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228600" algn="ctr">
                            <a:lnSpc>
                              <a:spcPct val="150000"/>
                            </a:lnSpc>
                            <a:spcAft>
                              <a:spcPts val="0"/>
                            </a:spcAft>
                          </a:pPr>
                          <a:r>
                            <a:rPr lang="en-US" sz="1600" dirty="0">
                              <a:effectLst/>
                              <a:latin typeface="Times New Roman" panose="02020603050405020304" pitchFamily="18" charset="0"/>
                              <a:cs typeface="Times New Roman" panose="02020603050405020304" pitchFamily="18" charset="0"/>
                            </a:rPr>
                            <a:t>2.50</a:t>
                          </a:r>
                          <a14:m>
                            <m:oMath xmlns:m="http://schemas.openxmlformats.org/officeDocument/2006/math">
                              <m:r>
                                <a:rPr lang="en-US" sz="1600">
                                  <a:effectLst/>
                                  <a:latin typeface="Cambria Math" panose="02040503050406030204" pitchFamily="18" charset="0"/>
                                </a:rPr>
                                <m:t>×</m:t>
                              </m:r>
                            </m:oMath>
                          </a14:m>
                          <a:r>
                            <a:rPr lang="en-US" sz="1600" dirty="0">
                              <a:effectLst/>
                              <a:latin typeface="Times New Roman" panose="02020603050405020304" pitchFamily="18" charset="0"/>
                              <a:cs typeface="Times New Roman" panose="02020603050405020304" pitchFamily="18" charset="0"/>
                            </a:rPr>
                            <a:t>10</a:t>
                          </a:r>
                          <a:r>
                            <a:rPr lang="en-US" sz="1600" baseline="30000" dirty="0">
                              <a:effectLst/>
                              <a:latin typeface="Times New Roman" panose="02020603050405020304" pitchFamily="18" charset="0"/>
                              <a:cs typeface="Times New Roman" panose="02020603050405020304" pitchFamily="18" charset="0"/>
                            </a:rPr>
                            <a:t>-6</a:t>
                          </a:r>
                          <a:endParaRPr lang="zh-CN" sz="28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228600" algn="ctr">
                            <a:lnSpc>
                              <a:spcPct val="150000"/>
                            </a:lnSpc>
                            <a:spcAft>
                              <a:spcPts val="0"/>
                            </a:spcAft>
                          </a:pPr>
                          <a:r>
                            <a:rPr lang="en-US" sz="1600">
                              <a:effectLst/>
                              <a:latin typeface="Times New Roman" panose="02020603050405020304" pitchFamily="18" charset="0"/>
                              <a:cs typeface="Times New Roman" panose="02020603050405020304" pitchFamily="18" charset="0"/>
                            </a:rPr>
                            <a:t>1.16</a:t>
                          </a:r>
                          <a14:m>
                            <m:oMath xmlns:m="http://schemas.openxmlformats.org/officeDocument/2006/math">
                              <m:r>
                                <a:rPr lang="en-US" sz="1600">
                                  <a:effectLst/>
                                  <a:latin typeface="Cambria Math" panose="02040503050406030204" pitchFamily="18" charset="0"/>
                                </a:rPr>
                                <m:t>×</m:t>
                              </m:r>
                            </m:oMath>
                          </a14:m>
                          <a:r>
                            <a:rPr lang="en-US" sz="1600">
                              <a:effectLst/>
                              <a:latin typeface="Times New Roman" panose="02020603050405020304" pitchFamily="18" charset="0"/>
                              <a:cs typeface="Times New Roman" panose="02020603050405020304" pitchFamily="18" charset="0"/>
                            </a:rPr>
                            <a:t>10</a:t>
                          </a:r>
                          <a:r>
                            <a:rPr lang="en-US" sz="1600" baseline="30000">
                              <a:effectLst/>
                              <a:latin typeface="Times New Roman" panose="02020603050405020304" pitchFamily="18" charset="0"/>
                              <a:cs typeface="Times New Roman" panose="02020603050405020304" pitchFamily="18" charset="0"/>
                            </a:rPr>
                            <a:t>-6</a:t>
                          </a:r>
                          <a:endParaRPr lang="zh-CN" sz="28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228600" algn="ctr">
                            <a:lnSpc>
                              <a:spcPct val="150000"/>
                            </a:lnSpc>
                            <a:spcAft>
                              <a:spcPts val="0"/>
                            </a:spcAft>
                          </a:pPr>
                          <a:r>
                            <a:rPr lang="en-US" sz="1600">
                              <a:effectLst/>
                              <a:latin typeface="Times New Roman" panose="02020603050405020304" pitchFamily="18" charset="0"/>
                              <a:cs typeface="Times New Roman" panose="02020603050405020304" pitchFamily="18" charset="0"/>
                            </a:rPr>
                            <a:t>2.78</a:t>
                          </a:r>
                          <a14:m>
                            <m:oMath xmlns:m="http://schemas.openxmlformats.org/officeDocument/2006/math">
                              <m:r>
                                <a:rPr lang="en-US" sz="1600">
                                  <a:effectLst/>
                                  <a:latin typeface="Cambria Math" panose="02040503050406030204" pitchFamily="18" charset="0"/>
                                </a:rPr>
                                <m:t>×</m:t>
                              </m:r>
                            </m:oMath>
                          </a14:m>
                          <a:r>
                            <a:rPr lang="en-US" sz="1600">
                              <a:effectLst/>
                              <a:latin typeface="Times New Roman" panose="02020603050405020304" pitchFamily="18" charset="0"/>
                              <a:cs typeface="Times New Roman" panose="02020603050405020304" pitchFamily="18" charset="0"/>
                            </a:rPr>
                            <a:t>10</a:t>
                          </a:r>
                          <a:r>
                            <a:rPr lang="en-US" sz="1600" baseline="30000">
                              <a:effectLst/>
                              <a:latin typeface="Times New Roman" panose="02020603050405020304" pitchFamily="18" charset="0"/>
                              <a:cs typeface="Times New Roman" panose="02020603050405020304" pitchFamily="18" charset="0"/>
                            </a:rPr>
                            <a:t>-9</a:t>
                          </a:r>
                          <a:endParaRPr lang="zh-CN" sz="28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171450">
                    <a:tc>
                      <a:txBody>
                        <a:bodyPr/>
                        <a:lstStyle/>
                        <a:p>
                          <a:pPr indent="228600" algn="ctr">
                            <a:lnSpc>
                              <a:spcPct val="150000"/>
                            </a:lnSpc>
                            <a:spcAft>
                              <a:spcPts val="0"/>
                            </a:spcAft>
                          </a:pPr>
                          <a:r>
                            <a:rPr lang="en-US" sz="1600">
                              <a:effectLst/>
                              <a:latin typeface="Times New Roman" panose="02020603050405020304" pitchFamily="18" charset="0"/>
                              <a:cs typeface="Times New Roman" panose="02020603050405020304" pitchFamily="18" charset="0"/>
                            </a:rPr>
                            <a:t>S (cmHg</a:t>
                          </a:r>
                          <a:r>
                            <a:rPr lang="en-US" sz="1600" baseline="30000">
                              <a:effectLst/>
                              <a:latin typeface="Times New Roman" panose="02020603050405020304" pitchFamily="18" charset="0"/>
                              <a:cs typeface="Times New Roman" panose="02020603050405020304" pitchFamily="18" charset="0"/>
                            </a:rPr>
                            <a:t>-1</a:t>
                          </a:r>
                          <a:r>
                            <a:rPr lang="en-US" sz="1600">
                              <a:effectLst/>
                              <a:latin typeface="Times New Roman" panose="02020603050405020304" pitchFamily="18" charset="0"/>
                              <a:cs typeface="Times New Roman" panose="02020603050405020304" pitchFamily="18" charset="0"/>
                            </a:rPr>
                            <a:t>)</a:t>
                          </a:r>
                          <a:endParaRPr lang="zh-CN" sz="28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228600" algn="ctr">
                            <a:lnSpc>
                              <a:spcPct val="150000"/>
                            </a:lnSpc>
                            <a:spcAft>
                              <a:spcPts val="0"/>
                            </a:spcAft>
                          </a:pPr>
                          <a:r>
                            <a:rPr lang="en-US" sz="1600" dirty="0">
                              <a:effectLst/>
                              <a:latin typeface="Times New Roman" panose="02020603050405020304" pitchFamily="18" charset="0"/>
                              <a:cs typeface="Times New Roman" panose="02020603050405020304" pitchFamily="18" charset="0"/>
                            </a:rPr>
                            <a:t>5.72</a:t>
                          </a:r>
                          <a14:m>
                            <m:oMath xmlns:m="http://schemas.openxmlformats.org/officeDocument/2006/math">
                              <m:r>
                                <a:rPr lang="en-US" sz="1600">
                                  <a:effectLst/>
                                  <a:latin typeface="Cambria Math" panose="02040503050406030204" pitchFamily="18" charset="0"/>
                                </a:rPr>
                                <m:t>×</m:t>
                              </m:r>
                            </m:oMath>
                          </a14:m>
                          <a:r>
                            <a:rPr lang="en-US" sz="1600" dirty="0">
                              <a:effectLst/>
                              <a:latin typeface="Times New Roman" panose="02020603050405020304" pitchFamily="18" charset="0"/>
                              <a:cs typeface="Times New Roman" panose="02020603050405020304" pitchFamily="18" charset="0"/>
                            </a:rPr>
                            <a:t>10</a:t>
                          </a:r>
                          <a:r>
                            <a:rPr lang="en-US" sz="1600" baseline="30000" dirty="0">
                              <a:effectLst/>
                              <a:latin typeface="Times New Roman" panose="02020603050405020304" pitchFamily="18" charset="0"/>
                              <a:cs typeface="Times New Roman" panose="02020603050405020304" pitchFamily="18" charset="0"/>
                            </a:rPr>
                            <a:t>-3</a:t>
                          </a:r>
                          <a:endParaRPr lang="zh-CN" sz="28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228600" algn="ctr">
                            <a:lnSpc>
                              <a:spcPct val="150000"/>
                            </a:lnSpc>
                            <a:spcAft>
                              <a:spcPts val="0"/>
                            </a:spcAft>
                          </a:pPr>
                          <a:r>
                            <a:rPr lang="en-US" sz="1600" dirty="0">
                              <a:effectLst/>
                              <a:latin typeface="Times New Roman" panose="02020603050405020304" pitchFamily="18" charset="0"/>
                              <a:cs typeface="Times New Roman" panose="02020603050405020304" pitchFamily="18" charset="0"/>
                            </a:rPr>
                            <a:t>2.</a:t>
                          </a:r>
                          <a:r>
                            <a:rPr lang="en-US" sz="1600" dirty="0" smtClean="0">
                              <a:effectLst/>
                              <a:latin typeface="Times New Roman" panose="02020603050405020304" pitchFamily="18" charset="0"/>
                              <a:cs typeface="Times New Roman" panose="02020603050405020304" pitchFamily="18" charset="0"/>
                            </a:rPr>
                            <a:t>93</a:t>
                          </a:r>
                          <a14:m>
                            <m:oMath xmlns:m="http://schemas.openxmlformats.org/officeDocument/2006/math">
                              <m:r>
                                <a:rPr lang="en-US" sz="1600">
                                  <a:effectLst/>
                                  <a:latin typeface="Cambria Math" panose="02040503050406030204" pitchFamily="18" charset="0"/>
                                </a:rPr>
                                <m:t>×</m:t>
                              </m:r>
                            </m:oMath>
                          </a14:m>
                          <a:r>
                            <a:rPr lang="en-US" sz="1600" dirty="0">
                              <a:effectLst/>
                              <a:latin typeface="Times New Roman" panose="02020603050405020304" pitchFamily="18" charset="0"/>
                              <a:cs typeface="Times New Roman" panose="02020603050405020304" pitchFamily="18" charset="0"/>
                            </a:rPr>
                            <a:t>10</a:t>
                          </a:r>
                          <a:r>
                            <a:rPr lang="en-US" sz="1600" baseline="30000" dirty="0">
                              <a:effectLst/>
                              <a:latin typeface="Times New Roman" panose="02020603050405020304" pitchFamily="18" charset="0"/>
                              <a:cs typeface="Times New Roman" panose="02020603050405020304" pitchFamily="18" charset="0"/>
                            </a:rPr>
                            <a:t>-2</a:t>
                          </a:r>
                          <a:endParaRPr lang="zh-CN" sz="28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228600" algn="ctr">
                            <a:lnSpc>
                              <a:spcPct val="150000"/>
                            </a:lnSpc>
                            <a:spcAft>
                              <a:spcPts val="0"/>
                            </a:spcAft>
                          </a:pPr>
                          <a:r>
                            <a:rPr lang="en-US" sz="1600" dirty="0">
                              <a:effectLst/>
                              <a:latin typeface="Times New Roman" panose="02020603050405020304" pitchFamily="18" charset="0"/>
                              <a:cs typeface="Times New Roman" panose="02020603050405020304" pitchFamily="18" charset="0"/>
                            </a:rPr>
                            <a:t>1.65</a:t>
                          </a:r>
                          <a:endParaRPr lang="zh-CN" sz="28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bl>
              </a:graphicData>
            </a:graphic>
          </p:graphicFrame>
        </mc:Choice>
        <mc:Fallback xmlns="">
          <p:graphicFrame>
            <p:nvGraphicFramePr>
              <p:cNvPr id="18" name="表格 17"/>
              <p:cNvGraphicFramePr>
                <a:graphicFrameLocks noGrp="1"/>
              </p:cNvGraphicFramePr>
              <p:nvPr>
                <p:extLst>
                  <p:ext uri="{D42A27DB-BD31-4B8C-83A1-F6EECF244321}">
                    <p14:modId xmlns:p14="http://schemas.microsoft.com/office/powerpoint/2010/main" val="3772316736"/>
                  </p:ext>
                </p:extLst>
              </p:nvPr>
            </p:nvGraphicFramePr>
            <p:xfrm>
              <a:off x="656725" y="2377190"/>
              <a:ext cx="10515600" cy="1784985"/>
            </p:xfrm>
            <a:graphic>
              <a:graphicData uri="http://schemas.openxmlformats.org/drawingml/2006/table">
                <a:tbl>
                  <a:tblPr firstRow="1" firstCol="1" bandRow="1">
                    <a:tableStyleId>{5C22544A-7EE6-4342-B048-85BDC9FD1C3A}</a:tableStyleId>
                  </a:tblPr>
                  <a:tblGrid>
                    <a:gridCol w="3182658"/>
                    <a:gridCol w="2444314"/>
                    <a:gridCol w="2444314"/>
                    <a:gridCol w="2444314"/>
                  </a:tblGrid>
                  <a:tr h="365760">
                    <a:tc>
                      <a:txBody>
                        <a:bodyPr/>
                        <a:lstStyle/>
                        <a:p>
                          <a:pPr indent="228600" algn="ctr">
                            <a:lnSpc>
                              <a:spcPct val="150000"/>
                            </a:lnSpc>
                            <a:spcAft>
                              <a:spcPts val="0"/>
                            </a:spcAft>
                          </a:pPr>
                          <a:r>
                            <a:rPr lang="en-US" sz="1600" dirty="0">
                              <a:effectLst/>
                              <a:latin typeface="Times New Roman" panose="02020603050405020304" pitchFamily="18" charset="0"/>
                              <a:cs typeface="Times New Roman" panose="02020603050405020304" pitchFamily="18" charset="0"/>
                            </a:rPr>
                            <a:t>Gases</a:t>
                          </a:r>
                          <a:endParaRPr lang="zh-CN" sz="28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228600" algn="ctr">
                            <a:lnSpc>
                              <a:spcPct val="150000"/>
                            </a:lnSpc>
                            <a:spcAft>
                              <a:spcPts val="0"/>
                            </a:spcAft>
                          </a:pPr>
                          <a:r>
                            <a:rPr lang="en-US" sz="1600">
                              <a:effectLst/>
                              <a:latin typeface="Times New Roman" panose="02020603050405020304" pitchFamily="18" charset="0"/>
                              <a:cs typeface="Times New Roman" panose="02020603050405020304" pitchFamily="18" charset="0"/>
                            </a:rPr>
                            <a:t>He</a:t>
                          </a:r>
                          <a:endParaRPr lang="zh-CN" sz="28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228600" algn="ctr">
                            <a:lnSpc>
                              <a:spcPct val="150000"/>
                            </a:lnSpc>
                            <a:spcAft>
                              <a:spcPts val="0"/>
                            </a:spcAft>
                          </a:pPr>
                          <a:r>
                            <a:rPr lang="en-US" sz="1600" dirty="0">
                              <a:effectLst/>
                              <a:latin typeface="Times New Roman" panose="02020603050405020304" pitchFamily="18" charset="0"/>
                              <a:cs typeface="Times New Roman" panose="02020603050405020304" pitchFamily="18" charset="0"/>
                            </a:rPr>
                            <a:t>H</a:t>
                          </a:r>
                          <a:r>
                            <a:rPr lang="en-US" sz="1600" baseline="-25000" dirty="0">
                              <a:effectLst/>
                              <a:latin typeface="Times New Roman" panose="02020603050405020304" pitchFamily="18" charset="0"/>
                              <a:cs typeface="Times New Roman" panose="02020603050405020304" pitchFamily="18" charset="0"/>
                            </a:rPr>
                            <a:t>2</a:t>
                          </a:r>
                          <a:endParaRPr lang="zh-CN" sz="28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228600" algn="ctr">
                            <a:lnSpc>
                              <a:spcPct val="150000"/>
                            </a:lnSpc>
                            <a:spcAft>
                              <a:spcPts val="0"/>
                            </a:spcAft>
                          </a:pPr>
                          <a:r>
                            <a:rPr lang="en-US" sz="1600" dirty="0">
                              <a:effectLst/>
                              <a:latin typeface="Times New Roman" panose="02020603050405020304" pitchFamily="18" charset="0"/>
                              <a:cs typeface="Times New Roman" panose="02020603050405020304" pitchFamily="18" charset="0"/>
                            </a:rPr>
                            <a:t>CO</a:t>
                          </a:r>
                          <a:r>
                            <a:rPr lang="en-US" sz="1600" baseline="-25000" dirty="0">
                              <a:effectLst/>
                              <a:latin typeface="Times New Roman" panose="02020603050405020304" pitchFamily="18" charset="0"/>
                              <a:cs typeface="Times New Roman" panose="02020603050405020304" pitchFamily="18" charset="0"/>
                            </a:rPr>
                            <a:t>2</a:t>
                          </a:r>
                          <a:endParaRPr lang="zh-CN" sz="28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r>
                  <a:tr h="365760">
                    <a:tc>
                      <a:txBody>
                        <a:bodyPr/>
                        <a:lstStyle/>
                        <a:p>
                          <a:pPr indent="228600" algn="ctr">
                            <a:lnSpc>
                              <a:spcPct val="150000"/>
                            </a:lnSpc>
                            <a:spcAft>
                              <a:spcPts val="0"/>
                            </a:spcAft>
                          </a:pPr>
                          <a:r>
                            <a:rPr lang="en-US" sz="1600" dirty="0" err="1">
                              <a:effectLst/>
                              <a:latin typeface="Times New Roman" panose="02020603050405020304" pitchFamily="18" charset="0"/>
                              <a:cs typeface="Times New Roman" panose="02020603050405020304" pitchFamily="18" charset="0"/>
                            </a:rPr>
                            <a:t>Pe</a:t>
                          </a:r>
                          <a:r>
                            <a:rPr lang="en-US" sz="1600" dirty="0">
                              <a:effectLst/>
                              <a:latin typeface="Times New Roman" panose="02020603050405020304" pitchFamily="18" charset="0"/>
                              <a:cs typeface="Times New Roman" panose="02020603050405020304" pitchFamily="18" charset="0"/>
                            </a:rPr>
                            <a:t> (</a:t>
                          </a:r>
                          <a:r>
                            <a:rPr lang="en-US" sz="1600" dirty="0" err="1" smtClean="0">
                              <a:effectLst/>
                              <a:latin typeface="Times New Roman" panose="02020603050405020304" pitchFamily="18" charset="0"/>
                              <a:cs typeface="Times New Roman" panose="02020603050405020304" pitchFamily="18" charset="0"/>
                            </a:rPr>
                            <a:t>barrer</a:t>
                          </a:r>
                          <a:r>
                            <a:rPr lang="en-US" sz="1600" dirty="0" smtClean="0">
                              <a:effectLst/>
                              <a:latin typeface="Times New Roman" panose="02020603050405020304" pitchFamily="18" charset="0"/>
                              <a:cs typeface="Times New Roman" panose="02020603050405020304" pitchFamily="18" charset="0"/>
                            </a:rPr>
                            <a:t>)</a:t>
                          </a:r>
                          <a:endParaRPr lang="zh-CN" sz="28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228600" algn="ctr">
                            <a:lnSpc>
                              <a:spcPct val="150000"/>
                            </a:lnSpc>
                            <a:spcAft>
                              <a:spcPts val="0"/>
                            </a:spcAft>
                          </a:pPr>
                          <a:r>
                            <a:rPr lang="en-US" sz="1600" dirty="0">
                              <a:effectLst/>
                              <a:latin typeface="Times New Roman" panose="02020603050405020304" pitchFamily="18" charset="0"/>
                              <a:cs typeface="Times New Roman" panose="02020603050405020304" pitchFamily="18" charset="0"/>
                            </a:rPr>
                            <a:t>143.00</a:t>
                          </a:r>
                          <a:endParaRPr lang="zh-CN" sz="28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228600" algn="ctr">
                            <a:lnSpc>
                              <a:spcPct val="150000"/>
                            </a:lnSpc>
                            <a:spcAft>
                              <a:spcPts val="0"/>
                            </a:spcAft>
                          </a:pPr>
                          <a:r>
                            <a:rPr lang="en-US" sz="1600" dirty="0" smtClean="0">
                              <a:effectLst/>
                              <a:latin typeface="Times New Roman" panose="02020603050405020304" pitchFamily="18" charset="0"/>
                              <a:cs typeface="Times New Roman" panose="02020603050405020304" pitchFamily="18" charset="0"/>
                            </a:rPr>
                            <a:t>340.00</a:t>
                          </a:r>
                          <a:endParaRPr lang="zh-CN" sz="28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indent="228600" algn="ctr">
                            <a:lnSpc>
                              <a:spcPct val="150000"/>
                            </a:lnSpc>
                            <a:spcAft>
                              <a:spcPts val="0"/>
                            </a:spcAft>
                          </a:pPr>
                          <a:r>
                            <a:rPr lang="en-US" sz="1600" dirty="0">
                              <a:effectLst/>
                              <a:latin typeface="Times New Roman" panose="02020603050405020304" pitchFamily="18" charset="0"/>
                              <a:cs typeface="Times New Roman" panose="02020603050405020304" pitchFamily="18" charset="0"/>
                            </a:rPr>
                            <a:t>45.80</a:t>
                          </a:r>
                          <a:endParaRPr lang="zh-CN" sz="28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r>
                  <a:tr h="321945">
                    <a:tc>
                      <a:txBody>
                        <a:bodyPr/>
                        <a:lstStyle/>
                        <a:p>
                          <a:pPr marL="0" indent="228600" algn="ctr" defTabSz="914400" rtl="0" eaLnBrk="1" latinLnBrk="0" hangingPunct="1">
                            <a:lnSpc>
                              <a:spcPct val="150000"/>
                            </a:lnSpc>
                            <a:spcAft>
                              <a:spcPts val="0"/>
                            </a:spcAft>
                          </a:pPr>
                          <a:r>
                            <a:rPr lang="en-US" altLang="zh-CN" sz="1600" kern="1200" dirty="0" smtClean="0">
                              <a:solidFill>
                                <a:schemeClr val="bg1"/>
                              </a:solidFill>
                              <a:effectLst/>
                              <a:latin typeface="Times New Roman" panose="02020603050405020304" pitchFamily="18" charset="0"/>
                              <a:ea typeface="+mn-ea"/>
                              <a:cs typeface="Times New Roman" panose="02020603050405020304" pitchFamily="18" charset="0"/>
                            </a:rPr>
                            <a:t>Time</a:t>
                          </a:r>
                          <a:r>
                            <a:rPr lang="en-US" altLang="zh-CN" sz="1600" kern="1200" baseline="0" dirty="0" smtClean="0">
                              <a:solidFill>
                                <a:schemeClr val="bg1"/>
                              </a:solidFill>
                              <a:effectLst/>
                              <a:latin typeface="Times New Roman" panose="02020603050405020304" pitchFamily="18" charset="0"/>
                              <a:ea typeface="+mn-ea"/>
                              <a:cs typeface="Times New Roman" panose="02020603050405020304" pitchFamily="18" charset="0"/>
                            </a:rPr>
                            <a:t> lag (s)</a:t>
                          </a:r>
                          <a:endParaRPr lang="zh-CN" sz="1600" kern="1200" dirty="0">
                            <a:solidFill>
                              <a:schemeClr val="bg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marL="0" indent="228600" algn="ctr" defTabSz="914400" rtl="0" eaLnBrk="1" latinLnBrk="0" hangingPunct="1">
                            <a:lnSpc>
                              <a:spcPct val="150000"/>
                            </a:lnSpc>
                            <a:spcAft>
                              <a:spcPts val="0"/>
                            </a:spcAft>
                          </a:pPr>
                          <a:r>
                            <a:rPr lang="en-US" altLang="zh-CN" sz="1600" kern="1200" dirty="0" smtClean="0">
                              <a:solidFill>
                                <a:schemeClr val="dk1"/>
                              </a:solidFill>
                              <a:effectLst/>
                              <a:latin typeface="Times New Roman" panose="02020603050405020304" pitchFamily="18" charset="0"/>
                              <a:ea typeface="+mn-ea"/>
                              <a:cs typeface="Times New Roman" panose="02020603050405020304" pitchFamily="18" charset="0"/>
                            </a:rPr>
                            <a:t>1.30</a:t>
                          </a:r>
                          <a:endParaRPr lang="zh-CN" sz="16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marL="0" indent="228600" algn="ctr" defTabSz="914400" rtl="0" eaLnBrk="1" latinLnBrk="0" hangingPunct="1">
                            <a:lnSpc>
                              <a:spcPct val="150000"/>
                            </a:lnSpc>
                            <a:spcAft>
                              <a:spcPts val="0"/>
                            </a:spcAft>
                          </a:pPr>
                          <a:r>
                            <a:rPr lang="en-US" altLang="zh-CN" sz="1600" kern="1200" dirty="0" smtClean="0">
                              <a:solidFill>
                                <a:schemeClr val="dk1"/>
                              </a:solidFill>
                              <a:effectLst/>
                              <a:latin typeface="Times New Roman" panose="02020603050405020304" pitchFamily="18" charset="0"/>
                              <a:ea typeface="+mn-ea"/>
                              <a:cs typeface="Times New Roman" panose="02020603050405020304" pitchFamily="18" charset="0"/>
                            </a:rPr>
                            <a:t>2.78</a:t>
                          </a:r>
                          <a:endParaRPr lang="zh-CN" sz="16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marL="0" indent="228600" algn="ctr" defTabSz="914400" rtl="0" eaLnBrk="1" latinLnBrk="0" hangingPunct="1">
                            <a:lnSpc>
                              <a:spcPct val="150000"/>
                            </a:lnSpc>
                            <a:spcAft>
                              <a:spcPts val="0"/>
                            </a:spcAft>
                          </a:pPr>
                          <a:r>
                            <a:rPr lang="en-US" altLang="zh-CN" sz="1600" kern="1200" dirty="0" smtClean="0">
                              <a:solidFill>
                                <a:schemeClr val="dk1"/>
                              </a:solidFill>
                              <a:effectLst/>
                              <a:latin typeface="Times New Roman" panose="02020603050405020304" pitchFamily="18" charset="0"/>
                              <a:ea typeface="+mn-ea"/>
                              <a:cs typeface="Times New Roman" panose="02020603050405020304" pitchFamily="18" charset="0"/>
                            </a:rPr>
                            <a:t>1160</a:t>
                          </a:r>
                          <a:endParaRPr lang="zh-CN" sz="16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nchor="ctr"/>
                    </a:tc>
                  </a:tr>
                  <a:tr h="365760">
                    <a:tc>
                      <a:txBody>
                        <a:bodyPr/>
                        <a:lstStyle/>
                        <a:p>
                          <a:pPr indent="228600" algn="ctr">
                            <a:lnSpc>
                              <a:spcPct val="150000"/>
                            </a:lnSpc>
                            <a:spcAft>
                              <a:spcPts val="0"/>
                            </a:spcAft>
                          </a:pPr>
                          <a:r>
                            <a:rPr lang="en-US" sz="1600" dirty="0" smtClean="0">
                              <a:effectLst/>
                              <a:latin typeface="Times New Roman" panose="02020603050405020304" pitchFamily="18" charset="0"/>
                              <a:cs typeface="Times New Roman" panose="02020603050405020304" pitchFamily="18" charset="0"/>
                            </a:rPr>
                            <a:t>D </a:t>
                          </a:r>
                          <a:r>
                            <a:rPr lang="en-US" sz="1600" dirty="0">
                              <a:effectLst/>
                              <a:latin typeface="Times New Roman" panose="02020603050405020304" pitchFamily="18" charset="0"/>
                              <a:cs typeface="Times New Roman" panose="02020603050405020304" pitchFamily="18" charset="0"/>
                            </a:rPr>
                            <a:t>(cm</a:t>
                          </a:r>
                          <a:r>
                            <a:rPr lang="en-US" sz="1600" baseline="30000" dirty="0">
                              <a:effectLst/>
                              <a:latin typeface="Times New Roman" panose="02020603050405020304" pitchFamily="18" charset="0"/>
                              <a:cs typeface="Times New Roman" panose="02020603050405020304" pitchFamily="18" charset="0"/>
                            </a:rPr>
                            <a:t>2</a:t>
                          </a:r>
                          <a:r>
                            <a:rPr lang="en-US" sz="1600" dirty="0">
                              <a:effectLst/>
                              <a:latin typeface="Times New Roman" panose="02020603050405020304" pitchFamily="18" charset="0"/>
                              <a:cs typeface="Times New Roman" panose="02020603050405020304" pitchFamily="18" charset="0"/>
                            </a:rPr>
                            <a:t>/s)</a:t>
                          </a:r>
                          <a:endParaRPr lang="zh-CN" sz="28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endParaRPr lang="zh-CN"/>
                        </a:p>
                      </a:txBody>
                      <a:tcPr marL="68580" marR="68580" marT="0" marB="0" anchor="ctr">
                        <a:blipFill rotWithShape="0">
                          <a:blip r:embed="rId6"/>
                          <a:stretch>
                            <a:fillRect l="-130100" t="-291667" r="-200498" b="-128333"/>
                          </a:stretch>
                        </a:blipFill>
                      </a:tcPr>
                    </a:tc>
                    <a:tc>
                      <a:txBody>
                        <a:bodyPr/>
                        <a:lstStyle/>
                        <a:p>
                          <a:endParaRPr lang="zh-CN"/>
                        </a:p>
                      </a:txBody>
                      <a:tcPr marL="68580" marR="68580" marT="0" marB="0" anchor="ctr">
                        <a:blipFill rotWithShape="0">
                          <a:blip r:embed="rId6"/>
                          <a:stretch>
                            <a:fillRect l="-230673" t="-291667" r="-100998" b="-128333"/>
                          </a:stretch>
                        </a:blipFill>
                      </a:tcPr>
                    </a:tc>
                    <a:tc>
                      <a:txBody>
                        <a:bodyPr/>
                        <a:lstStyle/>
                        <a:p>
                          <a:endParaRPr lang="zh-CN"/>
                        </a:p>
                      </a:txBody>
                      <a:tcPr marL="68580" marR="68580" marT="0" marB="0" anchor="ctr">
                        <a:blipFill rotWithShape="0">
                          <a:blip r:embed="rId6"/>
                          <a:stretch>
                            <a:fillRect l="-330673" t="-291667" r="-998" b="-128333"/>
                          </a:stretch>
                        </a:blipFill>
                      </a:tcPr>
                    </a:tc>
                  </a:tr>
                  <a:tr h="365760">
                    <a:tc>
                      <a:txBody>
                        <a:bodyPr/>
                        <a:lstStyle/>
                        <a:p>
                          <a:pPr indent="228600" algn="ctr">
                            <a:lnSpc>
                              <a:spcPct val="150000"/>
                            </a:lnSpc>
                            <a:spcAft>
                              <a:spcPts val="0"/>
                            </a:spcAft>
                          </a:pPr>
                          <a:r>
                            <a:rPr lang="en-US" sz="1600">
                              <a:effectLst/>
                              <a:latin typeface="Times New Roman" panose="02020603050405020304" pitchFamily="18" charset="0"/>
                              <a:cs typeface="Times New Roman" panose="02020603050405020304" pitchFamily="18" charset="0"/>
                            </a:rPr>
                            <a:t>S (cmHg</a:t>
                          </a:r>
                          <a:r>
                            <a:rPr lang="en-US" sz="1600" baseline="30000">
                              <a:effectLst/>
                              <a:latin typeface="Times New Roman" panose="02020603050405020304" pitchFamily="18" charset="0"/>
                              <a:cs typeface="Times New Roman" panose="02020603050405020304" pitchFamily="18" charset="0"/>
                            </a:rPr>
                            <a:t>-1</a:t>
                          </a:r>
                          <a:r>
                            <a:rPr lang="en-US" sz="1600">
                              <a:effectLst/>
                              <a:latin typeface="Times New Roman" panose="02020603050405020304" pitchFamily="18" charset="0"/>
                              <a:cs typeface="Times New Roman" panose="02020603050405020304" pitchFamily="18" charset="0"/>
                            </a:rPr>
                            <a:t>)</a:t>
                          </a:r>
                          <a:endParaRPr lang="zh-CN" sz="28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endParaRPr lang="zh-CN"/>
                        </a:p>
                      </a:txBody>
                      <a:tcPr marL="68580" marR="68580" marT="0" marB="0" anchor="ctr">
                        <a:blipFill rotWithShape="0">
                          <a:blip r:embed="rId6"/>
                          <a:stretch>
                            <a:fillRect l="-130100" t="-391667" r="-200498" b="-28333"/>
                          </a:stretch>
                        </a:blipFill>
                      </a:tcPr>
                    </a:tc>
                    <a:tc>
                      <a:txBody>
                        <a:bodyPr/>
                        <a:lstStyle/>
                        <a:p>
                          <a:endParaRPr lang="zh-CN"/>
                        </a:p>
                      </a:txBody>
                      <a:tcPr marL="68580" marR="68580" marT="0" marB="0" anchor="ctr">
                        <a:blipFill rotWithShape="0">
                          <a:blip r:embed="rId6"/>
                          <a:stretch>
                            <a:fillRect l="-230673" t="-391667" r="-100998" b="-28333"/>
                          </a:stretch>
                        </a:blipFill>
                      </a:tcPr>
                    </a:tc>
                    <a:tc>
                      <a:txBody>
                        <a:bodyPr/>
                        <a:lstStyle/>
                        <a:p>
                          <a:pPr indent="228600" algn="ctr">
                            <a:lnSpc>
                              <a:spcPct val="150000"/>
                            </a:lnSpc>
                            <a:spcAft>
                              <a:spcPts val="0"/>
                            </a:spcAft>
                          </a:pPr>
                          <a:r>
                            <a:rPr lang="en-US" sz="1600" dirty="0">
                              <a:effectLst/>
                              <a:latin typeface="Times New Roman" panose="02020603050405020304" pitchFamily="18" charset="0"/>
                              <a:cs typeface="Times New Roman" panose="02020603050405020304" pitchFamily="18" charset="0"/>
                            </a:rPr>
                            <a:t>1.65</a:t>
                          </a:r>
                          <a:endParaRPr lang="zh-CN" sz="28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r>
                </a:tbl>
              </a:graphicData>
            </a:graphic>
          </p:graphicFrame>
        </mc:Fallback>
      </mc:AlternateContent>
      <p:sp>
        <p:nvSpPr>
          <p:cNvPr id="2" name="矩形 1"/>
          <p:cNvSpPr/>
          <p:nvPr/>
        </p:nvSpPr>
        <p:spPr>
          <a:xfrm>
            <a:off x="909486" y="1430258"/>
            <a:ext cx="8813800" cy="646331"/>
          </a:xfrm>
          <a:prstGeom prst="rect">
            <a:avLst/>
          </a:prstGeom>
        </p:spPr>
        <p:txBody>
          <a:bodyPr wrap="square">
            <a:spAutoFit/>
          </a:bodyPr>
          <a:lstStyle/>
          <a:p>
            <a:pPr indent="457200" algn="ctr">
              <a:spcAft>
                <a:spcPts val="0"/>
              </a:spcAft>
            </a:pPr>
            <a:r>
              <a:rPr lang="en-US" altLang="zh-CN" b="1" dirty="0">
                <a:latin typeface="Times New Roman" panose="02020603050405020304" pitchFamily="18" charset="0"/>
                <a:cs typeface="Arial" panose="020B0604020202020204" pitchFamily="34" charset="0"/>
              </a:rPr>
              <a:t>Table </a:t>
            </a:r>
            <a:r>
              <a:rPr lang="en-US" altLang="zh-CN" b="1" dirty="0" smtClean="0">
                <a:latin typeface="Times New Roman" panose="02020603050405020304" pitchFamily="18" charset="0"/>
                <a:cs typeface="Arial" panose="020B0604020202020204" pitchFamily="34" charset="0"/>
              </a:rPr>
              <a:t>2. </a:t>
            </a:r>
            <a:r>
              <a:rPr lang="en-US" altLang="zh-CN" dirty="0">
                <a:latin typeface="Times New Roman" panose="02020603050405020304" pitchFamily="18" charset="0"/>
                <a:cs typeface="Arial" panose="020B0604020202020204" pitchFamily="34" charset="0"/>
              </a:rPr>
              <a:t>Properties of pure gas permeation measurement (permeability </a:t>
            </a:r>
            <a:r>
              <a:rPr lang="en-US" altLang="zh-CN" dirty="0" err="1">
                <a:latin typeface="Times New Roman" panose="02020603050405020304" pitchFamily="18" charset="0"/>
                <a:cs typeface="Arial" panose="020B0604020202020204" pitchFamily="34" charset="0"/>
              </a:rPr>
              <a:t>Pe</a:t>
            </a:r>
            <a:r>
              <a:rPr lang="en-US" altLang="zh-CN" dirty="0">
                <a:latin typeface="Times New Roman" panose="02020603050405020304" pitchFamily="18" charset="0"/>
                <a:cs typeface="Arial" panose="020B0604020202020204" pitchFamily="34" charset="0"/>
              </a:rPr>
              <a:t>, diffusivity D and </a:t>
            </a:r>
            <a:r>
              <a:rPr lang="en-US" altLang="zh-CN" dirty="0" err="1">
                <a:latin typeface="Times New Roman" panose="02020603050405020304" pitchFamily="18" charset="0"/>
                <a:cs typeface="Arial" panose="020B0604020202020204" pitchFamily="34" charset="0"/>
              </a:rPr>
              <a:t>sorptivity</a:t>
            </a:r>
            <a:r>
              <a:rPr lang="en-US" altLang="zh-CN" dirty="0">
                <a:latin typeface="Times New Roman" panose="02020603050405020304" pitchFamily="18" charset="0"/>
                <a:cs typeface="Arial" panose="020B0604020202020204" pitchFamily="34" charset="0"/>
              </a:rPr>
              <a:t> S) at 25</a:t>
            </a:r>
            <a:r>
              <a:rPr lang="zh-CN" altLang="zh-CN" dirty="0">
                <a:latin typeface="Times New Roman" panose="02020603050405020304" pitchFamily="18" charset="0"/>
                <a:cs typeface="Arial" panose="020B0604020202020204" pitchFamily="34" charset="0"/>
              </a:rPr>
              <a:t>℃</a:t>
            </a:r>
            <a:r>
              <a:rPr lang="en-US" altLang="zh-CN" dirty="0">
                <a:latin typeface="Times New Roman" panose="02020603050405020304" pitchFamily="18" charset="0"/>
                <a:cs typeface="Arial" panose="020B0604020202020204" pitchFamily="34" charset="0"/>
              </a:rPr>
              <a:t>, </a:t>
            </a:r>
            <a:r>
              <a:rPr lang="en-US" altLang="zh-CN" dirty="0" smtClean="0">
                <a:latin typeface="Times New Roman" panose="02020603050405020304" pitchFamily="18" charset="0"/>
                <a:cs typeface="Arial" panose="020B0604020202020204" pitchFamily="34" charset="0"/>
              </a:rPr>
              <a:t>1atm in CMSM700.</a:t>
            </a:r>
            <a:endParaRPr lang="zh-CN" altLang="zh-CN" dirty="0">
              <a:latin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矩形 5"/>
              <p:cNvSpPr/>
              <p:nvPr/>
            </p:nvSpPr>
            <p:spPr>
              <a:xfrm>
                <a:off x="10454068" y="1099932"/>
                <a:ext cx="1311576"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a14:m>
                  <m:oMathPara xmlns:m="http://schemas.openxmlformats.org/officeDocument/2006/math">
                    <m:oMathParaPr>
                      <m:jc m:val="centerGroup"/>
                    </m:oMathParaPr>
                    <m:oMath xmlns:m="http://schemas.openxmlformats.org/officeDocument/2006/math">
                      <m:r>
                        <m:rPr>
                          <m:sty m:val="p"/>
                        </m:rPr>
                        <a:rPr lang="zh-CN" altLang="en-US">
                          <a:latin typeface="Cambria Math" panose="02040503050406030204" pitchFamily="18" charset="0"/>
                        </a:rPr>
                        <m:t>P</m:t>
                      </m:r>
                      <m:r>
                        <m:rPr>
                          <m:sty m:val="p"/>
                        </m:rPr>
                        <a:rPr lang="zh-CN" altLang="en-US" i="0">
                          <a:latin typeface="Cambria Math" panose="02040503050406030204" pitchFamily="18" charset="0"/>
                        </a:rPr>
                        <m:t>e</m:t>
                      </m:r>
                      <m:r>
                        <a:rPr lang="zh-CN" altLang="en-US" i="0">
                          <a:latin typeface="Cambria Math" panose="02040503050406030204" pitchFamily="18" charset="0"/>
                        </a:rPr>
                        <m:t>=</m:t>
                      </m:r>
                      <m:r>
                        <m:rPr>
                          <m:sty m:val="p"/>
                        </m:rPr>
                        <a:rPr lang="zh-CN" altLang="en-US" i="0">
                          <a:latin typeface="Cambria Math" panose="02040503050406030204" pitchFamily="18" charset="0"/>
                        </a:rPr>
                        <m:t>D</m:t>
                      </m:r>
                      <m:r>
                        <a:rPr lang="zh-CN" altLang="en-US" i="0">
                          <a:latin typeface="Cambria Math" panose="02040503050406030204" pitchFamily="18" charset="0"/>
                        </a:rPr>
                        <m:t>×</m:t>
                      </m:r>
                      <m:r>
                        <m:rPr>
                          <m:sty m:val="p"/>
                        </m:rPr>
                        <a:rPr lang="zh-CN" altLang="en-US" i="0">
                          <a:latin typeface="Cambria Math" panose="02040503050406030204" pitchFamily="18" charset="0"/>
                        </a:rPr>
                        <m:t>S</m:t>
                      </m:r>
                    </m:oMath>
                  </m:oMathPara>
                </a14:m>
                <a:endParaRPr lang="zh-CN" altLang="en-US" dirty="0"/>
              </a:p>
            </p:txBody>
          </p:sp>
        </mc:Choice>
        <mc:Fallback xmlns="">
          <p:sp>
            <p:nvSpPr>
              <p:cNvPr id="6" name="矩形 5"/>
              <p:cNvSpPr>
                <a:spLocks noRot="1" noChangeAspect="1" noMove="1" noResize="1" noEditPoints="1" noAdjustHandles="1" noChangeArrowheads="1" noChangeShapeType="1" noTextEdit="1"/>
              </p:cNvSpPr>
              <p:nvPr/>
            </p:nvSpPr>
            <p:spPr>
              <a:xfrm>
                <a:off x="10454068" y="1099932"/>
                <a:ext cx="1311576" cy="369332"/>
              </a:xfrm>
              <a:prstGeom prst="rect">
                <a:avLst/>
              </a:prstGeom>
              <a:blipFill rotWithShape="0">
                <a:blip r:embed="rId7"/>
                <a:stretch>
                  <a:fillRect/>
                </a:stretch>
              </a:blipFill>
            </p:spPr>
            <p:txBody>
              <a:bodyPr/>
              <a:lstStyle/>
              <a:p>
                <a:r>
                  <a:rPr lang="zh-CN" altLang="en-US">
                    <a:noFill/>
                  </a:rPr>
                  <a:t> </a:t>
                </a:r>
              </a:p>
            </p:txBody>
          </p:sp>
        </mc:Fallback>
      </mc:AlternateContent>
      <p:sp>
        <p:nvSpPr>
          <p:cNvPr id="7" name="文本框 6"/>
          <p:cNvSpPr txBox="1"/>
          <p:nvPr/>
        </p:nvSpPr>
        <p:spPr>
          <a:xfrm>
            <a:off x="503385" y="6377223"/>
            <a:ext cx="11130114" cy="646331"/>
          </a:xfrm>
          <a:prstGeom prst="rect">
            <a:avLst/>
          </a:prstGeom>
          <a:noFill/>
        </p:spPr>
        <p:txBody>
          <a:bodyPr wrap="square" rtlCol="0">
            <a:spAutoFit/>
          </a:bodyPr>
          <a:lstStyle/>
          <a:p>
            <a:r>
              <a:rPr lang="en-US" altLang="zh-CN" sz="1200" dirty="0" smtClean="0">
                <a:latin typeface="Times New Roman" panose="02020603050405020304" pitchFamily="18" charset="0"/>
                <a:cs typeface="Times New Roman" panose="02020603050405020304" pitchFamily="18" charset="0"/>
              </a:rPr>
              <a:t>H. </a:t>
            </a:r>
            <a:r>
              <a:rPr lang="en-US" altLang="zh-CN" sz="1200" dirty="0" err="1" smtClean="0">
                <a:latin typeface="Times New Roman" panose="02020603050405020304" pitchFamily="18" charset="0"/>
                <a:cs typeface="Times New Roman" panose="02020603050405020304" pitchFamily="18" charset="0"/>
              </a:rPr>
              <a:t>Suda</a:t>
            </a:r>
            <a:r>
              <a:rPr lang="en-US" altLang="zh-CN" sz="1200" dirty="0" smtClean="0">
                <a:latin typeface="Times New Roman" panose="02020603050405020304" pitchFamily="18" charset="0"/>
                <a:cs typeface="Times New Roman" panose="02020603050405020304" pitchFamily="18" charset="0"/>
              </a:rPr>
              <a:t> and K. </a:t>
            </a:r>
            <a:r>
              <a:rPr lang="en-US" altLang="zh-CN" sz="1200" dirty="0" err="1" smtClean="0">
                <a:latin typeface="Times New Roman" panose="02020603050405020304" pitchFamily="18" charset="0"/>
                <a:cs typeface="Times New Roman" panose="02020603050405020304" pitchFamily="18" charset="0"/>
              </a:rPr>
              <a:t>Haraya</a:t>
            </a:r>
            <a:r>
              <a:rPr lang="en-US" altLang="zh-CN" sz="1200" dirty="0" smtClean="0">
                <a:latin typeface="Times New Roman" panose="02020603050405020304" pitchFamily="18" charset="0"/>
                <a:cs typeface="Times New Roman" panose="02020603050405020304" pitchFamily="18" charset="0"/>
              </a:rPr>
              <a:t>, "Gas permeation through </a:t>
            </a:r>
            <a:r>
              <a:rPr lang="en-US" altLang="zh-CN" sz="1200" dirty="0" err="1" smtClean="0">
                <a:latin typeface="Times New Roman" panose="02020603050405020304" pitchFamily="18" charset="0"/>
                <a:cs typeface="Times New Roman" panose="02020603050405020304" pitchFamily="18" charset="0"/>
              </a:rPr>
              <a:t>micropores</a:t>
            </a:r>
            <a:r>
              <a:rPr lang="en-US" altLang="zh-CN" sz="1200" dirty="0" smtClean="0">
                <a:latin typeface="Times New Roman" panose="02020603050405020304" pitchFamily="18" charset="0"/>
                <a:cs typeface="Times New Roman" panose="02020603050405020304" pitchFamily="18" charset="0"/>
              </a:rPr>
              <a:t> of carbon molecular sieve membranes derived from </a:t>
            </a:r>
            <a:r>
              <a:rPr lang="en-US" altLang="zh-CN" sz="1200" dirty="0" err="1" smtClean="0">
                <a:latin typeface="Times New Roman" panose="02020603050405020304" pitchFamily="18" charset="0"/>
                <a:cs typeface="Times New Roman" panose="02020603050405020304" pitchFamily="18" charset="0"/>
              </a:rPr>
              <a:t>Kapton</a:t>
            </a:r>
            <a:r>
              <a:rPr lang="en-US" altLang="zh-CN" sz="1200" dirty="0" smtClean="0">
                <a:latin typeface="Times New Roman" panose="02020603050405020304" pitchFamily="18" charset="0"/>
                <a:cs typeface="Times New Roman" panose="02020603050405020304" pitchFamily="18" charset="0"/>
              </a:rPr>
              <a:t> polyimide," </a:t>
            </a:r>
            <a:r>
              <a:rPr lang="en-US" altLang="zh-CN" sz="1200" i="1" dirty="0" smtClean="0">
                <a:latin typeface="Times New Roman" panose="02020603050405020304" pitchFamily="18" charset="0"/>
                <a:cs typeface="Times New Roman" panose="02020603050405020304" pitchFamily="18" charset="0"/>
              </a:rPr>
              <a:t>Journal of Physical Chemistry B, </a:t>
            </a:r>
            <a:r>
              <a:rPr lang="en-US" altLang="zh-CN" sz="1200" dirty="0" smtClean="0">
                <a:latin typeface="Times New Roman" panose="02020603050405020304" pitchFamily="18" charset="0"/>
                <a:cs typeface="Times New Roman" panose="02020603050405020304" pitchFamily="18" charset="0"/>
              </a:rPr>
              <a:t>vol. 101, pp. 3988-3994, May 1997.</a:t>
            </a:r>
          </a:p>
          <a:p>
            <a:endParaRPr lang="zh-CN" altLang="en-US" sz="1200" i="1" dirty="0">
              <a:latin typeface="Times New Roman" panose="02020603050405020304" pitchFamily="18" charset="0"/>
              <a:cs typeface="Times New Roman" panose="02020603050405020304" pitchFamily="18" charset="0"/>
            </a:endParaRPr>
          </a:p>
        </p:txBody>
      </p:sp>
      <p:sp>
        <p:nvSpPr>
          <p:cNvPr id="43" name="文本框 42"/>
          <p:cNvSpPr txBox="1"/>
          <p:nvPr/>
        </p:nvSpPr>
        <p:spPr>
          <a:xfrm>
            <a:off x="350045" y="4830177"/>
            <a:ext cx="5166594"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indent="-342900">
              <a:buFont typeface="+mj-lt"/>
              <a:buAutoNum type="arabicPeriod"/>
            </a:pPr>
            <a:r>
              <a:rPr lang="en-US" altLang="zh-CN" dirty="0" smtClean="0">
                <a:solidFill>
                  <a:schemeClr val="tx1"/>
                </a:solidFill>
                <a:latin typeface="Times New Roman" panose="02020603050405020304" pitchFamily="18" charset="0"/>
                <a:cs typeface="Times New Roman" panose="02020603050405020304" pitchFamily="18" charset="0"/>
              </a:rPr>
              <a:t> Apparent Diffusivity: D(He) &gt; D(H</a:t>
            </a:r>
            <a:r>
              <a:rPr lang="en-US" altLang="zh-CN" baseline="-25000" dirty="0" smtClean="0">
                <a:solidFill>
                  <a:schemeClr val="tx1"/>
                </a:solidFill>
                <a:latin typeface="Times New Roman" panose="02020603050405020304" pitchFamily="18" charset="0"/>
                <a:cs typeface="Times New Roman" panose="02020603050405020304" pitchFamily="18" charset="0"/>
              </a:rPr>
              <a:t>2</a:t>
            </a:r>
            <a:r>
              <a:rPr lang="en-US" altLang="zh-CN" dirty="0" smtClean="0">
                <a:solidFill>
                  <a:schemeClr val="tx1"/>
                </a:solidFill>
                <a:latin typeface="Times New Roman" panose="02020603050405020304" pitchFamily="18" charset="0"/>
                <a:cs typeface="Times New Roman" panose="02020603050405020304" pitchFamily="18" charset="0"/>
              </a:rPr>
              <a:t>) &gt;&gt; D(CO</a:t>
            </a:r>
            <a:r>
              <a:rPr lang="en-US" altLang="zh-CN" baseline="-25000" dirty="0" smtClean="0">
                <a:solidFill>
                  <a:schemeClr val="tx1"/>
                </a:solidFill>
                <a:latin typeface="Times New Roman" panose="02020603050405020304" pitchFamily="18" charset="0"/>
                <a:cs typeface="Times New Roman" panose="02020603050405020304" pitchFamily="18" charset="0"/>
              </a:rPr>
              <a:t>2</a:t>
            </a:r>
            <a:r>
              <a:rPr lang="en-US" altLang="zh-CN" dirty="0" smtClean="0">
                <a:solidFill>
                  <a:schemeClr val="tx1"/>
                </a:solidFill>
                <a:latin typeface="Times New Roman" panose="02020603050405020304" pitchFamily="18" charset="0"/>
                <a:cs typeface="Times New Roman" panose="02020603050405020304" pitchFamily="18" charset="0"/>
              </a:rPr>
              <a:t>)</a:t>
            </a:r>
          </a:p>
          <a:p>
            <a:pPr marL="342900" indent="-342900">
              <a:buFont typeface="+mj-lt"/>
              <a:buAutoNum type="arabicPeriod"/>
            </a:pPr>
            <a:endParaRPr lang="en-US" altLang="zh-CN" dirty="0" smtClean="0">
              <a:solidFill>
                <a:schemeClr val="tx1"/>
              </a:solidFill>
              <a:latin typeface="Times New Roman" panose="02020603050405020304" pitchFamily="18" charset="0"/>
              <a:cs typeface="Times New Roman" panose="02020603050405020304" pitchFamily="18" charset="0"/>
            </a:endParaRPr>
          </a:p>
          <a:p>
            <a:pPr marL="342900" indent="-342900">
              <a:buFont typeface="+mj-lt"/>
              <a:buAutoNum type="arabicPeriod"/>
            </a:pPr>
            <a:r>
              <a:rPr lang="en-US" altLang="zh-CN" dirty="0" smtClean="0">
                <a:solidFill>
                  <a:schemeClr val="tx1"/>
                </a:solidFill>
                <a:latin typeface="Times New Roman" panose="02020603050405020304" pitchFamily="18" charset="0"/>
                <a:cs typeface="Times New Roman" panose="02020603050405020304" pitchFamily="18" charset="0"/>
              </a:rPr>
              <a:t> Apparent </a:t>
            </a:r>
            <a:r>
              <a:rPr lang="en-US" altLang="zh-CN" dirty="0" err="1" smtClean="0">
                <a:solidFill>
                  <a:schemeClr val="tx1"/>
                </a:solidFill>
                <a:latin typeface="Times New Roman" panose="02020603050405020304" pitchFamily="18" charset="0"/>
                <a:cs typeface="Times New Roman" panose="02020603050405020304" pitchFamily="18" charset="0"/>
              </a:rPr>
              <a:t>Sorptivity</a:t>
            </a:r>
            <a:r>
              <a:rPr lang="en-US" altLang="zh-CN" dirty="0" smtClean="0">
                <a:solidFill>
                  <a:schemeClr val="tx1"/>
                </a:solidFill>
                <a:latin typeface="Times New Roman" panose="02020603050405020304" pitchFamily="18" charset="0"/>
                <a:cs typeface="Times New Roman" panose="02020603050405020304" pitchFamily="18" charset="0"/>
              </a:rPr>
              <a:t>:   S(CO</a:t>
            </a:r>
            <a:r>
              <a:rPr lang="en-US" altLang="zh-CN" baseline="-25000" dirty="0" smtClean="0">
                <a:solidFill>
                  <a:schemeClr val="tx1"/>
                </a:solidFill>
                <a:latin typeface="Times New Roman" panose="02020603050405020304" pitchFamily="18" charset="0"/>
                <a:cs typeface="Times New Roman" panose="02020603050405020304" pitchFamily="18" charset="0"/>
              </a:rPr>
              <a:t>2</a:t>
            </a:r>
            <a:r>
              <a:rPr lang="en-US" altLang="zh-CN" dirty="0" smtClean="0">
                <a:solidFill>
                  <a:schemeClr val="tx1"/>
                </a:solidFill>
                <a:latin typeface="Times New Roman" panose="02020603050405020304" pitchFamily="18" charset="0"/>
                <a:cs typeface="Times New Roman" panose="02020603050405020304" pitchFamily="18" charset="0"/>
              </a:rPr>
              <a:t>) &gt;&gt; S(H</a:t>
            </a:r>
            <a:r>
              <a:rPr lang="en-US" altLang="zh-CN" baseline="-25000" dirty="0" smtClean="0">
                <a:solidFill>
                  <a:schemeClr val="tx1"/>
                </a:solidFill>
                <a:latin typeface="Times New Roman" panose="02020603050405020304" pitchFamily="18" charset="0"/>
                <a:cs typeface="Times New Roman" panose="02020603050405020304" pitchFamily="18" charset="0"/>
              </a:rPr>
              <a:t>2</a:t>
            </a:r>
            <a:r>
              <a:rPr lang="en-US" altLang="zh-CN" dirty="0" smtClean="0">
                <a:solidFill>
                  <a:schemeClr val="tx1"/>
                </a:solidFill>
                <a:latin typeface="Times New Roman" panose="02020603050405020304" pitchFamily="18" charset="0"/>
                <a:cs typeface="Times New Roman" panose="02020603050405020304" pitchFamily="18" charset="0"/>
              </a:rPr>
              <a:t>) &gt; S(He)</a:t>
            </a:r>
          </a:p>
        </p:txBody>
      </p:sp>
      <p:sp>
        <p:nvSpPr>
          <p:cNvPr id="8" name="右箭头 7"/>
          <p:cNvSpPr/>
          <p:nvPr/>
        </p:nvSpPr>
        <p:spPr>
          <a:xfrm>
            <a:off x="5764145" y="5149619"/>
            <a:ext cx="1197651" cy="2844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文本框 43"/>
          <p:cNvSpPr txBox="1"/>
          <p:nvPr/>
        </p:nvSpPr>
        <p:spPr>
          <a:xfrm>
            <a:off x="7356409" y="4754769"/>
            <a:ext cx="4409235" cy="133882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ct val="150000"/>
              </a:lnSpc>
            </a:pPr>
            <a:r>
              <a:rPr lang="en-US" altLang="zh-CN" dirty="0" smtClean="0">
                <a:solidFill>
                  <a:schemeClr val="tx1"/>
                </a:solidFill>
                <a:latin typeface="Times New Roman" panose="02020603050405020304" pitchFamily="18" charset="0"/>
                <a:cs typeface="Times New Roman" panose="02020603050405020304" pitchFamily="18" charset="0"/>
              </a:rPr>
              <a:t>CO</a:t>
            </a:r>
            <a:r>
              <a:rPr lang="en-US" altLang="zh-CN" baseline="-25000" dirty="0" smtClean="0">
                <a:solidFill>
                  <a:schemeClr val="tx1"/>
                </a:solidFill>
                <a:latin typeface="Times New Roman" panose="02020603050405020304" pitchFamily="18" charset="0"/>
                <a:cs typeface="Times New Roman" panose="02020603050405020304" pitchFamily="18" charset="0"/>
              </a:rPr>
              <a:t>2</a:t>
            </a:r>
            <a:r>
              <a:rPr lang="en-US" altLang="zh-CN" dirty="0" smtClean="0">
                <a:solidFill>
                  <a:schemeClr val="tx1"/>
                </a:solidFill>
                <a:latin typeface="Times New Roman" panose="02020603050405020304" pitchFamily="18" charset="0"/>
                <a:cs typeface="Times New Roman" panose="02020603050405020304" pitchFamily="18" charset="0"/>
              </a:rPr>
              <a:t>: slow-diffusing strongly adsorbing gas</a:t>
            </a:r>
          </a:p>
          <a:p>
            <a:pPr>
              <a:lnSpc>
                <a:spcPct val="150000"/>
              </a:lnSpc>
            </a:pPr>
            <a:r>
              <a:rPr lang="en-US" altLang="zh-CN" dirty="0" smtClean="0">
                <a:solidFill>
                  <a:schemeClr val="tx1"/>
                </a:solidFill>
                <a:latin typeface="Times New Roman" panose="02020603050405020304" pitchFamily="18" charset="0"/>
                <a:cs typeface="Times New Roman" panose="02020603050405020304" pitchFamily="18" charset="0"/>
              </a:rPr>
              <a:t>H</a:t>
            </a:r>
            <a:r>
              <a:rPr lang="en-US" altLang="zh-CN" baseline="-25000" dirty="0" smtClean="0">
                <a:solidFill>
                  <a:schemeClr val="tx1"/>
                </a:solidFill>
                <a:latin typeface="Times New Roman" panose="02020603050405020304" pitchFamily="18" charset="0"/>
                <a:cs typeface="Times New Roman" panose="02020603050405020304" pitchFamily="18" charset="0"/>
              </a:rPr>
              <a:t>2</a:t>
            </a:r>
            <a:r>
              <a:rPr lang="en-US" altLang="zh-CN" dirty="0" smtClean="0">
                <a:solidFill>
                  <a:schemeClr val="tx1"/>
                </a:solidFill>
                <a:latin typeface="Times New Roman" panose="02020603050405020304" pitchFamily="18" charset="0"/>
                <a:cs typeface="Times New Roman" panose="02020603050405020304" pitchFamily="18" charset="0"/>
              </a:rPr>
              <a:t>: fast-diffusing weakly adsorbing gas</a:t>
            </a:r>
          </a:p>
          <a:p>
            <a:pPr>
              <a:lnSpc>
                <a:spcPct val="150000"/>
              </a:lnSpc>
            </a:pPr>
            <a:r>
              <a:rPr lang="en-US" altLang="zh-CN" dirty="0" smtClean="0">
                <a:solidFill>
                  <a:schemeClr val="tx1"/>
                </a:solidFill>
                <a:latin typeface="Times New Roman" panose="02020603050405020304" pitchFamily="18" charset="0"/>
                <a:cs typeface="Times New Roman" panose="02020603050405020304" pitchFamily="18" charset="0"/>
              </a:rPr>
              <a:t>H</a:t>
            </a:r>
            <a:r>
              <a:rPr lang="en-US" altLang="zh-CN" baseline="-25000" dirty="0" smtClean="0">
                <a:solidFill>
                  <a:schemeClr val="tx1"/>
                </a:solidFill>
                <a:latin typeface="Times New Roman" panose="02020603050405020304" pitchFamily="18" charset="0"/>
                <a:cs typeface="Times New Roman" panose="02020603050405020304" pitchFamily="18" charset="0"/>
              </a:rPr>
              <a:t>e</a:t>
            </a:r>
            <a:r>
              <a:rPr lang="en-US" altLang="zh-CN" dirty="0" smtClean="0">
                <a:solidFill>
                  <a:schemeClr val="tx1"/>
                </a:solidFill>
                <a:latin typeface="Times New Roman" panose="02020603050405020304" pitchFamily="18" charset="0"/>
                <a:cs typeface="Times New Roman" panose="02020603050405020304" pitchFamily="18" charset="0"/>
              </a:rPr>
              <a:t>: fast-diffusing non-adsorbing gas (ref.)</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245308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outVertical)">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barn(inVertical)">
                                      <p:cBhvr>
                                        <p:cTn id="16" dur="500"/>
                                        <p:tgtEl>
                                          <p:spTgt spid="4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barn(inVertical)">
                                      <p:cBhvr>
                                        <p:cTn id="21" dur="500"/>
                                        <p:tgtEl>
                                          <p:spTgt spid="44"/>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5"/>
                </p:tgtEl>
              </p:cMediaNode>
            </p:audio>
          </p:childTnLst>
        </p:cTn>
      </p:par>
    </p:tnLst>
    <p:bldLst>
      <p:bldP spid="43" grpId="0" animBg="1"/>
      <p:bldP spid="8" grpId="0" animBg="1"/>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组合 55"/>
          <p:cNvGrpSpPr>
            <a:grpSpLocks/>
          </p:cNvGrpSpPr>
          <p:nvPr/>
        </p:nvGrpSpPr>
        <p:grpSpPr bwMode="auto">
          <a:xfrm>
            <a:off x="193675" y="185738"/>
            <a:ext cx="6130926" cy="825500"/>
            <a:chOff x="193490" y="186088"/>
            <a:chExt cx="6130010" cy="824600"/>
          </a:xfrm>
        </p:grpSpPr>
        <p:sp>
          <p:nvSpPr>
            <p:cNvPr id="2" name="菱形 1"/>
            <p:cNvSpPr/>
            <p:nvPr/>
          </p:nvSpPr>
          <p:spPr>
            <a:xfrm>
              <a:off x="193490" y="186088"/>
              <a:ext cx="825377" cy="824600"/>
            </a:xfrm>
            <a:prstGeom prst="diamond">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402" name="文本框 2"/>
            <p:cNvSpPr txBox="1">
              <a:spLocks noChangeArrowheads="1"/>
            </p:cNvSpPr>
            <p:nvPr/>
          </p:nvSpPr>
          <p:spPr bwMode="auto">
            <a:xfrm>
              <a:off x="1018090" y="243238"/>
              <a:ext cx="5305410" cy="46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2400" dirty="0" smtClean="0">
                  <a:solidFill>
                    <a:srgbClr val="0072A9"/>
                  </a:solidFill>
                  <a:latin typeface="Times New Roman" panose="02020603050405020304" pitchFamily="18" charset="0"/>
                  <a:ea typeface="微软雅黑" pitchFamily="34" charset="-122"/>
                  <a:cs typeface="Times New Roman" panose="02020603050405020304" pitchFamily="18" charset="0"/>
                </a:rPr>
                <a:t>Permeation of Binary gas mixtures</a:t>
              </a:r>
              <a:endParaRPr lang="zh-CN" altLang="en-US" sz="2400" dirty="0">
                <a:solidFill>
                  <a:srgbClr val="0072A9"/>
                </a:solidFill>
                <a:latin typeface="Times New Roman" panose="02020603050405020304" pitchFamily="18" charset="0"/>
                <a:ea typeface="微软雅黑" pitchFamily="34" charset="-122"/>
                <a:cs typeface="Times New Roman" panose="02020603050405020304" pitchFamily="18" charset="0"/>
              </a:endParaRPr>
            </a:p>
          </p:txBody>
        </p:sp>
        <p:cxnSp>
          <p:nvCxnSpPr>
            <p:cNvPr id="4" name="直接连接符 3"/>
            <p:cNvCxnSpPr/>
            <p:nvPr/>
          </p:nvCxnSpPr>
          <p:spPr>
            <a:xfrm>
              <a:off x="1109341" y="688776"/>
              <a:ext cx="5026861" cy="0"/>
            </a:xfrm>
            <a:prstGeom prst="line">
              <a:avLst/>
            </a:prstGeom>
            <a:ln>
              <a:solidFill>
                <a:srgbClr val="0072A9"/>
              </a:solidFill>
              <a:prstDash val="dash"/>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1018090" y="626772"/>
              <a:ext cx="3077703" cy="337769"/>
            </a:xfrm>
            <a:prstGeom prst="rect">
              <a:avLst/>
            </a:prstGeom>
            <a:noFill/>
          </p:spPr>
          <p:txBody>
            <a:bodyPr>
              <a:spAutoFit/>
            </a:bodyPr>
            <a:lstStyle/>
            <a:p>
              <a:pPr eaLnBrk="1" fontAlgn="auto" hangingPunct="1">
                <a:spcBef>
                  <a:spcPts val="0"/>
                </a:spcBef>
                <a:spcAft>
                  <a:spcPts val="0"/>
                </a:spcAft>
                <a:defRPr/>
              </a:pPr>
              <a:r>
                <a:rPr lang="en-US" altLang="zh-CN" sz="1600" dirty="0" smtClean="0">
                  <a:solidFill>
                    <a:schemeClr val="bg2">
                      <a:lumMod val="25000"/>
                    </a:schemeClr>
                  </a:solidFill>
                  <a:latin typeface="Times New Roman" panose="02020603050405020304" pitchFamily="18" charset="0"/>
                  <a:ea typeface="+mn-ea"/>
                  <a:cs typeface="Times New Roman" panose="02020603050405020304" pitchFamily="18" charset="0"/>
                </a:rPr>
                <a:t>CO</a:t>
              </a:r>
              <a:r>
                <a:rPr lang="en-US" altLang="zh-CN" sz="1600" baseline="-25000" dirty="0" smtClean="0">
                  <a:solidFill>
                    <a:schemeClr val="bg2">
                      <a:lumMod val="25000"/>
                    </a:schemeClr>
                  </a:solidFill>
                  <a:latin typeface="Times New Roman" panose="02020603050405020304" pitchFamily="18" charset="0"/>
                  <a:ea typeface="+mn-ea"/>
                  <a:cs typeface="Times New Roman" panose="02020603050405020304" pitchFamily="18" charset="0"/>
                </a:rPr>
                <a:t>2</a:t>
              </a:r>
              <a:r>
                <a:rPr lang="en-US" altLang="zh-CN" sz="1600" dirty="0" smtClean="0">
                  <a:solidFill>
                    <a:schemeClr val="bg2">
                      <a:lumMod val="25000"/>
                    </a:schemeClr>
                  </a:solidFill>
                  <a:latin typeface="Times New Roman" panose="02020603050405020304" pitchFamily="18" charset="0"/>
                  <a:ea typeface="+mn-ea"/>
                  <a:cs typeface="Times New Roman" panose="02020603050405020304" pitchFamily="18" charset="0"/>
                </a:rPr>
                <a:t>-He &amp; CO</a:t>
              </a:r>
              <a:r>
                <a:rPr lang="en-US" altLang="zh-CN" sz="1600" baseline="-25000" dirty="0" smtClean="0">
                  <a:solidFill>
                    <a:schemeClr val="bg2">
                      <a:lumMod val="25000"/>
                    </a:schemeClr>
                  </a:solidFill>
                  <a:latin typeface="Times New Roman" panose="02020603050405020304" pitchFamily="18" charset="0"/>
                  <a:ea typeface="+mn-ea"/>
                  <a:cs typeface="Times New Roman" panose="02020603050405020304" pitchFamily="18" charset="0"/>
                </a:rPr>
                <a:t>2</a:t>
              </a:r>
              <a:r>
                <a:rPr lang="en-US" altLang="zh-CN" sz="1600" dirty="0" smtClean="0">
                  <a:solidFill>
                    <a:schemeClr val="bg2">
                      <a:lumMod val="25000"/>
                    </a:schemeClr>
                  </a:solidFill>
                  <a:latin typeface="Times New Roman" panose="02020603050405020304" pitchFamily="18" charset="0"/>
                  <a:ea typeface="+mn-ea"/>
                  <a:cs typeface="Times New Roman" panose="02020603050405020304" pitchFamily="18" charset="0"/>
                </a:rPr>
                <a:t>-H</a:t>
              </a:r>
              <a:r>
                <a:rPr lang="en-US" altLang="zh-CN" sz="1600" baseline="-25000" dirty="0" smtClean="0">
                  <a:solidFill>
                    <a:schemeClr val="bg2">
                      <a:lumMod val="25000"/>
                    </a:schemeClr>
                  </a:solidFill>
                  <a:latin typeface="Times New Roman" panose="02020603050405020304" pitchFamily="18" charset="0"/>
                  <a:ea typeface="+mn-ea"/>
                  <a:cs typeface="Times New Roman" panose="02020603050405020304" pitchFamily="18" charset="0"/>
                </a:rPr>
                <a:t>2</a:t>
              </a:r>
              <a:endParaRPr lang="zh-CN" altLang="en-US" sz="1600" baseline="-25000" dirty="0">
                <a:solidFill>
                  <a:schemeClr val="bg2">
                    <a:lumMod val="25000"/>
                  </a:schemeClr>
                </a:solidFill>
                <a:latin typeface="Times New Roman" panose="02020603050405020304" pitchFamily="18" charset="0"/>
                <a:ea typeface="+mn-ea"/>
                <a:cs typeface="Times New Roman" panose="02020603050405020304" pitchFamily="18" charset="0"/>
              </a:endParaRPr>
            </a:p>
          </p:txBody>
        </p:sp>
        <p:sp>
          <p:nvSpPr>
            <p:cNvPr id="15405" name="Freeform 48"/>
            <p:cNvSpPr>
              <a:spLocks noEditPoints="1"/>
            </p:cNvSpPr>
            <p:nvPr/>
          </p:nvSpPr>
          <p:spPr bwMode="auto">
            <a:xfrm>
              <a:off x="463340" y="372090"/>
              <a:ext cx="284901" cy="452596"/>
            </a:xfrm>
            <a:custGeom>
              <a:avLst/>
              <a:gdLst>
                <a:gd name="T0" fmla="*/ 2147483647 w 67"/>
                <a:gd name="T1" fmla="*/ 2147483647 h 106"/>
                <a:gd name="T2" fmla="*/ 2147483647 w 67"/>
                <a:gd name="T3" fmla="*/ 2147483647 h 106"/>
                <a:gd name="T4" fmla="*/ 2147483647 w 67"/>
                <a:gd name="T5" fmla="*/ 2147483647 h 106"/>
                <a:gd name="T6" fmla="*/ 2147483647 w 67"/>
                <a:gd name="T7" fmla="*/ 2147483647 h 106"/>
                <a:gd name="T8" fmla="*/ 2147483647 w 67"/>
                <a:gd name="T9" fmla="*/ 2147483647 h 106"/>
                <a:gd name="T10" fmla="*/ 2147483647 w 67"/>
                <a:gd name="T11" fmla="*/ 2147483647 h 106"/>
                <a:gd name="T12" fmla="*/ 2147483647 w 67"/>
                <a:gd name="T13" fmla="*/ 2147483647 h 106"/>
                <a:gd name="T14" fmla="*/ 2147483647 w 67"/>
                <a:gd name="T15" fmla="*/ 2147483647 h 106"/>
                <a:gd name="T16" fmla="*/ 2147483647 w 67"/>
                <a:gd name="T17" fmla="*/ 2147483647 h 106"/>
                <a:gd name="T18" fmla="*/ 2147483647 w 67"/>
                <a:gd name="T19" fmla="*/ 2147483647 h 106"/>
                <a:gd name="T20" fmla="*/ 2147483647 w 67"/>
                <a:gd name="T21" fmla="*/ 2147483647 h 106"/>
                <a:gd name="T22" fmla="*/ 2147483647 w 67"/>
                <a:gd name="T23" fmla="*/ 2147483647 h 106"/>
                <a:gd name="T24" fmla="*/ 2147483647 w 67"/>
                <a:gd name="T25" fmla="*/ 2147483647 h 106"/>
                <a:gd name="T26" fmla="*/ 2147483647 w 67"/>
                <a:gd name="T27" fmla="*/ 2147483647 h 106"/>
                <a:gd name="T28" fmla="*/ 2147483647 w 67"/>
                <a:gd name="T29" fmla="*/ 2147483647 h 106"/>
                <a:gd name="T30" fmla="*/ 0 w 67"/>
                <a:gd name="T31" fmla="*/ 2147483647 h 106"/>
                <a:gd name="T32" fmla="*/ 2147483647 w 67"/>
                <a:gd name="T33" fmla="*/ 0 h 106"/>
                <a:gd name="T34" fmla="*/ 2147483647 w 67"/>
                <a:gd name="T35" fmla="*/ 2147483647 h 106"/>
                <a:gd name="T36" fmla="*/ 2147483647 w 67"/>
                <a:gd name="T37" fmla="*/ 2147483647 h 106"/>
                <a:gd name="T38" fmla="*/ 2147483647 w 67"/>
                <a:gd name="T39" fmla="*/ 2147483647 h 106"/>
                <a:gd name="T40" fmla="*/ 2147483647 w 67"/>
                <a:gd name="T41" fmla="*/ 2147483647 h 106"/>
                <a:gd name="T42" fmla="*/ 2147483647 w 67"/>
                <a:gd name="T43" fmla="*/ 2147483647 h 106"/>
                <a:gd name="T44" fmla="*/ 2147483647 w 67"/>
                <a:gd name="T45" fmla="*/ 2147483647 h 106"/>
                <a:gd name="T46" fmla="*/ 2147483647 w 67"/>
                <a:gd name="T47" fmla="*/ 2147483647 h 106"/>
                <a:gd name="T48" fmla="*/ 2147483647 w 67"/>
                <a:gd name="T49" fmla="*/ 2147483647 h 106"/>
                <a:gd name="T50" fmla="*/ 2147483647 w 67"/>
                <a:gd name="T51" fmla="*/ 2147483647 h 106"/>
                <a:gd name="T52" fmla="*/ 2147483647 w 67"/>
                <a:gd name="T53" fmla="*/ 2147483647 h 106"/>
                <a:gd name="T54" fmla="*/ 2147483647 w 67"/>
                <a:gd name="T55" fmla="*/ 2147483647 h 106"/>
                <a:gd name="T56" fmla="*/ 2147483647 w 67"/>
                <a:gd name="T57" fmla="*/ 2147483647 h 106"/>
                <a:gd name="T58" fmla="*/ 2147483647 w 67"/>
                <a:gd name="T59" fmla="*/ 2147483647 h 106"/>
                <a:gd name="T60" fmla="*/ 2147483647 w 67"/>
                <a:gd name="T61" fmla="*/ 2147483647 h 106"/>
                <a:gd name="T62" fmla="*/ 2147483647 w 67"/>
                <a:gd name="T63" fmla="*/ 2147483647 h 106"/>
                <a:gd name="T64" fmla="*/ 2147483647 w 67"/>
                <a:gd name="T65" fmla="*/ 2147483647 h 106"/>
                <a:gd name="T66" fmla="*/ 2147483647 w 67"/>
                <a:gd name="T67" fmla="*/ 2147483647 h 106"/>
                <a:gd name="T68" fmla="*/ 2147483647 w 67"/>
                <a:gd name="T69" fmla="*/ 2147483647 h 106"/>
                <a:gd name="T70" fmla="*/ 2147483647 w 67"/>
                <a:gd name="T71" fmla="*/ 2147483647 h 106"/>
                <a:gd name="T72" fmla="*/ 2147483647 w 67"/>
                <a:gd name="T73" fmla="*/ 2147483647 h 106"/>
                <a:gd name="T74" fmla="*/ 2147483647 w 67"/>
                <a:gd name="T75" fmla="*/ 2147483647 h 106"/>
                <a:gd name="T76" fmla="*/ 2147483647 w 67"/>
                <a:gd name="T77" fmla="*/ 2147483647 h 106"/>
                <a:gd name="T78" fmla="*/ 2147483647 w 67"/>
                <a:gd name="T79" fmla="*/ 2147483647 h 106"/>
                <a:gd name="T80" fmla="*/ 2147483647 w 67"/>
                <a:gd name="T81" fmla="*/ 2147483647 h 106"/>
                <a:gd name="T82" fmla="*/ 2147483647 w 67"/>
                <a:gd name="T83" fmla="*/ 2147483647 h 106"/>
                <a:gd name="T84" fmla="*/ 2147483647 w 67"/>
                <a:gd name="T85" fmla="*/ 2147483647 h 106"/>
                <a:gd name="T86" fmla="*/ 2147483647 w 67"/>
                <a:gd name="T87" fmla="*/ 2147483647 h 106"/>
                <a:gd name="T88" fmla="*/ 2147483647 w 67"/>
                <a:gd name="T89" fmla="*/ 2147483647 h 106"/>
                <a:gd name="T90" fmla="*/ 2147483647 w 67"/>
                <a:gd name="T91" fmla="*/ 2147483647 h 106"/>
                <a:gd name="T92" fmla="*/ 2147483647 w 67"/>
                <a:gd name="T93" fmla="*/ 2147483647 h 106"/>
                <a:gd name="T94" fmla="*/ 2147483647 w 67"/>
                <a:gd name="T95" fmla="*/ 2147483647 h 106"/>
                <a:gd name="T96" fmla="*/ 2147483647 w 67"/>
                <a:gd name="T97" fmla="*/ 2147483647 h 106"/>
                <a:gd name="T98" fmla="*/ 2147483647 w 67"/>
                <a:gd name="T99" fmla="*/ 2147483647 h 106"/>
                <a:gd name="T100" fmla="*/ 2147483647 w 67"/>
                <a:gd name="T101" fmla="*/ 2147483647 h 106"/>
                <a:gd name="T102" fmla="*/ 2147483647 w 67"/>
                <a:gd name="T103" fmla="*/ 2147483647 h 10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15" name="椭圆 14"/>
          <p:cNvSpPr/>
          <p:nvPr/>
        </p:nvSpPr>
        <p:spPr>
          <a:xfrm>
            <a:off x="1054635" y="4508953"/>
            <a:ext cx="581025" cy="533400"/>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17" name="文本框 16"/>
          <p:cNvSpPr txBox="1"/>
          <p:nvPr/>
        </p:nvSpPr>
        <p:spPr>
          <a:xfrm>
            <a:off x="606037" y="5392917"/>
            <a:ext cx="9085179" cy="369332"/>
          </a:xfrm>
          <a:prstGeom prst="rect">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altLang="zh-CN" dirty="0" smtClean="0">
                <a:latin typeface="Times New Roman" panose="02020603050405020304" pitchFamily="18" charset="0"/>
                <a:cs typeface="Times New Roman" panose="02020603050405020304" pitchFamily="18" charset="0"/>
              </a:rPr>
              <a:t>Add the cold tarp at the beginning, the response only shows the non-condensed specie (H</a:t>
            </a:r>
            <a:r>
              <a:rPr lang="en-US" altLang="zh-CN" baseline="-25000" dirty="0" smtClean="0">
                <a:latin typeface="Times New Roman" panose="02020603050405020304" pitchFamily="18" charset="0"/>
                <a:cs typeface="Times New Roman" panose="02020603050405020304" pitchFamily="18" charset="0"/>
              </a:rPr>
              <a:t>e</a:t>
            </a:r>
            <a:r>
              <a:rPr lang="en-US" altLang="zh-CN" dirty="0" smtClean="0">
                <a:latin typeface="Times New Roman" panose="02020603050405020304" pitchFamily="18" charset="0"/>
                <a:cs typeface="Times New Roman" panose="02020603050405020304" pitchFamily="18" charset="0"/>
              </a:rPr>
              <a:t>/H</a:t>
            </a:r>
            <a:r>
              <a:rPr lang="en-US" altLang="zh-CN" baseline="-25000" dirty="0" smtClean="0">
                <a:latin typeface="Times New Roman" panose="02020603050405020304" pitchFamily="18" charset="0"/>
                <a:cs typeface="Times New Roman" panose="02020603050405020304" pitchFamily="18" charset="0"/>
              </a:rPr>
              <a:t>2</a:t>
            </a:r>
            <a:r>
              <a:rPr lang="en-US" altLang="zh-CN" dirty="0" smtClean="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9" name="文本框 18"/>
              <p:cNvSpPr txBox="1"/>
              <p:nvPr/>
            </p:nvSpPr>
            <p:spPr>
              <a:xfrm>
                <a:off x="2132973" y="5964854"/>
                <a:ext cx="4357155" cy="646331"/>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altLang="zh-CN" dirty="0" smtClean="0">
                    <a:latin typeface="Times New Roman" panose="02020603050405020304" pitchFamily="18" charset="0"/>
                    <a:cs typeface="Times New Roman" panose="02020603050405020304" pitchFamily="18" charset="0"/>
                  </a:rPr>
                  <a:t>(Quasi-)Steady state achieved,</a:t>
                </a:r>
                <a:r>
                  <a:rPr lang="en-US" altLang="zh-CN" dirty="0">
                    <a:latin typeface="Times New Roman" panose="02020603050405020304" pitchFamily="18" charset="0"/>
                    <a:cs typeface="Times New Roman" panose="02020603050405020304" pitchFamily="18" charset="0"/>
                  </a:rPr>
                  <a:t> </a:t>
                </a:r>
                <a:endParaRPr lang="en-US" altLang="zh-CN" dirty="0" smtClean="0">
                  <a:latin typeface="Times New Roman" panose="02020603050405020304" pitchFamily="18" charset="0"/>
                  <a:cs typeface="Times New Roman" panose="02020603050405020304" pitchFamily="18" charset="0"/>
                </a:endParaRPr>
              </a:p>
              <a:p>
                <a:r>
                  <a:rPr lang="en-US" altLang="zh-CN" dirty="0" smtClean="0">
                    <a:latin typeface="Times New Roman" panose="02020603050405020304" pitchFamily="18" charset="0"/>
                    <a:cs typeface="Times New Roman" panose="02020603050405020304" pitchFamily="18" charset="0"/>
                  </a:rPr>
                  <a:t>Get </a:t>
                </a:r>
                <a:r>
                  <a:rPr lang="en-US" altLang="zh-CN" dirty="0">
                    <a:latin typeface="Times New Roman" panose="02020603050405020304" pitchFamily="18" charset="0"/>
                    <a:cs typeface="Times New Roman" panose="02020603050405020304" pitchFamily="18" charset="0"/>
                  </a:rPr>
                  <a:t>the non-condensed component’s flux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𝐽</m:t>
                        </m:r>
                      </m:e>
                      <m:sub>
                        <m:r>
                          <a:rPr lang="en-US" altLang="zh-CN" i="1">
                            <a:latin typeface="Cambria Math" panose="02040503050406030204" pitchFamily="18" charset="0"/>
                          </a:rPr>
                          <m:t>1</m:t>
                        </m:r>
                      </m:sub>
                    </m:sSub>
                  </m:oMath>
                </a14:m>
                <a:r>
                  <a:rPr lang="en-US" altLang="zh-CN" dirty="0"/>
                  <a:t> </a:t>
                </a:r>
                <a:endParaRPr lang="zh-CN" altLang="en-US" dirty="0"/>
              </a:p>
            </p:txBody>
          </p:sp>
        </mc:Choice>
        <mc:Fallback xmlns="">
          <p:sp>
            <p:nvSpPr>
              <p:cNvPr id="19" name="文本框 18"/>
              <p:cNvSpPr txBox="1">
                <a:spLocks noRot="1" noChangeAspect="1" noMove="1" noResize="1" noEditPoints="1" noAdjustHandles="1" noChangeArrowheads="1" noChangeShapeType="1" noTextEdit="1"/>
              </p:cNvSpPr>
              <p:nvPr/>
            </p:nvSpPr>
            <p:spPr>
              <a:xfrm>
                <a:off x="2132973" y="5964854"/>
                <a:ext cx="4357155" cy="646331"/>
              </a:xfrm>
              <a:prstGeom prst="rect">
                <a:avLst/>
              </a:prstGeom>
              <a:blipFill rotWithShape="0">
                <a:blip r:embed="rId6"/>
                <a:stretch>
                  <a:fillRect l="-1116" t="-3670" b="-11009"/>
                </a:stretch>
              </a:blipFill>
            </p:spPr>
            <p:txBody>
              <a:bodyPr/>
              <a:lstStyle/>
              <a:p>
                <a:r>
                  <a:rPr lang="zh-CN" altLang="en-US">
                    <a:noFill/>
                  </a:rPr>
                  <a:t> </a:t>
                </a:r>
              </a:p>
            </p:txBody>
          </p:sp>
        </mc:Fallback>
      </mc:AlternateContent>
      <p:graphicFrame>
        <p:nvGraphicFramePr>
          <p:cNvPr id="3" name="对象 2"/>
          <p:cNvGraphicFramePr>
            <a:graphicFrameLocks noChangeAspect="1"/>
          </p:cNvGraphicFramePr>
          <p:nvPr>
            <p:extLst>
              <p:ext uri="{D42A27DB-BD31-4B8C-83A1-F6EECF244321}">
                <p14:modId xmlns:p14="http://schemas.microsoft.com/office/powerpoint/2010/main" val="1158509614"/>
              </p:ext>
            </p:extLst>
          </p:nvPr>
        </p:nvGraphicFramePr>
        <p:xfrm>
          <a:off x="677361" y="1049620"/>
          <a:ext cx="5523120" cy="4179229"/>
        </p:xfrm>
        <a:graphic>
          <a:graphicData uri="http://schemas.openxmlformats.org/presentationml/2006/ole">
            <mc:AlternateContent xmlns:mc="http://schemas.openxmlformats.org/markup-compatibility/2006">
              <mc:Choice xmlns:v="urn:schemas-microsoft-com:vml" Requires="v">
                <p:oleObj spid="_x0000_s13351" name="Graph" r:id="rId7" imgW="1664280" imgH="1259280" progId="Origin50.Graph">
                  <p:embed/>
                </p:oleObj>
              </mc:Choice>
              <mc:Fallback>
                <p:oleObj name="Graph" r:id="rId7" imgW="1664280" imgH="1259280" progId="Origin50.Graph">
                  <p:embed/>
                  <p:pic>
                    <p:nvPicPr>
                      <p:cNvPr id="0" name=""/>
                      <p:cNvPicPr/>
                      <p:nvPr/>
                    </p:nvPicPr>
                    <p:blipFill>
                      <a:blip r:embed="rId8"/>
                      <a:stretch>
                        <a:fillRect/>
                      </a:stretch>
                    </p:blipFill>
                    <p:spPr>
                      <a:xfrm>
                        <a:off x="677361" y="1049620"/>
                        <a:ext cx="5523120" cy="4179229"/>
                      </a:xfrm>
                      <a:prstGeom prst="rect">
                        <a:avLst/>
                      </a:prstGeom>
                    </p:spPr>
                  </p:pic>
                </p:oleObj>
              </mc:Fallback>
            </mc:AlternateContent>
          </a:graphicData>
        </a:graphic>
      </p:graphicFrame>
      <p:cxnSp>
        <p:nvCxnSpPr>
          <p:cNvPr id="9" name="直接箭头连接符 8"/>
          <p:cNvCxnSpPr/>
          <p:nvPr/>
        </p:nvCxnSpPr>
        <p:spPr>
          <a:xfrm>
            <a:off x="1497496" y="5042353"/>
            <a:ext cx="304800" cy="33803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椭圆 22"/>
          <p:cNvSpPr/>
          <p:nvPr/>
        </p:nvSpPr>
        <p:spPr>
          <a:xfrm>
            <a:off x="2132973" y="3724696"/>
            <a:ext cx="871480" cy="596416"/>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cxnSp>
        <p:nvCxnSpPr>
          <p:cNvPr id="11" name="直接箭头连接符 10"/>
          <p:cNvCxnSpPr>
            <a:stCxn id="23" idx="5"/>
          </p:cNvCxnSpPr>
          <p:nvPr/>
        </p:nvCxnSpPr>
        <p:spPr>
          <a:xfrm>
            <a:off x="2876828" y="4233769"/>
            <a:ext cx="839861" cy="166309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0" name="直接箭头连接符 19"/>
          <p:cNvCxnSpPr/>
          <p:nvPr/>
        </p:nvCxnSpPr>
        <p:spPr>
          <a:xfrm>
            <a:off x="3004453" y="3979233"/>
            <a:ext cx="3767408" cy="341879"/>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6771861" y="4174649"/>
            <a:ext cx="3320589"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altLang="zh-CN" dirty="0" smtClean="0">
                <a:latin typeface="Times New Roman" panose="02020603050405020304" pitchFamily="18" charset="0"/>
                <a:cs typeface="Times New Roman" panose="02020603050405020304" pitchFamily="18" charset="0"/>
              </a:rPr>
              <a:t>At t=2480s, remove the cold trap </a:t>
            </a:r>
            <a:endParaRPr lang="zh-CN" altLang="en-US" dirty="0">
              <a:latin typeface="Times New Roman" panose="02020603050405020304" pitchFamily="18" charset="0"/>
              <a:cs typeface="Times New Roman" panose="02020603050405020304" pitchFamily="18" charset="0"/>
            </a:endParaRPr>
          </a:p>
        </p:txBody>
      </p:sp>
      <p:sp>
        <p:nvSpPr>
          <p:cNvPr id="26" name="椭圆 25"/>
          <p:cNvSpPr/>
          <p:nvPr/>
        </p:nvSpPr>
        <p:spPr>
          <a:xfrm>
            <a:off x="2970048" y="3120618"/>
            <a:ext cx="746641" cy="381209"/>
          </a:xfrm>
          <a:prstGeom prst="ellipse">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8" name="直接箭头连接符 27"/>
          <p:cNvCxnSpPr>
            <a:stCxn id="26" idx="6"/>
          </p:cNvCxnSpPr>
          <p:nvPr/>
        </p:nvCxnSpPr>
        <p:spPr>
          <a:xfrm flipV="1">
            <a:off x="3716689" y="1550504"/>
            <a:ext cx="4049085" cy="17607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7" name="文本框 36"/>
              <p:cNvSpPr txBox="1"/>
              <p:nvPr/>
            </p:nvSpPr>
            <p:spPr>
              <a:xfrm>
                <a:off x="7881210" y="538731"/>
                <a:ext cx="3620012" cy="203132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altLang="zh-CN" dirty="0" smtClean="0">
                    <a:latin typeface="Times New Roman" panose="02020603050405020304" pitchFamily="18" charset="0"/>
                    <a:cs typeface="Times New Roman" panose="02020603050405020304" pitchFamily="18" charset="0"/>
                  </a:rPr>
                  <a:t>Get the binary flux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𝐽</m:t>
                        </m:r>
                      </m:e>
                      <m:sub>
                        <m:r>
                          <a:rPr lang="en-US" altLang="zh-CN" i="1">
                            <a:latin typeface="Cambria Math" panose="02040503050406030204" pitchFamily="18" charset="0"/>
                          </a:rPr>
                          <m:t>𝑡</m:t>
                        </m:r>
                      </m:sub>
                    </m:sSub>
                    <m:r>
                      <a:rPr lang="en-US" altLang="zh-CN" b="0" i="1" smtClean="0">
                        <a:latin typeface="Cambria Math" panose="02040503050406030204" pitchFamily="18" charset="0"/>
                      </a:rPr>
                      <m:t>.</m:t>
                    </m:r>
                  </m:oMath>
                </a14:m>
                <a:endParaRPr lang="en-US" altLang="zh-CN" dirty="0" smtClean="0">
                  <a:latin typeface="Times New Roman" panose="02020603050405020304" pitchFamily="18" charset="0"/>
                  <a:cs typeface="Times New Roman" panose="02020603050405020304" pitchFamily="18" charset="0"/>
                </a:endParaRPr>
              </a:p>
              <a:p>
                <a:endParaRPr lang="en-US" altLang="zh-CN" dirty="0" smtClean="0">
                  <a:latin typeface="Times New Roman" panose="02020603050405020304" pitchFamily="18" charset="0"/>
                  <a:cs typeface="Times New Roman" panose="02020603050405020304" pitchFamily="18" charset="0"/>
                </a:endParaRPr>
              </a:p>
              <a:p>
                <a:r>
                  <a:rPr lang="en-US" altLang="zh-CN" dirty="0" smtClean="0">
                    <a:latin typeface="Times New Roman" panose="02020603050405020304" pitchFamily="18" charset="0"/>
                    <a:cs typeface="Times New Roman" panose="02020603050405020304" pitchFamily="18" charset="0"/>
                  </a:rPr>
                  <a:t>In the following stage, </a:t>
                </a:r>
                <a:r>
                  <a:rPr lang="en-US" altLang="zh-CN" dirty="0">
                    <a:latin typeface="Times New Roman" panose="02020603050405020304" pitchFamily="18" charset="0"/>
                    <a:cs typeface="Times New Roman" panose="02020603050405020304" pitchFamily="18" charset="0"/>
                  </a:rPr>
                  <a:t>t</a:t>
                </a:r>
                <a:r>
                  <a:rPr lang="en-US" altLang="zh-CN" dirty="0" smtClean="0">
                    <a:latin typeface="Times New Roman" panose="02020603050405020304" pitchFamily="18" charset="0"/>
                    <a:cs typeface="Times New Roman" panose="02020603050405020304" pitchFamily="18" charset="0"/>
                  </a:rPr>
                  <a:t>he </a:t>
                </a:r>
                <a:r>
                  <a:rPr lang="en-US" altLang="zh-CN" dirty="0">
                    <a:latin typeface="Times New Roman" panose="02020603050405020304" pitchFamily="18" charset="0"/>
                    <a:cs typeface="Times New Roman" panose="02020603050405020304" pitchFamily="18" charset="0"/>
                  </a:rPr>
                  <a:t>cold trap was applied and removed twice at certain time interval to double check the assumption of the (quasi-) steady state. </a:t>
                </a:r>
                <a:endParaRPr lang="zh-CN" altLang="en-US" dirty="0">
                  <a:latin typeface="Times New Roman" panose="02020603050405020304" pitchFamily="18" charset="0"/>
                  <a:cs typeface="Times New Roman" panose="02020603050405020304" pitchFamily="18" charset="0"/>
                </a:endParaRPr>
              </a:p>
            </p:txBody>
          </p:sp>
        </mc:Choice>
        <mc:Fallback xmlns="">
          <p:sp>
            <p:nvSpPr>
              <p:cNvPr id="37" name="文本框 36"/>
              <p:cNvSpPr txBox="1">
                <a:spLocks noRot="1" noChangeAspect="1" noMove="1" noResize="1" noEditPoints="1" noAdjustHandles="1" noChangeArrowheads="1" noChangeShapeType="1" noTextEdit="1"/>
              </p:cNvSpPr>
              <p:nvPr/>
            </p:nvSpPr>
            <p:spPr>
              <a:xfrm>
                <a:off x="7881210" y="538731"/>
                <a:ext cx="3620012" cy="2031325"/>
              </a:xfrm>
              <a:prstGeom prst="rect">
                <a:avLst/>
              </a:prstGeom>
              <a:blipFill rotWithShape="0">
                <a:blip r:embed="rId9"/>
                <a:stretch>
                  <a:fillRect l="-1342" t="-1190" r="-839" b="-327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4" name="文本框 43"/>
              <p:cNvSpPr txBox="1"/>
              <p:nvPr/>
            </p:nvSpPr>
            <p:spPr>
              <a:xfrm>
                <a:off x="8324305" y="6166326"/>
                <a:ext cx="3626121"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altLang="zh-CN" b="1" dirty="0" smtClean="0">
                    <a:solidFill>
                      <a:srgbClr val="FF0000"/>
                    </a:solidFill>
                    <a:latin typeface="Times New Roman" panose="02020603050405020304" pitchFamily="18" charset="0"/>
                    <a:cs typeface="Times New Roman" panose="02020603050405020304" pitchFamily="18" charset="0"/>
                  </a:rPr>
                  <a:t>Flux of component 2:   </a:t>
                </a:r>
                <a14:m>
                  <m:oMath xmlns:m="http://schemas.openxmlformats.org/officeDocument/2006/math">
                    <m:sSub>
                      <m:sSubPr>
                        <m:ctrlPr>
                          <a:rPr lang="en-US" altLang="zh-CN" b="1" i="1" smtClean="0">
                            <a:solidFill>
                              <a:srgbClr val="FF0000"/>
                            </a:solidFill>
                            <a:latin typeface="Cambria Math" panose="02040503050406030204" pitchFamily="18" charset="0"/>
                          </a:rPr>
                        </m:ctrlPr>
                      </m:sSubPr>
                      <m:e>
                        <m:r>
                          <a:rPr lang="en-US" altLang="zh-CN" b="1" i="1" smtClean="0">
                            <a:solidFill>
                              <a:srgbClr val="FF0000"/>
                            </a:solidFill>
                            <a:latin typeface="Cambria Math" panose="02040503050406030204" pitchFamily="18" charset="0"/>
                          </a:rPr>
                          <m:t>𝑱</m:t>
                        </m:r>
                      </m:e>
                      <m:sub>
                        <m:r>
                          <a:rPr lang="en-US" altLang="zh-CN" b="1" i="1" smtClean="0">
                            <a:solidFill>
                              <a:srgbClr val="FF0000"/>
                            </a:solidFill>
                            <a:latin typeface="Cambria Math" panose="02040503050406030204" pitchFamily="18" charset="0"/>
                          </a:rPr>
                          <m:t>𝟐</m:t>
                        </m:r>
                      </m:sub>
                    </m:sSub>
                    <m:r>
                      <a:rPr lang="en-US" altLang="zh-CN" b="1" i="1" smtClean="0">
                        <a:solidFill>
                          <a:srgbClr val="FF0000"/>
                        </a:solidFill>
                        <a:latin typeface="Cambria Math" panose="02040503050406030204" pitchFamily="18" charset="0"/>
                      </a:rPr>
                      <m:t>=</m:t>
                    </m:r>
                    <m:sSub>
                      <m:sSubPr>
                        <m:ctrlPr>
                          <a:rPr lang="en-US" altLang="zh-CN" b="1" i="1" smtClean="0">
                            <a:solidFill>
                              <a:srgbClr val="FF0000"/>
                            </a:solidFill>
                            <a:latin typeface="Cambria Math" panose="02040503050406030204" pitchFamily="18" charset="0"/>
                          </a:rPr>
                        </m:ctrlPr>
                      </m:sSubPr>
                      <m:e>
                        <m:r>
                          <a:rPr lang="en-US" altLang="zh-CN" b="1" i="1" smtClean="0">
                            <a:solidFill>
                              <a:srgbClr val="FF0000"/>
                            </a:solidFill>
                            <a:latin typeface="Cambria Math" panose="02040503050406030204" pitchFamily="18" charset="0"/>
                          </a:rPr>
                          <m:t>𝑱</m:t>
                        </m:r>
                      </m:e>
                      <m:sub>
                        <m:r>
                          <a:rPr lang="en-US" altLang="zh-CN" b="1" i="1" smtClean="0">
                            <a:solidFill>
                              <a:srgbClr val="FF0000"/>
                            </a:solidFill>
                            <a:latin typeface="Cambria Math" panose="02040503050406030204" pitchFamily="18" charset="0"/>
                          </a:rPr>
                          <m:t>𝒕</m:t>
                        </m:r>
                      </m:sub>
                    </m:sSub>
                    <m:r>
                      <a:rPr lang="en-US" altLang="zh-CN" b="1" i="1" smtClean="0">
                        <a:solidFill>
                          <a:srgbClr val="FF0000"/>
                        </a:solidFill>
                        <a:latin typeface="Cambria Math" panose="02040503050406030204" pitchFamily="18" charset="0"/>
                      </a:rPr>
                      <m:t>−</m:t>
                    </m:r>
                    <m:sSub>
                      <m:sSubPr>
                        <m:ctrlPr>
                          <a:rPr lang="en-US" altLang="zh-CN" b="1" i="1" smtClean="0">
                            <a:solidFill>
                              <a:srgbClr val="FF0000"/>
                            </a:solidFill>
                            <a:latin typeface="Cambria Math" panose="02040503050406030204" pitchFamily="18" charset="0"/>
                          </a:rPr>
                        </m:ctrlPr>
                      </m:sSubPr>
                      <m:e>
                        <m:r>
                          <a:rPr lang="en-US" altLang="zh-CN" b="1" i="1" smtClean="0">
                            <a:solidFill>
                              <a:srgbClr val="FF0000"/>
                            </a:solidFill>
                            <a:latin typeface="Cambria Math" panose="02040503050406030204" pitchFamily="18" charset="0"/>
                          </a:rPr>
                          <m:t>𝑱</m:t>
                        </m:r>
                      </m:e>
                      <m:sub>
                        <m:r>
                          <a:rPr lang="en-US" altLang="zh-CN" b="1" i="1" smtClean="0">
                            <a:solidFill>
                              <a:srgbClr val="FF0000"/>
                            </a:solidFill>
                            <a:latin typeface="Cambria Math" panose="02040503050406030204" pitchFamily="18" charset="0"/>
                          </a:rPr>
                          <m:t>𝟏</m:t>
                        </m:r>
                      </m:sub>
                    </m:sSub>
                  </m:oMath>
                </a14:m>
                <a:endParaRPr lang="zh-CN" altLang="en-US" b="1" dirty="0">
                  <a:latin typeface="Times New Roman" panose="02020603050405020304" pitchFamily="18" charset="0"/>
                  <a:cs typeface="Times New Roman" panose="02020603050405020304" pitchFamily="18" charset="0"/>
                </a:endParaRPr>
              </a:p>
            </p:txBody>
          </p:sp>
        </mc:Choice>
        <mc:Fallback xmlns="">
          <p:sp>
            <p:nvSpPr>
              <p:cNvPr id="44" name="文本框 43"/>
              <p:cNvSpPr txBox="1">
                <a:spLocks noRot="1" noChangeAspect="1" noMove="1" noResize="1" noEditPoints="1" noAdjustHandles="1" noChangeArrowheads="1" noChangeShapeType="1" noTextEdit="1"/>
              </p:cNvSpPr>
              <p:nvPr/>
            </p:nvSpPr>
            <p:spPr>
              <a:xfrm>
                <a:off x="8324305" y="6166326"/>
                <a:ext cx="3626121" cy="369332"/>
              </a:xfrm>
              <a:prstGeom prst="rect">
                <a:avLst/>
              </a:prstGeom>
              <a:blipFill rotWithShape="0">
                <a:blip r:embed="rId10"/>
                <a:stretch>
                  <a:fillRect l="-1342" t="-8065" b="-24194"/>
                </a:stretch>
              </a:blipFill>
            </p:spPr>
            <p:txBody>
              <a:bodyPr/>
              <a:lstStyle/>
              <a:p>
                <a:r>
                  <a:rPr lang="zh-CN" altLang="en-US">
                    <a:noFill/>
                  </a:rPr>
                  <a:t> </a:t>
                </a:r>
              </a:p>
            </p:txBody>
          </p:sp>
        </mc:Fallback>
      </mc:AlternateContent>
      <p:cxnSp>
        <p:nvCxnSpPr>
          <p:cNvPr id="38" name="直接箭头连接符 37"/>
          <p:cNvCxnSpPr/>
          <p:nvPr/>
        </p:nvCxnSpPr>
        <p:spPr>
          <a:xfrm>
            <a:off x="6606862" y="6288019"/>
            <a:ext cx="151970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p:nvPr/>
        </p:nvCxnSpPr>
        <p:spPr>
          <a:xfrm>
            <a:off x="11212384" y="2554116"/>
            <a:ext cx="69617" cy="353399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366500" y="6032500"/>
            <a:ext cx="609600" cy="609600"/>
          </a:xfrm>
          <a:prstGeom prst="rect">
            <a:avLst/>
          </a:prstGeom>
        </p:spPr>
      </p:pic>
    </p:spTree>
    <p:custDataLst>
      <p:tags r:id="rId2"/>
    </p:custDataLst>
    <p:extLst>
      <p:ext uri="{BB962C8B-B14F-4D97-AF65-F5344CB8AC3E}">
        <p14:creationId xmlns:p14="http://schemas.microsoft.com/office/powerpoint/2010/main" val="42525891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6" presetClass="entr" presetSubtype="21"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7"/>
                                        </p:tgtEl>
                                        <p:attrNameLst>
                                          <p:attrName>style.visibility</p:attrName>
                                        </p:attrNameLst>
                                      </p:cBhvr>
                                      <p:to>
                                        <p:strVal val="visible"/>
                                      </p:to>
                                    </p:set>
                                  </p:childTnLst>
                                </p:cTn>
                              </p:par>
                              <p:par>
                                <p:cTn id="38" presetID="16" presetClass="entr" presetSubtype="21"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arn(inVertical)">
                                      <p:cBhvr>
                                        <p:cTn id="40" dur="500"/>
                                        <p:tgtEl>
                                          <p:spTgt spid="26"/>
                                        </p:tgtEl>
                                      </p:cBhvr>
                                    </p:animEffect>
                                  </p:child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2" presetClass="entr" presetSubtype="4" fill="hold" grpId="0" nodeType="click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500"/>
                                        <p:tgtEl>
                                          <p:spTgt spid="44"/>
                                        </p:tgtEl>
                                        <p:attrNameLst>
                                          <p:attrName>ppt_y</p:attrName>
                                        </p:attrNameLst>
                                      </p:cBhvr>
                                      <p:tavLst>
                                        <p:tav tm="0">
                                          <p:val>
                                            <p:strVal val="#ppt_y+#ppt_h*1.125000"/>
                                          </p:val>
                                        </p:tav>
                                        <p:tav tm="100000">
                                          <p:val>
                                            <p:strVal val="#ppt_y"/>
                                          </p:val>
                                        </p:tav>
                                      </p:tavLst>
                                    </p:anim>
                                    <p:animEffect transition="in" filter="wipe(up)">
                                      <p:cBhvr>
                                        <p:cTn id="5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7"/>
                </p:tgtEl>
              </p:cMediaNode>
            </p:audio>
          </p:childTnLst>
        </p:cTn>
      </p:par>
    </p:tnLst>
    <p:bldLst>
      <p:bldP spid="15" grpId="0" animBg="1"/>
      <p:bldP spid="17" grpId="0" animBg="1"/>
      <p:bldP spid="19" grpId="0" animBg="1"/>
      <p:bldP spid="23" grpId="0" animBg="1"/>
      <p:bldP spid="31" grpId="0" animBg="1"/>
      <p:bldP spid="26" grpId="0" animBg="1"/>
      <p:bldP spid="37" grpId="0" animBg="1"/>
      <p:bldP spid="4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组合 55"/>
          <p:cNvGrpSpPr>
            <a:grpSpLocks/>
          </p:cNvGrpSpPr>
          <p:nvPr/>
        </p:nvGrpSpPr>
        <p:grpSpPr bwMode="auto">
          <a:xfrm>
            <a:off x="193675" y="185738"/>
            <a:ext cx="6538429" cy="825500"/>
            <a:chOff x="193490" y="186088"/>
            <a:chExt cx="6537452" cy="824600"/>
          </a:xfrm>
        </p:grpSpPr>
        <p:sp>
          <p:nvSpPr>
            <p:cNvPr id="2" name="菱形 1"/>
            <p:cNvSpPr/>
            <p:nvPr/>
          </p:nvSpPr>
          <p:spPr>
            <a:xfrm>
              <a:off x="193490" y="186088"/>
              <a:ext cx="825377" cy="824600"/>
            </a:xfrm>
            <a:prstGeom prst="diamond">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402" name="文本框 2"/>
            <p:cNvSpPr txBox="1">
              <a:spLocks noChangeArrowheads="1"/>
            </p:cNvSpPr>
            <p:nvPr/>
          </p:nvSpPr>
          <p:spPr bwMode="auto">
            <a:xfrm>
              <a:off x="1018090" y="243238"/>
              <a:ext cx="5712852" cy="46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2400" dirty="0" smtClean="0">
                  <a:solidFill>
                    <a:srgbClr val="0072A9"/>
                  </a:solidFill>
                  <a:latin typeface="Times New Roman" panose="02020603050405020304" pitchFamily="18" charset="0"/>
                  <a:ea typeface="微软雅黑" pitchFamily="34" charset="-122"/>
                  <a:cs typeface="Times New Roman" panose="02020603050405020304" pitchFamily="18" charset="0"/>
                </a:rPr>
                <a:t>Transport process @ Adsorption-Diffusion</a:t>
              </a:r>
              <a:endParaRPr lang="zh-CN" altLang="en-US" sz="2400" dirty="0">
                <a:solidFill>
                  <a:srgbClr val="0072A9"/>
                </a:solidFill>
                <a:latin typeface="Times New Roman" panose="02020603050405020304" pitchFamily="18" charset="0"/>
                <a:ea typeface="微软雅黑" pitchFamily="34" charset="-122"/>
                <a:cs typeface="Times New Roman" panose="02020603050405020304" pitchFamily="18" charset="0"/>
              </a:endParaRPr>
            </a:p>
          </p:txBody>
        </p:sp>
        <p:cxnSp>
          <p:nvCxnSpPr>
            <p:cNvPr id="4" name="直接连接符 3"/>
            <p:cNvCxnSpPr/>
            <p:nvPr/>
          </p:nvCxnSpPr>
          <p:spPr>
            <a:xfrm>
              <a:off x="1109341" y="688776"/>
              <a:ext cx="5026861" cy="0"/>
            </a:xfrm>
            <a:prstGeom prst="line">
              <a:avLst/>
            </a:prstGeom>
            <a:ln>
              <a:solidFill>
                <a:srgbClr val="0072A9"/>
              </a:solidFill>
              <a:prstDash val="dash"/>
            </a:ln>
          </p:spPr>
          <p:style>
            <a:lnRef idx="1">
              <a:schemeClr val="accent1"/>
            </a:lnRef>
            <a:fillRef idx="0">
              <a:schemeClr val="accent1"/>
            </a:fillRef>
            <a:effectRef idx="0">
              <a:schemeClr val="accent1"/>
            </a:effectRef>
            <a:fontRef idx="minor">
              <a:schemeClr val="tx1"/>
            </a:fontRef>
          </p:style>
        </p:cxnSp>
        <p:sp>
          <p:nvSpPr>
            <p:cNvPr id="15405" name="Freeform 48"/>
            <p:cNvSpPr>
              <a:spLocks noEditPoints="1"/>
            </p:cNvSpPr>
            <p:nvPr/>
          </p:nvSpPr>
          <p:spPr bwMode="auto">
            <a:xfrm>
              <a:off x="463340" y="372090"/>
              <a:ext cx="284901" cy="452596"/>
            </a:xfrm>
            <a:custGeom>
              <a:avLst/>
              <a:gdLst>
                <a:gd name="T0" fmla="*/ 2147483647 w 67"/>
                <a:gd name="T1" fmla="*/ 2147483647 h 106"/>
                <a:gd name="T2" fmla="*/ 2147483647 w 67"/>
                <a:gd name="T3" fmla="*/ 2147483647 h 106"/>
                <a:gd name="T4" fmla="*/ 2147483647 w 67"/>
                <a:gd name="T5" fmla="*/ 2147483647 h 106"/>
                <a:gd name="T6" fmla="*/ 2147483647 w 67"/>
                <a:gd name="T7" fmla="*/ 2147483647 h 106"/>
                <a:gd name="T8" fmla="*/ 2147483647 w 67"/>
                <a:gd name="T9" fmla="*/ 2147483647 h 106"/>
                <a:gd name="T10" fmla="*/ 2147483647 w 67"/>
                <a:gd name="T11" fmla="*/ 2147483647 h 106"/>
                <a:gd name="T12" fmla="*/ 2147483647 w 67"/>
                <a:gd name="T13" fmla="*/ 2147483647 h 106"/>
                <a:gd name="T14" fmla="*/ 2147483647 w 67"/>
                <a:gd name="T15" fmla="*/ 2147483647 h 106"/>
                <a:gd name="T16" fmla="*/ 2147483647 w 67"/>
                <a:gd name="T17" fmla="*/ 2147483647 h 106"/>
                <a:gd name="T18" fmla="*/ 2147483647 w 67"/>
                <a:gd name="T19" fmla="*/ 2147483647 h 106"/>
                <a:gd name="T20" fmla="*/ 2147483647 w 67"/>
                <a:gd name="T21" fmla="*/ 2147483647 h 106"/>
                <a:gd name="T22" fmla="*/ 2147483647 w 67"/>
                <a:gd name="T23" fmla="*/ 2147483647 h 106"/>
                <a:gd name="T24" fmla="*/ 2147483647 w 67"/>
                <a:gd name="T25" fmla="*/ 2147483647 h 106"/>
                <a:gd name="T26" fmla="*/ 2147483647 w 67"/>
                <a:gd name="T27" fmla="*/ 2147483647 h 106"/>
                <a:gd name="T28" fmla="*/ 2147483647 w 67"/>
                <a:gd name="T29" fmla="*/ 2147483647 h 106"/>
                <a:gd name="T30" fmla="*/ 0 w 67"/>
                <a:gd name="T31" fmla="*/ 2147483647 h 106"/>
                <a:gd name="T32" fmla="*/ 2147483647 w 67"/>
                <a:gd name="T33" fmla="*/ 0 h 106"/>
                <a:gd name="T34" fmla="*/ 2147483647 w 67"/>
                <a:gd name="T35" fmla="*/ 2147483647 h 106"/>
                <a:gd name="T36" fmla="*/ 2147483647 w 67"/>
                <a:gd name="T37" fmla="*/ 2147483647 h 106"/>
                <a:gd name="T38" fmla="*/ 2147483647 w 67"/>
                <a:gd name="T39" fmla="*/ 2147483647 h 106"/>
                <a:gd name="T40" fmla="*/ 2147483647 w 67"/>
                <a:gd name="T41" fmla="*/ 2147483647 h 106"/>
                <a:gd name="T42" fmla="*/ 2147483647 w 67"/>
                <a:gd name="T43" fmla="*/ 2147483647 h 106"/>
                <a:gd name="T44" fmla="*/ 2147483647 w 67"/>
                <a:gd name="T45" fmla="*/ 2147483647 h 106"/>
                <a:gd name="T46" fmla="*/ 2147483647 w 67"/>
                <a:gd name="T47" fmla="*/ 2147483647 h 106"/>
                <a:gd name="T48" fmla="*/ 2147483647 w 67"/>
                <a:gd name="T49" fmla="*/ 2147483647 h 106"/>
                <a:gd name="T50" fmla="*/ 2147483647 w 67"/>
                <a:gd name="T51" fmla="*/ 2147483647 h 106"/>
                <a:gd name="T52" fmla="*/ 2147483647 w 67"/>
                <a:gd name="T53" fmla="*/ 2147483647 h 106"/>
                <a:gd name="T54" fmla="*/ 2147483647 w 67"/>
                <a:gd name="T55" fmla="*/ 2147483647 h 106"/>
                <a:gd name="T56" fmla="*/ 2147483647 w 67"/>
                <a:gd name="T57" fmla="*/ 2147483647 h 106"/>
                <a:gd name="T58" fmla="*/ 2147483647 w 67"/>
                <a:gd name="T59" fmla="*/ 2147483647 h 106"/>
                <a:gd name="T60" fmla="*/ 2147483647 w 67"/>
                <a:gd name="T61" fmla="*/ 2147483647 h 106"/>
                <a:gd name="T62" fmla="*/ 2147483647 w 67"/>
                <a:gd name="T63" fmla="*/ 2147483647 h 106"/>
                <a:gd name="T64" fmla="*/ 2147483647 w 67"/>
                <a:gd name="T65" fmla="*/ 2147483647 h 106"/>
                <a:gd name="T66" fmla="*/ 2147483647 w 67"/>
                <a:gd name="T67" fmla="*/ 2147483647 h 106"/>
                <a:gd name="T68" fmla="*/ 2147483647 w 67"/>
                <a:gd name="T69" fmla="*/ 2147483647 h 106"/>
                <a:gd name="T70" fmla="*/ 2147483647 w 67"/>
                <a:gd name="T71" fmla="*/ 2147483647 h 106"/>
                <a:gd name="T72" fmla="*/ 2147483647 w 67"/>
                <a:gd name="T73" fmla="*/ 2147483647 h 106"/>
                <a:gd name="T74" fmla="*/ 2147483647 w 67"/>
                <a:gd name="T75" fmla="*/ 2147483647 h 106"/>
                <a:gd name="T76" fmla="*/ 2147483647 w 67"/>
                <a:gd name="T77" fmla="*/ 2147483647 h 106"/>
                <a:gd name="T78" fmla="*/ 2147483647 w 67"/>
                <a:gd name="T79" fmla="*/ 2147483647 h 106"/>
                <a:gd name="T80" fmla="*/ 2147483647 w 67"/>
                <a:gd name="T81" fmla="*/ 2147483647 h 106"/>
                <a:gd name="T82" fmla="*/ 2147483647 w 67"/>
                <a:gd name="T83" fmla="*/ 2147483647 h 106"/>
                <a:gd name="T84" fmla="*/ 2147483647 w 67"/>
                <a:gd name="T85" fmla="*/ 2147483647 h 106"/>
                <a:gd name="T86" fmla="*/ 2147483647 w 67"/>
                <a:gd name="T87" fmla="*/ 2147483647 h 106"/>
                <a:gd name="T88" fmla="*/ 2147483647 w 67"/>
                <a:gd name="T89" fmla="*/ 2147483647 h 106"/>
                <a:gd name="T90" fmla="*/ 2147483647 w 67"/>
                <a:gd name="T91" fmla="*/ 2147483647 h 106"/>
                <a:gd name="T92" fmla="*/ 2147483647 w 67"/>
                <a:gd name="T93" fmla="*/ 2147483647 h 106"/>
                <a:gd name="T94" fmla="*/ 2147483647 w 67"/>
                <a:gd name="T95" fmla="*/ 2147483647 h 106"/>
                <a:gd name="T96" fmla="*/ 2147483647 w 67"/>
                <a:gd name="T97" fmla="*/ 2147483647 h 106"/>
                <a:gd name="T98" fmla="*/ 2147483647 w 67"/>
                <a:gd name="T99" fmla="*/ 2147483647 h 106"/>
                <a:gd name="T100" fmla="*/ 2147483647 w 67"/>
                <a:gd name="T101" fmla="*/ 2147483647 h 106"/>
                <a:gd name="T102" fmla="*/ 2147483647 w 67"/>
                <a:gd name="T103" fmla="*/ 2147483647 h 10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13" name="Rectangle 5"/>
          <p:cNvSpPr>
            <a:spLocks noChangeArrowheads="1"/>
          </p:cNvSpPr>
          <p:nvPr/>
        </p:nvSpPr>
        <p:spPr bwMode="auto">
          <a:xfrm>
            <a:off x="1262130" y="1088567"/>
            <a:ext cx="1526552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dirty="0"/>
          </a:p>
        </p:txBody>
      </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784" y="831852"/>
            <a:ext cx="7430693" cy="3463248"/>
          </a:xfrm>
          <a:prstGeom prst="rect">
            <a:avLst/>
          </a:prstGeom>
        </p:spPr>
      </p:pic>
      <p:grpSp>
        <p:nvGrpSpPr>
          <p:cNvPr id="11" name="组合 10"/>
          <p:cNvGrpSpPr/>
          <p:nvPr/>
        </p:nvGrpSpPr>
        <p:grpSpPr>
          <a:xfrm>
            <a:off x="1056308" y="4481171"/>
            <a:ext cx="4322786" cy="1663531"/>
            <a:chOff x="193675" y="4996732"/>
            <a:chExt cx="4322786" cy="1663531"/>
          </a:xfrm>
        </p:grpSpPr>
        <mc:AlternateContent xmlns:mc="http://schemas.openxmlformats.org/markup-compatibility/2006" xmlns:a14="http://schemas.microsoft.com/office/drawing/2010/main">
          <mc:Choice Requires="a14">
            <p:sp>
              <p:nvSpPr>
                <p:cNvPr id="8" name="文本框 7"/>
                <p:cNvSpPr txBox="1"/>
                <p:nvPr/>
              </p:nvSpPr>
              <p:spPr>
                <a:xfrm>
                  <a:off x="193675" y="5396647"/>
                  <a:ext cx="4322786" cy="1263616"/>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zh-CN" altLang="zh-CN" i="1">
                                <a:latin typeface="Cambria Math" panose="02040503050406030204" pitchFamily="18" charset="0"/>
                              </a:rPr>
                            </m:ctrlPr>
                          </m:dPr>
                          <m:e>
                            <m:m>
                              <m:mPr>
                                <m:mcs>
                                  <m:mc>
                                    <m:mcPr>
                                      <m:count m:val="2"/>
                                      <m:mcJc m:val="center"/>
                                    </m:mcPr>
                                  </m:mc>
                                </m:mcs>
                                <m:ctrlPr>
                                  <a:rPr lang="zh-CN" altLang="zh-CN" i="1">
                                    <a:latin typeface="Cambria Math" panose="02040503050406030204" pitchFamily="18" charset="0"/>
                                  </a:rPr>
                                </m:ctrlPr>
                              </m:mPr>
                              <m:mr>
                                <m:e>
                                  <m:f>
                                    <m:fPr>
                                      <m:ctrlPr>
                                        <a:rPr lang="zh-CN" altLang="zh-CN" i="1">
                                          <a:latin typeface="Cambria Math" panose="02040503050406030204" pitchFamily="18" charset="0"/>
                                        </a:rPr>
                                      </m:ctrlPr>
                                    </m:fPr>
                                    <m:num>
                                      <m:r>
                                        <a:rPr lang="en-US" altLang="zh-CN" i="1">
                                          <a:latin typeface="Cambria Math" panose="02040503050406030204" pitchFamily="18" charset="0"/>
                                        </a:rPr>
                                        <m:t>1</m:t>
                                      </m:r>
                                    </m:num>
                                    <m:den>
                                      <m:sSub>
                                        <m:sSubPr>
                                          <m:ctrlPr>
                                            <a:rPr lang="zh-CN" altLang="zh-CN" i="1">
                                              <a:latin typeface="Cambria Math" panose="02040503050406030204" pitchFamily="18" charset="0"/>
                                            </a:rPr>
                                          </m:ctrlPr>
                                        </m:sSubPr>
                                        <m:e>
                                          <m:r>
                                            <a:rPr lang="en-US" altLang="zh-CN" i="1">
                                              <a:latin typeface="Cambria Math" panose="02040503050406030204" pitchFamily="18" charset="0"/>
                                            </a:rPr>
                                            <m:t>Ð</m:t>
                                          </m:r>
                                        </m:e>
                                        <m:sub>
                                          <m:r>
                                            <a:rPr lang="en-US" altLang="zh-CN" i="1">
                                              <a:latin typeface="Cambria Math" panose="02040503050406030204" pitchFamily="18" charset="0"/>
                                            </a:rPr>
                                            <m:t>1</m:t>
                                          </m:r>
                                        </m:sub>
                                      </m:sSub>
                                    </m:den>
                                  </m:f>
                                  <m:r>
                                    <a:rPr lang="en-US" altLang="zh-CN" i="1">
                                      <a:latin typeface="Cambria Math" panose="02040503050406030204" pitchFamily="18" charset="0"/>
                                    </a:rPr>
                                    <m:t>+</m:t>
                                  </m:r>
                                  <m:f>
                                    <m:fPr>
                                      <m:ctrlPr>
                                        <a:rPr lang="zh-CN" altLang="zh-CN" i="1">
                                          <a:latin typeface="Cambria Math" panose="02040503050406030204" pitchFamily="18" charset="0"/>
                                        </a:rPr>
                                      </m:ctrlPr>
                                    </m:fPr>
                                    <m:num>
                                      <m:sSub>
                                        <m:sSubPr>
                                          <m:ctrlPr>
                                            <a:rPr lang="zh-CN" altLang="zh-CN" i="1">
                                              <a:latin typeface="Cambria Math" panose="02040503050406030204" pitchFamily="18" charset="0"/>
                                            </a:rPr>
                                          </m:ctrlPr>
                                        </m:sSubPr>
                                        <m:e>
                                          <m:r>
                                            <a:rPr lang="en-US" altLang="zh-CN" i="1">
                                              <a:latin typeface="Cambria Math" panose="02040503050406030204" pitchFamily="18" charset="0"/>
                                            </a:rPr>
                                            <m:t>𝑥</m:t>
                                          </m:r>
                                        </m:e>
                                        <m:sub>
                                          <m:r>
                                            <a:rPr lang="en-US" altLang="zh-CN" i="1">
                                              <a:latin typeface="Cambria Math" panose="02040503050406030204" pitchFamily="18" charset="0"/>
                                            </a:rPr>
                                            <m:t>2</m:t>
                                          </m:r>
                                        </m:sub>
                                      </m:sSub>
                                    </m:num>
                                    <m:den>
                                      <m:sSub>
                                        <m:sSubPr>
                                          <m:ctrlPr>
                                            <a:rPr lang="zh-CN" altLang="zh-CN" i="1">
                                              <a:latin typeface="Cambria Math" panose="02040503050406030204" pitchFamily="18" charset="0"/>
                                            </a:rPr>
                                          </m:ctrlPr>
                                        </m:sSubPr>
                                        <m:e>
                                          <m:r>
                                            <a:rPr lang="en-US" altLang="zh-CN" i="1">
                                              <a:latin typeface="Cambria Math" panose="02040503050406030204" pitchFamily="18" charset="0"/>
                                            </a:rPr>
                                            <m:t>Ð</m:t>
                                          </m:r>
                                        </m:e>
                                        <m:sub>
                                          <m:r>
                                            <a:rPr lang="en-US" altLang="zh-CN" i="1">
                                              <a:latin typeface="Cambria Math" panose="02040503050406030204" pitchFamily="18" charset="0"/>
                                            </a:rPr>
                                            <m:t>12</m:t>
                                          </m:r>
                                        </m:sub>
                                      </m:sSub>
                                    </m:den>
                                  </m:f>
                                </m:e>
                                <m:e>
                                  <m:r>
                                    <a:rPr lang="en-US" altLang="zh-CN" i="1">
                                      <a:latin typeface="Cambria Math" panose="02040503050406030204" pitchFamily="18" charset="0"/>
                                    </a:rPr>
                                    <m:t>−</m:t>
                                  </m:r>
                                  <m:f>
                                    <m:fPr>
                                      <m:ctrlPr>
                                        <a:rPr lang="zh-CN" altLang="zh-CN" i="1">
                                          <a:latin typeface="Cambria Math" panose="02040503050406030204" pitchFamily="18" charset="0"/>
                                        </a:rPr>
                                      </m:ctrlPr>
                                    </m:fPr>
                                    <m:num>
                                      <m:sSub>
                                        <m:sSubPr>
                                          <m:ctrlPr>
                                            <a:rPr lang="zh-CN" altLang="zh-CN" i="1">
                                              <a:latin typeface="Cambria Math" panose="02040503050406030204" pitchFamily="18" charset="0"/>
                                            </a:rPr>
                                          </m:ctrlPr>
                                        </m:sSubPr>
                                        <m:e>
                                          <m:r>
                                            <a:rPr lang="en-US" altLang="zh-CN" i="1">
                                              <a:latin typeface="Cambria Math" panose="02040503050406030204" pitchFamily="18" charset="0"/>
                                            </a:rPr>
                                            <m:t>𝑥</m:t>
                                          </m:r>
                                        </m:e>
                                        <m:sub>
                                          <m:r>
                                            <a:rPr lang="en-US" altLang="zh-CN" i="1">
                                              <a:latin typeface="Cambria Math" panose="02040503050406030204" pitchFamily="18" charset="0"/>
                                            </a:rPr>
                                            <m:t>1</m:t>
                                          </m:r>
                                        </m:sub>
                                      </m:sSub>
                                    </m:num>
                                    <m:den>
                                      <m:sSub>
                                        <m:sSubPr>
                                          <m:ctrlPr>
                                            <a:rPr lang="zh-CN" altLang="zh-CN" i="1">
                                              <a:latin typeface="Cambria Math" panose="02040503050406030204" pitchFamily="18" charset="0"/>
                                            </a:rPr>
                                          </m:ctrlPr>
                                        </m:sSubPr>
                                        <m:e>
                                          <m:r>
                                            <a:rPr lang="en-US" altLang="zh-CN" i="1">
                                              <a:latin typeface="Cambria Math" panose="02040503050406030204" pitchFamily="18" charset="0"/>
                                            </a:rPr>
                                            <m:t>Ð</m:t>
                                          </m:r>
                                        </m:e>
                                        <m:sub>
                                          <m:r>
                                            <a:rPr lang="en-US" altLang="zh-CN" i="1">
                                              <a:latin typeface="Cambria Math" panose="02040503050406030204" pitchFamily="18" charset="0"/>
                                            </a:rPr>
                                            <m:t>12</m:t>
                                          </m:r>
                                        </m:sub>
                                      </m:sSub>
                                    </m:den>
                                  </m:f>
                                </m:e>
                              </m:mr>
                              <m:mr>
                                <m:e>
                                  <m:r>
                                    <a:rPr lang="en-US" altLang="zh-CN" i="1">
                                      <a:latin typeface="Cambria Math" panose="02040503050406030204" pitchFamily="18" charset="0"/>
                                    </a:rPr>
                                    <m:t>−</m:t>
                                  </m:r>
                                  <m:f>
                                    <m:fPr>
                                      <m:ctrlPr>
                                        <a:rPr lang="zh-CN" altLang="zh-CN" i="1">
                                          <a:latin typeface="Cambria Math" panose="02040503050406030204" pitchFamily="18" charset="0"/>
                                        </a:rPr>
                                      </m:ctrlPr>
                                    </m:fPr>
                                    <m:num>
                                      <m:sSub>
                                        <m:sSubPr>
                                          <m:ctrlPr>
                                            <a:rPr lang="zh-CN" altLang="zh-CN" i="1">
                                              <a:latin typeface="Cambria Math" panose="02040503050406030204" pitchFamily="18" charset="0"/>
                                            </a:rPr>
                                          </m:ctrlPr>
                                        </m:sSubPr>
                                        <m:e>
                                          <m:r>
                                            <a:rPr lang="en-US" altLang="zh-CN" i="1">
                                              <a:latin typeface="Cambria Math" panose="02040503050406030204" pitchFamily="18" charset="0"/>
                                            </a:rPr>
                                            <m:t>𝑥</m:t>
                                          </m:r>
                                        </m:e>
                                        <m:sub>
                                          <m:r>
                                            <a:rPr lang="en-US" altLang="zh-CN" i="1">
                                              <a:latin typeface="Cambria Math" panose="02040503050406030204" pitchFamily="18" charset="0"/>
                                            </a:rPr>
                                            <m:t>2</m:t>
                                          </m:r>
                                        </m:sub>
                                      </m:sSub>
                                    </m:num>
                                    <m:den>
                                      <m:sSub>
                                        <m:sSubPr>
                                          <m:ctrlPr>
                                            <a:rPr lang="zh-CN" altLang="zh-CN" i="1">
                                              <a:latin typeface="Cambria Math" panose="02040503050406030204" pitchFamily="18" charset="0"/>
                                            </a:rPr>
                                          </m:ctrlPr>
                                        </m:sSubPr>
                                        <m:e>
                                          <m:r>
                                            <a:rPr lang="en-US" altLang="zh-CN" i="1">
                                              <a:latin typeface="Cambria Math" panose="02040503050406030204" pitchFamily="18" charset="0"/>
                                            </a:rPr>
                                            <m:t>Ð</m:t>
                                          </m:r>
                                        </m:e>
                                        <m:sub>
                                          <m:r>
                                            <a:rPr lang="en-US" altLang="zh-CN" i="1">
                                              <a:latin typeface="Cambria Math" panose="02040503050406030204" pitchFamily="18" charset="0"/>
                                            </a:rPr>
                                            <m:t>12</m:t>
                                          </m:r>
                                        </m:sub>
                                      </m:sSub>
                                    </m:den>
                                  </m:f>
                                </m:e>
                                <m:e>
                                  <m:f>
                                    <m:fPr>
                                      <m:ctrlPr>
                                        <a:rPr lang="zh-CN" altLang="zh-CN" i="1">
                                          <a:latin typeface="Cambria Math" panose="02040503050406030204" pitchFamily="18" charset="0"/>
                                        </a:rPr>
                                      </m:ctrlPr>
                                    </m:fPr>
                                    <m:num>
                                      <m:r>
                                        <a:rPr lang="en-US" altLang="zh-CN" i="1">
                                          <a:latin typeface="Cambria Math" panose="02040503050406030204" pitchFamily="18" charset="0"/>
                                        </a:rPr>
                                        <m:t>1</m:t>
                                      </m:r>
                                    </m:num>
                                    <m:den>
                                      <m:sSub>
                                        <m:sSubPr>
                                          <m:ctrlPr>
                                            <a:rPr lang="zh-CN" altLang="zh-CN" i="1">
                                              <a:latin typeface="Cambria Math" panose="02040503050406030204" pitchFamily="18" charset="0"/>
                                            </a:rPr>
                                          </m:ctrlPr>
                                        </m:sSubPr>
                                        <m:e>
                                          <m:r>
                                            <a:rPr lang="en-US" altLang="zh-CN" i="1">
                                              <a:latin typeface="Cambria Math" panose="02040503050406030204" pitchFamily="18" charset="0"/>
                                            </a:rPr>
                                            <m:t>Ð</m:t>
                                          </m:r>
                                        </m:e>
                                        <m:sub>
                                          <m:r>
                                            <a:rPr lang="en-US" altLang="zh-CN" i="1">
                                              <a:latin typeface="Cambria Math" panose="02040503050406030204" pitchFamily="18" charset="0"/>
                                            </a:rPr>
                                            <m:t>2</m:t>
                                          </m:r>
                                        </m:sub>
                                      </m:sSub>
                                    </m:den>
                                  </m:f>
                                  <m:r>
                                    <a:rPr lang="en-US" altLang="zh-CN" i="1">
                                      <a:latin typeface="Cambria Math" panose="02040503050406030204" pitchFamily="18" charset="0"/>
                                    </a:rPr>
                                    <m:t>+</m:t>
                                  </m:r>
                                  <m:f>
                                    <m:fPr>
                                      <m:ctrlPr>
                                        <a:rPr lang="zh-CN" altLang="zh-CN" i="1">
                                          <a:latin typeface="Cambria Math" panose="02040503050406030204" pitchFamily="18" charset="0"/>
                                        </a:rPr>
                                      </m:ctrlPr>
                                    </m:fPr>
                                    <m:num>
                                      <m:sSub>
                                        <m:sSubPr>
                                          <m:ctrlPr>
                                            <a:rPr lang="zh-CN" altLang="zh-CN" i="1">
                                              <a:latin typeface="Cambria Math" panose="02040503050406030204" pitchFamily="18" charset="0"/>
                                            </a:rPr>
                                          </m:ctrlPr>
                                        </m:sSubPr>
                                        <m:e>
                                          <m:r>
                                            <a:rPr lang="en-US" altLang="zh-CN" i="1">
                                              <a:latin typeface="Cambria Math" panose="02040503050406030204" pitchFamily="18" charset="0"/>
                                            </a:rPr>
                                            <m:t>𝑥</m:t>
                                          </m:r>
                                        </m:e>
                                        <m:sub>
                                          <m:r>
                                            <a:rPr lang="en-US" altLang="zh-CN" i="1">
                                              <a:latin typeface="Cambria Math" panose="02040503050406030204" pitchFamily="18" charset="0"/>
                                            </a:rPr>
                                            <m:t>1</m:t>
                                          </m:r>
                                        </m:sub>
                                      </m:sSub>
                                    </m:num>
                                    <m:den>
                                      <m:sSub>
                                        <m:sSubPr>
                                          <m:ctrlPr>
                                            <a:rPr lang="zh-CN" altLang="zh-CN" i="1">
                                              <a:latin typeface="Cambria Math" panose="02040503050406030204" pitchFamily="18" charset="0"/>
                                            </a:rPr>
                                          </m:ctrlPr>
                                        </m:sSubPr>
                                        <m:e>
                                          <m:r>
                                            <a:rPr lang="en-US" altLang="zh-CN" i="1">
                                              <a:latin typeface="Cambria Math" panose="02040503050406030204" pitchFamily="18" charset="0"/>
                                            </a:rPr>
                                            <m:t>Ð</m:t>
                                          </m:r>
                                        </m:e>
                                        <m:sub>
                                          <m:r>
                                            <a:rPr lang="en-US" altLang="zh-CN" i="1">
                                              <a:latin typeface="Cambria Math" panose="02040503050406030204" pitchFamily="18" charset="0"/>
                                            </a:rPr>
                                            <m:t>12</m:t>
                                          </m:r>
                                        </m:sub>
                                      </m:sSub>
                                    </m:den>
                                  </m:f>
                                </m:e>
                              </m:mr>
                            </m:m>
                          </m:e>
                        </m:d>
                        <m:r>
                          <a:rPr lang="en-US" altLang="zh-CN">
                            <a:latin typeface="Cambria Math" panose="02040503050406030204" pitchFamily="18" charset="0"/>
                          </a:rPr>
                          <m:t>∙</m:t>
                        </m:r>
                        <m:d>
                          <m:dPr>
                            <m:begChr m:val="["/>
                            <m:endChr m:val="]"/>
                            <m:ctrlPr>
                              <a:rPr lang="zh-CN" altLang="zh-CN" i="1">
                                <a:latin typeface="Cambria Math" panose="02040503050406030204" pitchFamily="18" charset="0"/>
                              </a:rPr>
                            </m:ctrlPr>
                          </m:dPr>
                          <m:e>
                            <m:m>
                              <m:mPr>
                                <m:mcs>
                                  <m:mc>
                                    <m:mcPr>
                                      <m:count m:val="1"/>
                                      <m:mcJc m:val="center"/>
                                    </m:mcPr>
                                  </m:mc>
                                </m:mcs>
                                <m:ctrlPr>
                                  <a:rPr lang="zh-CN" altLang="zh-CN" i="1">
                                    <a:latin typeface="Cambria Math" panose="02040503050406030204" pitchFamily="18" charset="0"/>
                                  </a:rPr>
                                </m:ctrlPr>
                              </m:mPr>
                              <m:mr>
                                <m:e>
                                  <m:sSub>
                                    <m:sSubPr>
                                      <m:ctrlPr>
                                        <a:rPr lang="zh-CN" altLang="zh-CN" i="1">
                                          <a:latin typeface="Cambria Math" panose="02040503050406030204" pitchFamily="18" charset="0"/>
                                        </a:rPr>
                                      </m:ctrlPr>
                                    </m:sSubPr>
                                    <m:e>
                                      <m:r>
                                        <a:rPr lang="en-US" altLang="zh-CN" i="1">
                                          <a:latin typeface="Cambria Math" panose="02040503050406030204" pitchFamily="18" charset="0"/>
                                        </a:rPr>
                                        <m:t>𝐽</m:t>
                                      </m:r>
                                    </m:e>
                                    <m:sub>
                                      <m:r>
                                        <a:rPr lang="en-US" altLang="zh-CN" i="1">
                                          <a:latin typeface="Cambria Math" panose="02040503050406030204" pitchFamily="18" charset="0"/>
                                        </a:rPr>
                                        <m:t>1</m:t>
                                      </m:r>
                                    </m:sub>
                                  </m:sSub>
                                </m:e>
                              </m:mr>
                              <m:mr>
                                <m:e>
                                  <m:sSub>
                                    <m:sSubPr>
                                      <m:ctrlPr>
                                        <a:rPr lang="zh-CN" altLang="zh-CN" i="1">
                                          <a:latin typeface="Cambria Math" panose="02040503050406030204" pitchFamily="18" charset="0"/>
                                        </a:rPr>
                                      </m:ctrlPr>
                                    </m:sSubPr>
                                    <m:e>
                                      <m:r>
                                        <a:rPr lang="en-US" altLang="zh-CN" i="1">
                                          <a:latin typeface="Cambria Math" panose="02040503050406030204" pitchFamily="18" charset="0"/>
                                        </a:rPr>
                                        <m:t>𝐽</m:t>
                                      </m:r>
                                    </m:e>
                                    <m:sub>
                                      <m:r>
                                        <a:rPr lang="en-US" altLang="zh-CN" i="1">
                                          <a:latin typeface="Cambria Math" panose="02040503050406030204" pitchFamily="18" charset="0"/>
                                        </a:rPr>
                                        <m:t>2</m:t>
                                      </m:r>
                                    </m:sub>
                                  </m:sSub>
                                </m:e>
                              </m:mr>
                            </m:m>
                          </m:e>
                        </m:d>
                        <m:r>
                          <a:rPr lang="en-US" altLang="zh-CN">
                            <a:latin typeface="Cambria Math" panose="02040503050406030204" pitchFamily="18" charset="0"/>
                          </a:rPr>
                          <m:t>=</m:t>
                        </m:r>
                        <m:d>
                          <m:dPr>
                            <m:begChr m:val="["/>
                            <m:endChr m:val="]"/>
                            <m:ctrlPr>
                              <a:rPr lang="zh-CN" altLang="zh-CN" i="1">
                                <a:latin typeface="Cambria Math" panose="02040503050406030204" pitchFamily="18" charset="0"/>
                              </a:rPr>
                            </m:ctrlPr>
                          </m:dPr>
                          <m:e>
                            <m:m>
                              <m:mPr>
                                <m:mcs>
                                  <m:mc>
                                    <m:mcPr>
                                      <m:count m:val="1"/>
                                      <m:mcJc m:val="center"/>
                                    </m:mcPr>
                                  </m:mc>
                                </m:mcs>
                                <m:ctrlPr>
                                  <a:rPr lang="zh-CN" altLang="zh-CN" i="1">
                                    <a:latin typeface="Cambria Math" panose="02040503050406030204" pitchFamily="18" charset="0"/>
                                  </a:rPr>
                                </m:ctrlPr>
                              </m:mPr>
                              <m:mr>
                                <m:e>
                                  <m:r>
                                    <a:rPr lang="en-US" altLang="zh-CN" i="1">
                                      <a:latin typeface="Cambria Math" panose="02040503050406030204" pitchFamily="18" charset="0"/>
                                    </a:rPr>
                                    <m:t>−</m:t>
                                  </m:r>
                                  <m:f>
                                    <m:fPr>
                                      <m:ctrlPr>
                                        <a:rPr lang="zh-CN" altLang="zh-CN" i="1">
                                          <a:latin typeface="Cambria Math" panose="02040503050406030204" pitchFamily="18" charset="0"/>
                                        </a:rPr>
                                      </m:ctrlPr>
                                    </m:fPr>
                                    <m:num>
                                      <m:sSub>
                                        <m:sSubPr>
                                          <m:ctrlPr>
                                            <a:rPr lang="zh-CN" altLang="zh-CN" i="1">
                                              <a:latin typeface="Cambria Math" panose="02040503050406030204" pitchFamily="18" charset="0"/>
                                            </a:rPr>
                                          </m:ctrlPr>
                                        </m:sSubPr>
                                        <m:e>
                                          <m:r>
                                            <a:rPr lang="en-US" altLang="zh-CN" i="1">
                                              <a:latin typeface="Cambria Math" panose="02040503050406030204" pitchFamily="18" charset="0"/>
                                            </a:rPr>
                                            <m:t>𝑞</m:t>
                                          </m:r>
                                        </m:e>
                                        <m:sub>
                                          <m:r>
                                            <a:rPr lang="en-US" altLang="zh-CN" i="1">
                                              <a:latin typeface="Cambria Math" panose="02040503050406030204" pitchFamily="18" charset="0"/>
                                            </a:rPr>
                                            <m:t>1</m:t>
                                          </m:r>
                                        </m:sub>
                                      </m:sSub>
                                    </m:num>
                                    <m:den>
                                      <m:r>
                                        <a:rPr lang="en-US" altLang="zh-CN" i="1">
                                          <a:latin typeface="Cambria Math" panose="02040503050406030204" pitchFamily="18" charset="0"/>
                                        </a:rPr>
                                        <m:t>𝑅𝑇</m:t>
                                      </m:r>
                                    </m:den>
                                  </m:f>
                                  <m:r>
                                    <a:rPr lang="en-US" altLang="zh-CN" i="1">
                                      <a:latin typeface="Cambria Math" panose="02040503050406030204" pitchFamily="18" charset="0"/>
                                    </a:rPr>
                                    <m:t>𝛻</m:t>
                                  </m:r>
                                  <m:sSub>
                                    <m:sSubPr>
                                      <m:ctrlPr>
                                        <a:rPr lang="zh-CN" altLang="zh-CN" i="1">
                                          <a:latin typeface="Cambria Math" panose="02040503050406030204" pitchFamily="18" charset="0"/>
                                        </a:rPr>
                                      </m:ctrlPr>
                                    </m:sSubPr>
                                    <m:e>
                                      <m:r>
                                        <a:rPr lang="en-US" altLang="zh-CN" i="1">
                                          <a:latin typeface="Cambria Math" panose="02040503050406030204" pitchFamily="18" charset="0"/>
                                        </a:rPr>
                                        <m:t>𝜇</m:t>
                                      </m:r>
                                    </m:e>
                                    <m:sub>
                                      <m:r>
                                        <a:rPr lang="en-US" altLang="zh-CN" i="1">
                                          <a:latin typeface="Cambria Math" panose="02040503050406030204" pitchFamily="18" charset="0"/>
                                        </a:rPr>
                                        <m:t>1</m:t>
                                      </m:r>
                                    </m:sub>
                                  </m:sSub>
                                </m:e>
                              </m:mr>
                              <m:mr>
                                <m:e>
                                  <m:r>
                                    <a:rPr lang="en-US" altLang="zh-CN" i="1">
                                      <a:latin typeface="Cambria Math" panose="02040503050406030204" pitchFamily="18" charset="0"/>
                                    </a:rPr>
                                    <m:t>−</m:t>
                                  </m:r>
                                  <m:f>
                                    <m:fPr>
                                      <m:ctrlPr>
                                        <a:rPr lang="zh-CN" altLang="zh-CN" i="1">
                                          <a:latin typeface="Cambria Math" panose="02040503050406030204" pitchFamily="18" charset="0"/>
                                        </a:rPr>
                                      </m:ctrlPr>
                                    </m:fPr>
                                    <m:num>
                                      <m:sSub>
                                        <m:sSubPr>
                                          <m:ctrlPr>
                                            <a:rPr lang="zh-CN" altLang="zh-CN" i="1">
                                              <a:latin typeface="Cambria Math" panose="02040503050406030204" pitchFamily="18" charset="0"/>
                                            </a:rPr>
                                          </m:ctrlPr>
                                        </m:sSubPr>
                                        <m:e>
                                          <m:r>
                                            <a:rPr lang="en-US" altLang="zh-CN" i="1">
                                              <a:latin typeface="Cambria Math" panose="02040503050406030204" pitchFamily="18" charset="0"/>
                                            </a:rPr>
                                            <m:t>𝑞</m:t>
                                          </m:r>
                                        </m:e>
                                        <m:sub>
                                          <m:r>
                                            <a:rPr lang="en-US" altLang="zh-CN" i="1">
                                              <a:latin typeface="Cambria Math" panose="02040503050406030204" pitchFamily="18" charset="0"/>
                                            </a:rPr>
                                            <m:t>2</m:t>
                                          </m:r>
                                        </m:sub>
                                      </m:sSub>
                                    </m:num>
                                    <m:den>
                                      <m:r>
                                        <a:rPr lang="en-US" altLang="zh-CN" i="1">
                                          <a:latin typeface="Cambria Math" panose="02040503050406030204" pitchFamily="18" charset="0"/>
                                        </a:rPr>
                                        <m:t>𝑅𝑇</m:t>
                                      </m:r>
                                    </m:den>
                                  </m:f>
                                  <m:r>
                                    <a:rPr lang="en-US" altLang="zh-CN" i="1">
                                      <a:latin typeface="Cambria Math" panose="02040503050406030204" pitchFamily="18" charset="0"/>
                                    </a:rPr>
                                    <m:t>𝛻</m:t>
                                  </m:r>
                                  <m:sSub>
                                    <m:sSubPr>
                                      <m:ctrlPr>
                                        <a:rPr lang="zh-CN" altLang="zh-CN" i="1">
                                          <a:latin typeface="Cambria Math" panose="02040503050406030204" pitchFamily="18" charset="0"/>
                                        </a:rPr>
                                      </m:ctrlPr>
                                    </m:sSubPr>
                                    <m:e>
                                      <m:r>
                                        <a:rPr lang="en-US" altLang="zh-CN" i="1">
                                          <a:latin typeface="Cambria Math" panose="02040503050406030204" pitchFamily="18" charset="0"/>
                                        </a:rPr>
                                        <m:t>𝜇</m:t>
                                      </m:r>
                                    </m:e>
                                    <m:sub>
                                      <m:r>
                                        <a:rPr lang="en-US" altLang="zh-CN" i="1">
                                          <a:latin typeface="Cambria Math" panose="02040503050406030204" pitchFamily="18" charset="0"/>
                                        </a:rPr>
                                        <m:t>2</m:t>
                                      </m:r>
                                    </m:sub>
                                  </m:sSub>
                                </m:e>
                              </m:mr>
                            </m:m>
                          </m:e>
                        </m:d>
                      </m:oMath>
                    </m:oMathPara>
                  </a14:m>
                  <a:endParaRPr lang="zh-CN" altLang="en-US" dirty="0"/>
                </a:p>
              </p:txBody>
            </p:sp>
          </mc:Choice>
          <mc:Fallback xmlns="">
            <p:sp>
              <p:nvSpPr>
                <p:cNvPr id="8" name="文本框 7"/>
                <p:cNvSpPr txBox="1">
                  <a:spLocks noRot="1" noChangeAspect="1" noMove="1" noResize="1" noEditPoints="1" noAdjustHandles="1" noChangeArrowheads="1" noChangeShapeType="1" noTextEdit="1"/>
                </p:cNvSpPr>
                <p:nvPr/>
              </p:nvSpPr>
              <p:spPr>
                <a:xfrm>
                  <a:off x="193675" y="5396647"/>
                  <a:ext cx="4322786" cy="1263616"/>
                </a:xfrm>
                <a:prstGeom prst="rect">
                  <a:avLst/>
                </a:prstGeom>
                <a:blipFill rotWithShape="0">
                  <a:blip r:embed="rId6"/>
                  <a:stretch>
                    <a:fillRect/>
                  </a:stretch>
                </a:blipFill>
              </p:spPr>
              <p:txBody>
                <a:bodyPr/>
                <a:lstStyle/>
                <a:p>
                  <a:r>
                    <a:rPr lang="zh-CN" altLang="en-US">
                      <a:noFill/>
                    </a:rPr>
                    <a:t> </a:t>
                  </a:r>
                </a:p>
              </p:txBody>
            </p:sp>
          </mc:Fallback>
        </mc:AlternateContent>
        <p:sp>
          <p:nvSpPr>
            <p:cNvPr id="9" name="文本框 8"/>
            <p:cNvSpPr txBox="1"/>
            <p:nvPr/>
          </p:nvSpPr>
          <p:spPr>
            <a:xfrm>
              <a:off x="1018398" y="4996732"/>
              <a:ext cx="2530565" cy="369332"/>
            </a:xfrm>
            <a:prstGeom prst="rect">
              <a:avLst/>
            </a:prstGeom>
            <a:noFill/>
          </p:spPr>
          <p:txBody>
            <a:bodyPr wrap="none" rtlCol="0">
              <a:spAutoFit/>
            </a:bodyPr>
            <a:lstStyle/>
            <a:p>
              <a:r>
                <a:rPr lang="en-US" altLang="zh-CN" dirty="0" smtClean="0">
                  <a:latin typeface="Times New Roman" panose="02020603050405020304" pitchFamily="18" charset="0"/>
                  <a:cs typeface="Times New Roman" panose="02020603050405020304" pitchFamily="18" charset="0"/>
                </a:rPr>
                <a:t>Maxwell-Stefan equation</a:t>
              </a:r>
              <a:endParaRPr lang="zh-CN" altLang="en-US" dirty="0">
                <a:latin typeface="Times New Roman" panose="02020603050405020304" pitchFamily="18" charset="0"/>
                <a:cs typeface="Times New Roman" panose="02020603050405020304" pitchFamily="18" charset="0"/>
              </a:endParaRPr>
            </a:p>
          </p:txBody>
        </p:sp>
      </p:grpSp>
      <p:grpSp>
        <p:nvGrpSpPr>
          <p:cNvPr id="12" name="组合 11"/>
          <p:cNvGrpSpPr/>
          <p:nvPr/>
        </p:nvGrpSpPr>
        <p:grpSpPr>
          <a:xfrm>
            <a:off x="8098415" y="242925"/>
            <a:ext cx="3881551" cy="1897240"/>
            <a:chOff x="7488814" y="4856225"/>
            <a:chExt cx="3881551" cy="1897240"/>
          </a:xfrm>
        </p:grpSpPr>
        <mc:AlternateContent xmlns:mc="http://schemas.openxmlformats.org/markup-compatibility/2006" xmlns:a14="http://schemas.microsoft.com/office/drawing/2010/main">
          <mc:Choice Requires="a14">
            <p:sp>
              <p:nvSpPr>
                <p:cNvPr id="18" name="文本框 17"/>
                <p:cNvSpPr txBox="1"/>
                <p:nvPr/>
              </p:nvSpPr>
              <p:spPr bwMode="auto">
                <a:xfrm>
                  <a:off x="7488814" y="5353082"/>
                  <a:ext cx="3881551" cy="140038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eaLnBrk="1" fontAlgn="auto" hangingPunct="1">
                    <a:lnSpc>
                      <a:spcPts val="1700"/>
                    </a:lnSpc>
                    <a:spcBef>
                      <a:spcPts val="0"/>
                    </a:spcBef>
                    <a:spcAft>
                      <a:spcPts val="0"/>
                    </a:spcAft>
                    <a:defRPr/>
                  </a:pPr>
                  <a:endParaRPr lang="en-US" altLang="zh-CN" sz="1600" i="1" dirty="0" smtClean="0">
                    <a:solidFill>
                      <a:schemeClr val="tx1"/>
                    </a:solidFill>
                    <a:latin typeface="Cambria Math" panose="02040503050406030204" pitchFamily="18" charset="0"/>
                  </a:endParaRPr>
                </a:p>
                <a:p>
                  <a:pPr eaLnBrk="1" fontAlgn="auto" hangingPunct="1">
                    <a:lnSpc>
                      <a:spcPts val="1700"/>
                    </a:lnSpc>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en-US" altLang="zh-CN" sz="1600" i="1" smtClean="0">
                                <a:solidFill>
                                  <a:schemeClr val="tx1"/>
                                </a:solidFill>
                                <a:latin typeface="Cambria Math" panose="02040503050406030204" pitchFamily="18" charset="0"/>
                              </a:rPr>
                            </m:ctrlPr>
                          </m:sSubPr>
                          <m:e>
                            <m:r>
                              <a:rPr lang="en-US" altLang="zh-CN" sz="1600" b="0" i="1" smtClean="0">
                                <a:solidFill>
                                  <a:schemeClr val="tx1"/>
                                </a:solidFill>
                                <a:latin typeface="Cambria Math" panose="02040503050406030204" pitchFamily="18" charset="0"/>
                              </a:rPr>
                              <m:t>𝑞</m:t>
                            </m:r>
                          </m:e>
                          <m:sub>
                            <m:r>
                              <a:rPr lang="en-US" altLang="zh-CN" sz="1600" b="0" i="1" smtClean="0">
                                <a:solidFill>
                                  <a:schemeClr val="tx1"/>
                                </a:solidFill>
                                <a:latin typeface="Cambria Math" panose="02040503050406030204" pitchFamily="18" charset="0"/>
                              </a:rPr>
                              <m:t>1</m:t>
                            </m:r>
                          </m:sub>
                        </m:sSub>
                        <m:r>
                          <a:rPr lang="en-US" altLang="zh-CN" sz="1600" i="1">
                            <a:solidFill>
                              <a:schemeClr val="tx1"/>
                            </a:solidFill>
                            <a:latin typeface="Cambria Math" panose="02040503050406030204" pitchFamily="18" charset="0"/>
                          </a:rPr>
                          <m:t>=</m:t>
                        </m:r>
                        <m:sSub>
                          <m:sSubPr>
                            <m:ctrlPr>
                              <a:rPr lang="zh-CN" altLang="zh-CN" sz="1600" i="1">
                                <a:solidFill>
                                  <a:schemeClr val="tx1"/>
                                </a:solidFill>
                                <a:latin typeface="Cambria Math" panose="02040503050406030204" pitchFamily="18" charset="0"/>
                              </a:rPr>
                            </m:ctrlPr>
                          </m:sSubPr>
                          <m:e>
                            <m:r>
                              <a:rPr lang="en-US" altLang="zh-CN" sz="1600" b="0" i="1" smtClean="0">
                                <a:solidFill>
                                  <a:schemeClr val="tx1"/>
                                </a:solidFill>
                                <a:latin typeface="Cambria Math" panose="02040503050406030204" pitchFamily="18" charset="0"/>
                              </a:rPr>
                              <m:t>𝑞</m:t>
                            </m:r>
                          </m:e>
                          <m:sub>
                            <m:r>
                              <a:rPr lang="en-US" altLang="zh-CN" sz="1600" b="0" i="1" smtClean="0">
                                <a:solidFill>
                                  <a:schemeClr val="tx1"/>
                                </a:solidFill>
                                <a:latin typeface="Cambria Math" panose="02040503050406030204" pitchFamily="18" charset="0"/>
                              </a:rPr>
                              <m:t>𝑚</m:t>
                            </m:r>
                            <m:r>
                              <a:rPr lang="en-US" altLang="zh-CN" sz="1600" b="0" i="1" smtClean="0">
                                <a:solidFill>
                                  <a:schemeClr val="tx1"/>
                                </a:solidFill>
                                <a:latin typeface="Cambria Math" panose="02040503050406030204" pitchFamily="18" charset="0"/>
                              </a:rPr>
                              <m:t>1</m:t>
                            </m:r>
                          </m:sub>
                        </m:sSub>
                        <m:f>
                          <m:fPr>
                            <m:ctrlPr>
                              <a:rPr lang="zh-CN" altLang="zh-CN" sz="1600" i="1">
                                <a:solidFill>
                                  <a:schemeClr val="tx1"/>
                                </a:solidFill>
                                <a:latin typeface="Cambria Math" panose="02040503050406030204" pitchFamily="18" charset="0"/>
                              </a:rPr>
                            </m:ctrlPr>
                          </m:fPr>
                          <m:num>
                            <m:sSub>
                              <m:sSubPr>
                                <m:ctrlPr>
                                  <a:rPr lang="zh-CN"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𝑏</m:t>
                                </m:r>
                              </m:e>
                              <m:sub>
                                <m:r>
                                  <a:rPr lang="en-US" altLang="zh-CN" sz="1600" i="1">
                                    <a:solidFill>
                                      <a:schemeClr val="tx1"/>
                                    </a:solidFill>
                                    <a:latin typeface="Cambria Math" panose="02040503050406030204" pitchFamily="18" charset="0"/>
                                  </a:rPr>
                                  <m:t>1</m:t>
                                </m:r>
                              </m:sub>
                            </m:sSub>
                            <m:sSub>
                              <m:sSubPr>
                                <m:ctrlPr>
                                  <a:rPr lang="zh-CN"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𝑃</m:t>
                                </m:r>
                              </m:e>
                              <m:sub>
                                <m:r>
                                  <a:rPr lang="en-US" altLang="zh-CN" sz="1600" i="1">
                                    <a:solidFill>
                                      <a:schemeClr val="tx1"/>
                                    </a:solidFill>
                                    <a:latin typeface="Cambria Math" panose="02040503050406030204" pitchFamily="18" charset="0"/>
                                  </a:rPr>
                                  <m:t>1</m:t>
                                </m:r>
                              </m:sub>
                            </m:sSub>
                          </m:num>
                          <m:den>
                            <m:r>
                              <a:rPr lang="en-US" altLang="zh-CN" sz="1600" i="1">
                                <a:solidFill>
                                  <a:schemeClr val="tx1"/>
                                </a:solidFill>
                                <a:latin typeface="Cambria Math" panose="02040503050406030204" pitchFamily="18" charset="0"/>
                              </a:rPr>
                              <m:t>1+</m:t>
                            </m:r>
                            <m:sSub>
                              <m:sSubPr>
                                <m:ctrlPr>
                                  <a:rPr lang="zh-CN"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𝑏</m:t>
                                </m:r>
                              </m:e>
                              <m:sub>
                                <m:r>
                                  <a:rPr lang="en-US" altLang="zh-CN" sz="1600" i="1">
                                    <a:solidFill>
                                      <a:schemeClr val="tx1"/>
                                    </a:solidFill>
                                    <a:latin typeface="Cambria Math" panose="02040503050406030204" pitchFamily="18" charset="0"/>
                                  </a:rPr>
                                  <m:t>1</m:t>
                                </m:r>
                              </m:sub>
                            </m:sSub>
                            <m:sSub>
                              <m:sSubPr>
                                <m:ctrlPr>
                                  <a:rPr lang="zh-CN"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𝑃</m:t>
                                </m:r>
                              </m:e>
                              <m:sub>
                                <m:r>
                                  <a:rPr lang="en-US" altLang="zh-CN" sz="1600" i="1">
                                    <a:solidFill>
                                      <a:schemeClr val="tx1"/>
                                    </a:solidFill>
                                    <a:latin typeface="Cambria Math" panose="02040503050406030204" pitchFamily="18" charset="0"/>
                                  </a:rPr>
                                  <m:t>1</m:t>
                                </m:r>
                              </m:sub>
                            </m:sSub>
                            <m:r>
                              <a:rPr lang="en-US" altLang="zh-CN" sz="1600" i="1">
                                <a:solidFill>
                                  <a:schemeClr val="tx1"/>
                                </a:solidFill>
                                <a:latin typeface="Cambria Math" panose="02040503050406030204" pitchFamily="18" charset="0"/>
                              </a:rPr>
                              <m:t>+</m:t>
                            </m:r>
                            <m:sSub>
                              <m:sSubPr>
                                <m:ctrlPr>
                                  <a:rPr lang="zh-CN"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𝑏</m:t>
                                </m:r>
                              </m:e>
                              <m:sub>
                                <m:r>
                                  <a:rPr lang="en-US" altLang="zh-CN" sz="1600" i="1">
                                    <a:solidFill>
                                      <a:schemeClr val="tx1"/>
                                    </a:solidFill>
                                    <a:latin typeface="Cambria Math" panose="02040503050406030204" pitchFamily="18" charset="0"/>
                                  </a:rPr>
                                  <m:t>2</m:t>
                                </m:r>
                              </m:sub>
                            </m:sSub>
                            <m:sSub>
                              <m:sSubPr>
                                <m:ctrlPr>
                                  <a:rPr lang="zh-CN"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𝑃</m:t>
                                </m:r>
                              </m:e>
                              <m:sub>
                                <m:r>
                                  <a:rPr lang="en-US" altLang="zh-CN" sz="1600" i="1">
                                    <a:solidFill>
                                      <a:schemeClr val="tx1"/>
                                    </a:solidFill>
                                    <a:latin typeface="Cambria Math" panose="02040503050406030204" pitchFamily="18" charset="0"/>
                                  </a:rPr>
                                  <m:t>2</m:t>
                                </m:r>
                              </m:sub>
                            </m:sSub>
                          </m:den>
                        </m:f>
                      </m:oMath>
                    </m:oMathPara>
                  </a14:m>
                  <a:endParaRPr lang="en-US" altLang="zh-CN" sz="1600" dirty="0" smtClean="0">
                    <a:solidFill>
                      <a:schemeClr val="tx1"/>
                    </a:solidFill>
                    <a:latin typeface="Arial" panose="020B0604020202020204" pitchFamily="34" charset="0"/>
                    <a:ea typeface="+mn-ea"/>
                    <a:cs typeface="Arial" panose="020B0604020202020204" pitchFamily="34" charset="0"/>
                  </a:endParaRPr>
                </a:p>
                <a:p>
                  <a:pPr eaLnBrk="1" fontAlgn="auto" hangingPunct="1">
                    <a:lnSpc>
                      <a:spcPts val="1700"/>
                    </a:lnSpc>
                    <a:spcBef>
                      <a:spcPts val="0"/>
                    </a:spcBef>
                    <a:spcAft>
                      <a:spcPts val="0"/>
                    </a:spcAft>
                    <a:defRPr/>
                  </a:pPr>
                  <a:endParaRPr lang="en-US" altLang="zh-CN" sz="1600" i="1" dirty="0" smtClean="0">
                    <a:solidFill>
                      <a:schemeClr val="tx1"/>
                    </a:solidFill>
                    <a:latin typeface="Cambria Math" panose="02040503050406030204" pitchFamily="18" charset="0"/>
                  </a:endParaRPr>
                </a:p>
                <a:p>
                  <a:pPr eaLnBrk="1" fontAlgn="auto" hangingPunct="1">
                    <a:lnSpc>
                      <a:spcPts val="1700"/>
                    </a:lnSpc>
                    <a:spcBef>
                      <a:spcPts val="0"/>
                    </a:spcBef>
                    <a:spcAft>
                      <a:spcPts val="0"/>
                    </a:spcAft>
                    <a:defRPr/>
                  </a:pPr>
                  <a:endParaRPr lang="en-US" altLang="zh-CN" sz="1600" i="1" dirty="0">
                    <a:solidFill>
                      <a:schemeClr val="tx1"/>
                    </a:solidFill>
                    <a:latin typeface="Cambria Math" panose="02040503050406030204" pitchFamily="18" charset="0"/>
                  </a:endParaRPr>
                </a:p>
                <a:p>
                  <a:pPr eaLnBrk="1" fontAlgn="auto" hangingPunct="1">
                    <a:lnSpc>
                      <a:spcPts val="1700"/>
                    </a:lnSpc>
                    <a:spcBef>
                      <a:spcPts val="0"/>
                    </a:spcBef>
                    <a:spcAft>
                      <a:spcPts val="0"/>
                    </a:spcAft>
                    <a:defRPr/>
                  </a:pPr>
                  <a14:m>
                    <m:oMathPara xmlns:m="http://schemas.openxmlformats.org/officeDocument/2006/math">
                      <m:oMathParaPr>
                        <m:jc m:val="centerGroup"/>
                      </m:oMathParaPr>
                      <m:oMath xmlns:m="http://schemas.openxmlformats.org/officeDocument/2006/math">
                        <m:sSub>
                          <m:sSubPr>
                            <m:ctrlPr>
                              <a:rPr lang="en-US"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𝑞</m:t>
                            </m:r>
                          </m:e>
                          <m:sub>
                            <m:r>
                              <a:rPr lang="en-US" altLang="zh-CN" sz="1600" b="0" i="1" smtClean="0">
                                <a:solidFill>
                                  <a:schemeClr val="tx1"/>
                                </a:solidFill>
                                <a:latin typeface="Cambria Math" panose="02040503050406030204" pitchFamily="18" charset="0"/>
                              </a:rPr>
                              <m:t>2</m:t>
                            </m:r>
                          </m:sub>
                        </m:sSub>
                        <m:r>
                          <a:rPr lang="en-US" altLang="zh-CN" sz="1600" i="1">
                            <a:solidFill>
                              <a:schemeClr val="tx1"/>
                            </a:solidFill>
                            <a:latin typeface="Cambria Math" panose="02040503050406030204" pitchFamily="18" charset="0"/>
                          </a:rPr>
                          <m:t>=</m:t>
                        </m:r>
                        <m:sSub>
                          <m:sSubPr>
                            <m:ctrlPr>
                              <a:rPr lang="zh-CN"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𝑞</m:t>
                            </m:r>
                          </m:e>
                          <m:sub>
                            <m:r>
                              <a:rPr lang="en-US" altLang="zh-CN" sz="1600" i="1">
                                <a:solidFill>
                                  <a:schemeClr val="tx1"/>
                                </a:solidFill>
                                <a:latin typeface="Cambria Math" panose="02040503050406030204" pitchFamily="18" charset="0"/>
                              </a:rPr>
                              <m:t>𝑚</m:t>
                            </m:r>
                            <m:r>
                              <a:rPr lang="en-US" altLang="zh-CN" sz="1600" b="0" i="1" smtClean="0">
                                <a:solidFill>
                                  <a:schemeClr val="tx1"/>
                                </a:solidFill>
                                <a:latin typeface="Cambria Math" panose="02040503050406030204" pitchFamily="18" charset="0"/>
                              </a:rPr>
                              <m:t>2</m:t>
                            </m:r>
                          </m:sub>
                        </m:sSub>
                        <m:f>
                          <m:fPr>
                            <m:ctrlPr>
                              <a:rPr lang="zh-CN" altLang="zh-CN" sz="1600" i="1">
                                <a:solidFill>
                                  <a:schemeClr val="tx1"/>
                                </a:solidFill>
                                <a:latin typeface="Cambria Math" panose="02040503050406030204" pitchFamily="18" charset="0"/>
                              </a:rPr>
                            </m:ctrlPr>
                          </m:fPr>
                          <m:num>
                            <m:sSub>
                              <m:sSubPr>
                                <m:ctrlPr>
                                  <a:rPr lang="zh-CN"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𝑏</m:t>
                                </m:r>
                              </m:e>
                              <m:sub>
                                <m:r>
                                  <a:rPr lang="en-US" altLang="zh-CN" sz="1600" i="1">
                                    <a:solidFill>
                                      <a:schemeClr val="tx1"/>
                                    </a:solidFill>
                                    <a:latin typeface="Cambria Math" panose="02040503050406030204" pitchFamily="18" charset="0"/>
                                  </a:rPr>
                                  <m:t>1</m:t>
                                </m:r>
                              </m:sub>
                            </m:sSub>
                            <m:sSub>
                              <m:sSubPr>
                                <m:ctrlPr>
                                  <a:rPr lang="zh-CN"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𝑃</m:t>
                                </m:r>
                              </m:e>
                              <m:sub>
                                <m:r>
                                  <a:rPr lang="en-US" altLang="zh-CN" sz="1600" b="0" i="1" smtClean="0">
                                    <a:solidFill>
                                      <a:schemeClr val="tx1"/>
                                    </a:solidFill>
                                    <a:latin typeface="Cambria Math" panose="02040503050406030204" pitchFamily="18" charset="0"/>
                                  </a:rPr>
                                  <m:t>2</m:t>
                                </m:r>
                              </m:sub>
                            </m:sSub>
                          </m:num>
                          <m:den>
                            <m:r>
                              <a:rPr lang="en-US" altLang="zh-CN" sz="1600" i="1">
                                <a:solidFill>
                                  <a:schemeClr val="tx1"/>
                                </a:solidFill>
                                <a:latin typeface="Cambria Math" panose="02040503050406030204" pitchFamily="18" charset="0"/>
                              </a:rPr>
                              <m:t>1+</m:t>
                            </m:r>
                            <m:sSub>
                              <m:sSubPr>
                                <m:ctrlPr>
                                  <a:rPr lang="zh-CN"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𝑏</m:t>
                                </m:r>
                              </m:e>
                              <m:sub>
                                <m:r>
                                  <a:rPr lang="en-US" altLang="zh-CN" sz="1600" i="1">
                                    <a:solidFill>
                                      <a:schemeClr val="tx1"/>
                                    </a:solidFill>
                                    <a:latin typeface="Cambria Math" panose="02040503050406030204" pitchFamily="18" charset="0"/>
                                  </a:rPr>
                                  <m:t>1</m:t>
                                </m:r>
                              </m:sub>
                            </m:sSub>
                            <m:sSub>
                              <m:sSubPr>
                                <m:ctrlPr>
                                  <a:rPr lang="zh-CN"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𝑃</m:t>
                                </m:r>
                              </m:e>
                              <m:sub>
                                <m:r>
                                  <a:rPr lang="en-US" altLang="zh-CN" sz="1600" i="1">
                                    <a:solidFill>
                                      <a:schemeClr val="tx1"/>
                                    </a:solidFill>
                                    <a:latin typeface="Cambria Math" panose="02040503050406030204" pitchFamily="18" charset="0"/>
                                  </a:rPr>
                                  <m:t>1</m:t>
                                </m:r>
                              </m:sub>
                            </m:sSub>
                            <m:r>
                              <a:rPr lang="en-US" altLang="zh-CN" sz="1600" i="1">
                                <a:solidFill>
                                  <a:schemeClr val="tx1"/>
                                </a:solidFill>
                                <a:latin typeface="Cambria Math" panose="02040503050406030204" pitchFamily="18" charset="0"/>
                              </a:rPr>
                              <m:t>+</m:t>
                            </m:r>
                            <m:sSub>
                              <m:sSubPr>
                                <m:ctrlPr>
                                  <a:rPr lang="zh-CN"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𝑏</m:t>
                                </m:r>
                              </m:e>
                              <m:sub>
                                <m:r>
                                  <a:rPr lang="en-US" altLang="zh-CN" sz="1600" i="1">
                                    <a:solidFill>
                                      <a:schemeClr val="tx1"/>
                                    </a:solidFill>
                                    <a:latin typeface="Cambria Math" panose="02040503050406030204" pitchFamily="18" charset="0"/>
                                  </a:rPr>
                                  <m:t>2</m:t>
                                </m:r>
                              </m:sub>
                            </m:sSub>
                            <m:sSub>
                              <m:sSubPr>
                                <m:ctrlPr>
                                  <a:rPr lang="zh-CN"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𝑃</m:t>
                                </m:r>
                              </m:e>
                              <m:sub>
                                <m:r>
                                  <a:rPr lang="en-US" altLang="zh-CN" sz="1600" i="1">
                                    <a:solidFill>
                                      <a:schemeClr val="tx1"/>
                                    </a:solidFill>
                                    <a:latin typeface="Cambria Math" panose="02040503050406030204" pitchFamily="18" charset="0"/>
                                  </a:rPr>
                                  <m:t>2</m:t>
                                </m:r>
                              </m:sub>
                            </m:sSub>
                          </m:den>
                        </m:f>
                      </m:oMath>
                    </m:oMathPara>
                  </a14:m>
                  <a:endParaRPr lang="en-US" altLang="zh-CN" sz="1600" dirty="0" smtClean="0">
                    <a:solidFill>
                      <a:schemeClr val="tx1"/>
                    </a:solidFill>
                    <a:latin typeface="Arial" panose="020B0604020202020204" pitchFamily="34" charset="0"/>
                    <a:ea typeface="+mn-ea"/>
                    <a:cs typeface="Arial" panose="020B0604020202020204" pitchFamily="34" charset="0"/>
                  </a:endParaRPr>
                </a:p>
                <a:p>
                  <a:pPr eaLnBrk="1" fontAlgn="auto" hangingPunct="1">
                    <a:lnSpc>
                      <a:spcPts val="1700"/>
                    </a:lnSpc>
                    <a:spcBef>
                      <a:spcPts val="0"/>
                    </a:spcBef>
                    <a:spcAft>
                      <a:spcPts val="0"/>
                    </a:spcAft>
                    <a:defRPr/>
                  </a:pPr>
                  <a:endParaRPr lang="en-US" altLang="zh-CN" sz="1600" dirty="0">
                    <a:solidFill>
                      <a:schemeClr val="bg2">
                        <a:lumMod val="25000"/>
                      </a:schemeClr>
                    </a:solidFill>
                    <a:latin typeface="Arial" panose="020B0604020202020204" pitchFamily="34" charset="0"/>
                    <a:ea typeface="+mn-ea"/>
                    <a:cs typeface="Arial" panose="020B0604020202020204" pitchFamily="34" charset="0"/>
                  </a:endParaRPr>
                </a:p>
              </p:txBody>
            </p:sp>
          </mc:Choice>
          <mc:Fallback xmlns="">
            <p:sp>
              <p:nvSpPr>
                <p:cNvPr id="18" name="文本框 17"/>
                <p:cNvSpPr txBox="1">
                  <a:spLocks noRot="1" noChangeAspect="1" noMove="1" noResize="1" noEditPoints="1" noAdjustHandles="1" noChangeArrowheads="1" noChangeShapeType="1" noTextEdit="1"/>
                </p:cNvSpPr>
                <p:nvPr/>
              </p:nvSpPr>
              <p:spPr bwMode="auto">
                <a:xfrm>
                  <a:off x="7488814" y="5353082"/>
                  <a:ext cx="3881551" cy="1400383"/>
                </a:xfrm>
                <a:prstGeom prst="rect">
                  <a:avLst/>
                </a:prstGeom>
                <a:blipFill rotWithShape="0">
                  <a:blip r:embed="rId7"/>
                  <a:stretch>
                    <a:fillRect/>
                  </a:stretch>
                </a:blipFill>
              </p:spPr>
              <p:txBody>
                <a:bodyPr/>
                <a:lstStyle/>
                <a:p>
                  <a:r>
                    <a:rPr lang="zh-CN" altLang="en-US">
                      <a:noFill/>
                    </a:rPr>
                    <a:t> </a:t>
                  </a:r>
                </a:p>
              </p:txBody>
            </p:sp>
          </mc:Fallback>
        </mc:AlternateContent>
        <p:sp>
          <p:nvSpPr>
            <p:cNvPr id="20" name="文本框 19"/>
            <p:cNvSpPr txBox="1"/>
            <p:nvPr/>
          </p:nvSpPr>
          <p:spPr>
            <a:xfrm>
              <a:off x="8181329" y="4856225"/>
              <a:ext cx="2659702" cy="369332"/>
            </a:xfrm>
            <a:prstGeom prst="rect">
              <a:avLst/>
            </a:prstGeom>
            <a:noFill/>
          </p:spPr>
          <p:txBody>
            <a:bodyPr wrap="none" rtlCol="0">
              <a:spAutoFit/>
            </a:bodyPr>
            <a:lstStyle/>
            <a:p>
              <a:r>
                <a:rPr lang="en-US" altLang="zh-CN" dirty="0" smtClean="0">
                  <a:latin typeface="Times New Roman" panose="02020603050405020304" pitchFamily="18" charset="0"/>
                  <a:cs typeface="Times New Roman" panose="02020603050405020304" pitchFamily="18" charset="0"/>
                </a:rPr>
                <a:t>Binary Langmuir Isotherm</a:t>
              </a:r>
              <a:endParaRPr lang="zh-CN" altLang="en-US" dirty="0">
                <a:latin typeface="Times New Roman" panose="02020603050405020304" pitchFamily="18" charset="0"/>
                <a:cs typeface="Times New Roman" panose="02020603050405020304" pitchFamily="18" charset="0"/>
              </a:endParaRPr>
            </a:p>
          </p:txBody>
        </p:sp>
      </p:grpSp>
      <p:grpSp>
        <p:nvGrpSpPr>
          <p:cNvPr id="7" name="组合 6"/>
          <p:cNvGrpSpPr/>
          <p:nvPr/>
        </p:nvGrpSpPr>
        <p:grpSpPr>
          <a:xfrm>
            <a:off x="1749285" y="5156065"/>
            <a:ext cx="5247861" cy="365028"/>
            <a:chOff x="1749285" y="5156065"/>
            <a:chExt cx="5247861" cy="365028"/>
          </a:xfrm>
        </p:grpSpPr>
        <p:sp>
          <p:nvSpPr>
            <p:cNvPr id="19" name="椭圆 18"/>
            <p:cNvSpPr/>
            <p:nvPr/>
          </p:nvSpPr>
          <p:spPr>
            <a:xfrm>
              <a:off x="1749285" y="5266177"/>
              <a:ext cx="463826" cy="254916"/>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cxnSp>
          <p:nvCxnSpPr>
            <p:cNvPr id="22" name="直接箭头连接符 21"/>
            <p:cNvCxnSpPr/>
            <p:nvPr/>
          </p:nvCxnSpPr>
          <p:spPr>
            <a:xfrm flipV="1">
              <a:off x="2213111" y="5156065"/>
              <a:ext cx="4784035" cy="22022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文本框 22"/>
          <p:cNvSpPr txBox="1"/>
          <p:nvPr/>
        </p:nvSpPr>
        <p:spPr>
          <a:xfrm>
            <a:off x="7651477" y="4377972"/>
            <a:ext cx="4320209" cy="203132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dirty="0" smtClean="0">
                <a:latin typeface="Times New Roman" panose="02020603050405020304" pitchFamily="18" charset="0"/>
                <a:cs typeface="Times New Roman" panose="02020603050405020304" pitchFamily="18" charset="0"/>
              </a:rPr>
              <a:t>Exchange coefficient: it describes the molecular collision between gas molecules, which can result in a </a:t>
            </a:r>
            <a:r>
              <a:rPr lang="en-US" altLang="zh-CN" dirty="0" smtClean="0">
                <a:solidFill>
                  <a:srgbClr val="FF0000"/>
                </a:solidFill>
                <a:latin typeface="Times New Roman" panose="02020603050405020304" pitchFamily="18" charset="0"/>
                <a:cs typeface="Times New Roman" panose="02020603050405020304" pitchFamily="18" charset="0"/>
              </a:rPr>
              <a:t>speeding-up</a:t>
            </a:r>
            <a:r>
              <a:rPr lang="en-US" altLang="zh-CN" dirty="0" smtClean="0">
                <a:latin typeface="Times New Roman" panose="02020603050405020304" pitchFamily="18" charset="0"/>
                <a:cs typeface="Times New Roman" panose="02020603050405020304" pitchFamily="18" charset="0"/>
              </a:rPr>
              <a:t> effect on heavy specie CO</a:t>
            </a:r>
            <a:r>
              <a:rPr lang="en-US" altLang="zh-CN" baseline="-25000" dirty="0" smtClean="0">
                <a:latin typeface="Times New Roman" panose="02020603050405020304" pitchFamily="18" charset="0"/>
                <a:cs typeface="Times New Roman" panose="02020603050405020304" pitchFamily="18" charset="0"/>
              </a:rPr>
              <a:t>2</a:t>
            </a:r>
            <a:r>
              <a:rPr lang="en-US" altLang="zh-CN" dirty="0" smtClean="0">
                <a:latin typeface="Times New Roman" panose="02020603050405020304" pitchFamily="18" charset="0"/>
                <a:cs typeface="Times New Roman" panose="02020603050405020304" pitchFamily="18" charset="0"/>
              </a:rPr>
              <a:t> and a </a:t>
            </a:r>
            <a:r>
              <a:rPr lang="en-US" altLang="zh-CN" dirty="0" smtClean="0">
                <a:solidFill>
                  <a:srgbClr val="FF0000"/>
                </a:solidFill>
                <a:latin typeface="Times New Roman" panose="02020603050405020304" pitchFamily="18" charset="0"/>
                <a:cs typeface="Times New Roman" panose="02020603050405020304" pitchFamily="18" charset="0"/>
              </a:rPr>
              <a:t>slowing-sown</a:t>
            </a:r>
            <a:r>
              <a:rPr lang="en-US" altLang="zh-CN" dirty="0" smtClean="0">
                <a:latin typeface="Times New Roman" panose="02020603050405020304" pitchFamily="18" charset="0"/>
                <a:cs typeface="Times New Roman" panose="02020603050405020304" pitchFamily="18" charset="0"/>
              </a:rPr>
              <a:t> effect on light specie. </a:t>
            </a:r>
          </a:p>
          <a:p>
            <a:r>
              <a:rPr lang="en-US" altLang="zh-CN" dirty="0">
                <a:solidFill>
                  <a:srgbClr val="FF0000"/>
                </a:solidFill>
                <a:latin typeface="Times New Roman" panose="02020603050405020304" pitchFamily="18" charset="0"/>
                <a:cs typeface="Times New Roman" panose="02020603050405020304" pitchFamily="18" charset="0"/>
              </a:rPr>
              <a:t>I</a:t>
            </a:r>
            <a:r>
              <a:rPr lang="en-US" altLang="zh-CN" dirty="0" smtClean="0">
                <a:solidFill>
                  <a:srgbClr val="FF0000"/>
                </a:solidFill>
                <a:latin typeface="Times New Roman" panose="02020603050405020304" pitchFamily="18" charset="0"/>
                <a:cs typeface="Times New Roman" panose="02020603050405020304" pitchFamily="18" charset="0"/>
              </a:rPr>
              <a:t>t is positive for CO</a:t>
            </a:r>
            <a:r>
              <a:rPr lang="en-US" altLang="zh-CN" baseline="-25000" dirty="0" smtClean="0">
                <a:solidFill>
                  <a:srgbClr val="FF0000"/>
                </a:solidFill>
                <a:latin typeface="Times New Roman" panose="02020603050405020304" pitchFamily="18" charset="0"/>
                <a:cs typeface="Times New Roman" panose="02020603050405020304" pitchFamily="18" charset="0"/>
              </a:rPr>
              <a:t>2</a:t>
            </a:r>
            <a:r>
              <a:rPr lang="en-US" altLang="zh-CN" dirty="0" smtClean="0">
                <a:solidFill>
                  <a:srgbClr val="FF0000"/>
                </a:solidFill>
                <a:latin typeface="Times New Roman" panose="02020603050405020304" pitchFamily="18" charset="0"/>
                <a:cs typeface="Times New Roman" panose="02020603050405020304" pitchFamily="18" charset="0"/>
              </a:rPr>
              <a:t> diffusion and negative for He/H</a:t>
            </a:r>
            <a:r>
              <a:rPr lang="en-US" altLang="zh-CN" baseline="-25000" dirty="0" smtClean="0">
                <a:solidFill>
                  <a:srgbClr val="FF0000"/>
                </a:solidFill>
                <a:latin typeface="Times New Roman" panose="02020603050405020304" pitchFamily="18" charset="0"/>
                <a:cs typeface="Times New Roman" panose="02020603050405020304" pitchFamily="18" charset="0"/>
              </a:rPr>
              <a:t>2</a:t>
            </a:r>
            <a:r>
              <a:rPr lang="en-US" altLang="zh-CN" dirty="0" smtClean="0">
                <a:solidFill>
                  <a:srgbClr val="FF0000"/>
                </a:solidFill>
                <a:latin typeface="Times New Roman" panose="02020603050405020304" pitchFamily="18" charset="0"/>
                <a:cs typeface="Times New Roman" panose="02020603050405020304" pitchFamily="18" charset="0"/>
              </a:rPr>
              <a:t> diffusion</a:t>
            </a:r>
          </a:p>
        </p:txBody>
      </p:sp>
      <p:sp>
        <p:nvSpPr>
          <p:cNvPr id="5" name="文本框 4"/>
          <p:cNvSpPr txBox="1"/>
          <p:nvPr/>
        </p:nvSpPr>
        <p:spPr>
          <a:xfrm>
            <a:off x="193675" y="6373124"/>
            <a:ext cx="11247923" cy="738664"/>
          </a:xfrm>
          <a:prstGeom prst="rect">
            <a:avLst/>
          </a:prstGeom>
          <a:noFill/>
        </p:spPr>
        <p:txBody>
          <a:bodyPr wrap="square" rtlCol="0">
            <a:spAutoFit/>
          </a:bodyPr>
          <a:lstStyle/>
          <a:p>
            <a:r>
              <a:rPr lang="en-US" altLang="zh-CN" sz="1400" dirty="0" smtClean="0"/>
              <a:t>R. Krishna and J. M. van </a:t>
            </a:r>
            <a:r>
              <a:rPr lang="en-US" altLang="zh-CN" sz="1400" dirty="0" err="1" smtClean="0"/>
              <a:t>Baten</a:t>
            </a:r>
            <a:r>
              <a:rPr lang="en-US" altLang="zh-CN" sz="1400" dirty="0" smtClean="0"/>
              <a:t>, "Maxwell–Stefan modeling of slowing-down effects in mixed gas permeation across porous membranes," </a:t>
            </a:r>
            <a:r>
              <a:rPr lang="en-US" altLang="zh-CN" sz="1400" i="1" dirty="0" smtClean="0"/>
              <a:t>Journal of Membrane Science, </a:t>
            </a:r>
            <a:r>
              <a:rPr lang="nl-NL" altLang="zh-CN" sz="1400" dirty="0" smtClean="0"/>
              <a:t>vol. 383, pp. 289-300, 11/1/ 2011.</a:t>
            </a:r>
          </a:p>
          <a:p>
            <a:endParaRPr lang="zh-CN" altLang="en-US" sz="1400" i="1" dirty="0"/>
          </a:p>
        </p:txBody>
      </p:sp>
      <p:sp>
        <p:nvSpPr>
          <p:cNvPr id="6" name="下箭头 5"/>
          <p:cNvSpPr/>
          <p:nvPr/>
        </p:nvSpPr>
        <p:spPr>
          <a:xfrm>
            <a:off x="9912626" y="2140165"/>
            <a:ext cx="182283" cy="489019"/>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21" name="文本框 20"/>
          <p:cNvSpPr txBox="1"/>
          <p:nvPr/>
        </p:nvSpPr>
        <p:spPr>
          <a:xfrm>
            <a:off x="8436675" y="2713301"/>
            <a:ext cx="3606245"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dirty="0" smtClean="0">
                <a:latin typeface="Times New Roman" panose="02020603050405020304" pitchFamily="18" charset="0"/>
                <a:cs typeface="Times New Roman" panose="02020603050405020304" pitchFamily="18" charset="0"/>
              </a:rPr>
              <a:t>Competitive adsorption, is </a:t>
            </a:r>
            <a:r>
              <a:rPr lang="en-US" altLang="zh-CN" dirty="0" smtClean="0">
                <a:solidFill>
                  <a:srgbClr val="FF0000"/>
                </a:solidFill>
                <a:latin typeface="Times New Roman" panose="02020603050405020304" pitchFamily="18" charset="0"/>
                <a:cs typeface="Times New Roman" panose="02020603050405020304" pitchFamily="18" charset="0"/>
              </a:rPr>
              <a:t>negative</a:t>
            </a:r>
            <a:r>
              <a:rPr lang="en-US" altLang="zh-CN" dirty="0" smtClean="0">
                <a:latin typeface="Times New Roman" panose="02020603050405020304" pitchFamily="18" charset="0"/>
                <a:cs typeface="Times New Roman" panose="02020603050405020304" pitchFamily="18" charset="0"/>
              </a:rPr>
              <a:t> for both species, but more significant for He/H</a:t>
            </a:r>
            <a:r>
              <a:rPr lang="en-US" altLang="zh-CN" baseline="-25000" dirty="0" smtClean="0">
                <a:latin typeface="Times New Roman" panose="02020603050405020304" pitchFamily="18" charset="0"/>
                <a:cs typeface="Times New Roman" panose="02020603050405020304" pitchFamily="18" charset="0"/>
              </a:rPr>
              <a:t>2</a:t>
            </a:r>
            <a:r>
              <a:rPr lang="en-US" altLang="zh-CN" dirty="0" smtClean="0">
                <a:latin typeface="Times New Roman" panose="02020603050405020304" pitchFamily="18" charset="0"/>
                <a:cs typeface="Times New Roman" panose="02020603050405020304" pitchFamily="18" charset="0"/>
              </a:rPr>
              <a:t> (b</a:t>
            </a:r>
            <a:r>
              <a:rPr lang="en-US" altLang="zh-CN" baseline="-25000" dirty="0" smtClean="0">
                <a:latin typeface="Times New Roman" panose="02020603050405020304" pitchFamily="18" charset="0"/>
                <a:cs typeface="Times New Roman" panose="02020603050405020304" pitchFamily="18" charset="0"/>
              </a:rPr>
              <a:t>1</a:t>
            </a:r>
            <a:r>
              <a:rPr lang="en-US" altLang="zh-CN" dirty="0" smtClean="0">
                <a:latin typeface="Times New Roman" panose="02020603050405020304" pitchFamily="18" charset="0"/>
                <a:cs typeface="Times New Roman" panose="02020603050405020304" pitchFamily="18" charset="0"/>
              </a:rPr>
              <a:t>&gt;&gt;b</a:t>
            </a:r>
            <a:r>
              <a:rPr lang="en-US" altLang="zh-CN" baseline="-25000" dirty="0" smtClean="0">
                <a:latin typeface="Times New Roman" panose="02020603050405020304" pitchFamily="18" charset="0"/>
                <a:cs typeface="Times New Roman" panose="02020603050405020304" pitchFamily="18" charset="0"/>
              </a:rPr>
              <a:t>2</a:t>
            </a:r>
            <a:r>
              <a:rPr lang="en-US" altLang="zh-CN" dirty="0" smtClean="0">
                <a:latin typeface="Times New Roman" panose="02020603050405020304" pitchFamily="18" charset="0"/>
                <a:cs typeface="Times New Roman" panose="02020603050405020304" pitchFamily="18" charset="0"/>
              </a:rPr>
              <a:t>)</a:t>
            </a:r>
            <a:r>
              <a:rPr lang="en-US" altLang="zh-CN" baseline="-25000" dirty="0" smtClean="0">
                <a:latin typeface="Times New Roman" panose="02020603050405020304" pitchFamily="18" charset="0"/>
                <a:cs typeface="Times New Roman" panose="02020603050405020304" pitchFamily="18" charset="0"/>
              </a:rPr>
              <a:t> .</a:t>
            </a:r>
            <a:endParaRPr lang="en-US" altLang="zh-CN" baseline="-25000" dirty="0" smtClean="0">
              <a:solidFill>
                <a:srgbClr val="FF0000"/>
              </a:solidFill>
              <a:latin typeface="Times New Roman" panose="02020603050405020304" pitchFamily="18" charset="0"/>
              <a:cs typeface="Times New Roman" panose="02020603050405020304" pitchFamily="18" charset="0"/>
            </a:endParaRPr>
          </a:p>
        </p:txBody>
      </p:sp>
      <p:sp>
        <p:nvSpPr>
          <p:cNvPr id="10" name="文本框 9"/>
          <p:cNvSpPr txBox="1"/>
          <p:nvPr/>
        </p:nvSpPr>
        <p:spPr>
          <a:xfrm>
            <a:off x="3471638" y="1290601"/>
            <a:ext cx="1087157" cy="369332"/>
          </a:xfrm>
          <a:prstGeom prst="rect">
            <a:avLst/>
          </a:prstGeom>
          <a:noFill/>
        </p:spPr>
        <p:txBody>
          <a:bodyPr wrap="none" rtlCol="0">
            <a:spAutoFit/>
          </a:bodyPr>
          <a:lstStyle/>
          <a:p>
            <a:r>
              <a:rPr lang="en-US" altLang="zh-CN" dirty="0" smtClean="0">
                <a:solidFill>
                  <a:srgbClr val="FFC000"/>
                </a:solidFill>
                <a:latin typeface="Times New Roman" panose="02020603050405020304" pitchFamily="18" charset="0"/>
                <a:cs typeface="Times New Roman" panose="02020603050405020304" pitchFamily="18" charset="0"/>
              </a:rPr>
              <a:t>Dead end</a:t>
            </a:r>
            <a:endParaRPr lang="zh-CN" altLang="en-US" dirty="0">
              <a:solidFill>
                <a:srgbClr val="FFC000"/>
              </a:solidFill>
              <a:latin typeface="Times New Roman" panose="02020603050405020304" pitchFamily="18" charset="0"/>
              <a:cs typeface="Times New Roman" panose="02020603050405020304" pitchFamily="18" charset="0"/>
            </a:endParaRPr>
          </a:p>
        </p:txBody>
      </p:sp>
      <p:sp>
        <p:nvSpPr>
          <p:cNvPr id="24" name="文本框 23"/>
          <p:cNvSpPr txBox="1"/>
          <p:nvPr/>
        </p:nvSpPr>
        <p:spPr>
          <a:xfrm>
            <a:off x="5361216" y="2944772"/>
            <a:ext cx="1447832" cy="369332"/>
          </a:xfrm>
          <a:prstGeom prst="rect">
            <a:avLst/>
          </a:prstGeom>
          <a:noFill/>
        </p:spPr>
        <p:txBody>
          <a:bodyPr wrap="none" rtlCol="0">
            <a:spAutoFit/>
          </a:bodyPr>
          <a:lstStyle/>
          <a:p>
            <a:r>
              <a:rPr lang="en-US" altLang="zh-CN" dirty="0" smtClean="0">
                <a:solidFill>
                  <a:srgbClr val="FFC000"/>
                </a:solidFill>
                <a:latin typeface="Times New Roman" panose="02020603050405020304" pitchFamily="18" charset="0"/>
                <a:cs typeface="Times New Roman" panose="02020603050405020304" pitchFamily="18" charset="0"/>
              </a:rPr>
              <a:t>Through pore</a:t>
            </a:r>
            <a:endParaRPr lang="zh-CN" altLang="en-US" dirty="0">
              <a:solidFill>
                <a:srgbClr val="FFC000"/>
              </a:solidFill>
              <a:latin typeface="Times New Roman" panose="02020603050405020304" pitchFamily="18" charset="0"/>
              <a:cs typeface="Times New Roman" panose="02020603050405020304" pitchFamily="18" charset="0"/>
            </a:endParaRPr>
          </a:p>
        </p:txBody>
      </p:sp>
      <p:pic>
        <p:nvPicPr>
          <p:cNvPr id="15" name="Audio 1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719561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5"/>
                </p:tgtEl>
              </p:cMediaNode>
            </p:audio>
          </p:childTnLst>
        </p:cTn>
      </p:par>
    </p:tnLst>
    <p:bldLst>
      <p:bldP spid="23" grpId="0" animBg="1"/>
      <p:bldP spid="6"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a:grpSpLocks/>
          </p:cNvGrpSpPr>
          <p:nvPr/>
        </p:nvGrpSpPr>
        <p:grpSpPr bwMode="auto">
          <a:xfrm>
            <a:off x="153194" y="108465"/>
            <a:ext cx="6535738" cy="825500"/>
            <a:chOff x="193490" y="186088"/>
            <a:chExt cx="7126044" cy="824600"/>
          </a:xfrm>
        </p:grpSpPr>
        <p:sp>
          <p:nvSpPr>
            <p:cNvPr id="13" name="菱形 12"/>
            <p:cNvSpPr/>
            <p:nvPr/>
          </p:nvSpPr>
          <p:spPr>
            <a:xfrm>
              <a:off x="193490" y="186088"/>
              <a:ext cx="825377" cy="824600"/>
            </a:xfrm>
            <a:prstGeom prst="diamond">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4" name="文本框 3"/>
            <p:cNvSpPr txBox="1">
              <a:spLocks noChangeArrowheads="1"/>
            </p:cNvSpPr>
            <p:nvPr/>
          </p:nvSpPr>
          <p:spPr bwMode="auto">
            <a:xfrm>
              <a:off x="1018090" y="243238"/>
              <a:ext cx="6301444" cy="46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2400" dirty="0" err="1" smtClean="0">
                  <a:solidFill>
                    <a:srgbClr val="0072A9"/>
                  </a:solidFill>
                  <a:latin typeface="Times New Roman" panose="02020603050405020304" pitchFamily="18" charset="0"/>
                  <a:ea typeface="微软雅黑" pitchFamily="34" charset="-122"/>
                  <a:cs typeface="Times New Roman" panose="02020603050405020304" pitchFamily="18" charset="0"/>
                </a:rPr>
                <a:t>Permeabilities</a:t>
              </a:r>
              <a:r>
                <a:rPr lang="en-US" altLang="zh-CN" sz="2400" dirty="0" smtClean="0">
                  <a:solidFill>
                    <a:srgbClr val="0072A9"/>
                  </a:solidFill>
                  <a:latin typeface="Times New Roman" panose="02020603050405020304" pitchFamily="18" charset="0"/>
                  <a:ea typeface="微软雅黑" pitchFamily="34" charset="-122"/>
                  <a:cs typeface="Times New Roman" panose="02020603050405020304" pitchFamily="18" charset="0"/>
                </a:rPr>
                <a:t> &amp; </a:t>
              </a:r>
              <a:r>
                <a:rPr lang="en-US" altLang="zh-CN" sz="2400" dirty="0" err="1" smtClean="0">
                  <a:solidFill>
                    <a:srgbClr val="0072A9"/>
                  </a:solidFill>
                  <a:latin typeface="Times New Roman" panose="02020603050405020304" pitchFamily="18" charset="0"/>
                  <a:ea typeface="微软雅黑" pitchFamily="34" charset="-122"/>
                  <a:cs typeface="Times New Roman" panose="02020603050405020304" pitchFamily="18" charset="0"/>
                </a:rPr>
                <a:t>Selectivities</a:t>
              </a:r>
              <a:endParaRPr lang="zh-CN" altLang="en-US" sz="2400" dirty="0">
                <a:solidFill>
                  <a:srgbClr val="0072A9"/>
                </a:solidFill>
                <a:latin typeface="Times New Roman" panose="02020603050405020304" pitchFamily="18" charset="0"/>
                <a:ea typeface="微软雅黑" pitchFamily="34" charset="-122"/>
                <a:cs typeface="Times New Roman" panose="02020603050405020304" pitchFamily="18" charset="0"/>
              </a:endParaRPr>
            </a:p>
          </p:txBody>
        </p:sp>
        <p:sp>
          <p:nvSpPr>
            <p:cNvPr id="15" name="Freeform 283"/>
            <p:cNvSpPr>
              <a:spLocks noEditPoints="1"/>
            </p:cNvSpPr>
            <p:nvPr/>
          </p:nvSpPr>
          <p:spPr bwMode="auto">
            <a:xfrm>
              <a:off x="408121" y="417864"/>
              <a:ext cx="334379" cy="423547"/>
            </a:xfrm>
            <a:custGeom>
              <a:avLst/>
              <a:gdLst>
                <a:gd name="T0" fmla="*/ 2147483647 w 95"/>
                <a:gd name="T1" fmla="*/ 0 h 120"/>
                <a:gd name="T2" fmla="*/ 2147483647 w 95"/>
                <a:gd name="T3" fmla="*/ 2147483647 h 120"/>
                <a:gd name="T4" fmla="*/ 2147483647 w 95"/>
                <a:gd name="T5" fmla="*/ 2147483647 h 120"/>
                <a:gd name="T6" fmla="*/ 2147483647 w 95"/>
                <a:gd name="T7" fmla="*/ 2147483647 h 120"/>
                <a:gd name="T8" fmla="*/ 2147483647 w 95"/>
                <a:gd name="T9" fmla="*/ 2147483647 h 120"/>
                <a:gd name="T10" fmla="*/ 0 w 95"/>
                <a:gd name="T11" fmla="*/ 2147483647 h 120"/>
                <a:gd name="T12" fmla="*/ 2147483647 w 95"/>
                <a:gd name="T13" fmla="*/ 2147483647 h 120"/>
                <a:gd name="T14" fmla="*/ 2147483647 w 95"/>
                <a:gd name="T15" fmla="*/ 2147483647 h 120"/>
                <a:gd name="T16" fmla="*/ 2147483647 w 95"/>
                <a:gd name="T17" fmla="*/ 2147483647 h 120"/>
                <a:gd name="T18" fmla="*/ 2147483647 w 95"/>
                <a:gd name="T19" fmla="*/ 2147483647 h 120"/>
                <a:gd name="T20" fmla="*/ 2147483647 w 95"/>
                <a:gd name="T21" fmla="*/ 2147483647 h 120"/>
                <a:gd name="T22" fmla="*/ 2147483647 w 95"/>
                <a:gd name="T23" fmla="*/ 2147483647 h 120"/>
                <a:gd name="T24" fmla="*/ 2147483647 w 95"/>
                <a:gd name="T25" fmla="*/ 2147483647 h 120"/>
                <a:gd name="T26" fmla="*/ 2147483647 w 95"/>
                <a:gd name="T27" fmla="*/ 2147483647 h 120"/>
                <a:gd name="T28" fmla="*/ 2147483647 w 95"/>
                <a:gd name="T29" fmla="*/ 2147483647 h 120"/>
                <a:gd name="T30" fmla="*/ 2147483647 w 95"/>
                <a:gd name="T31" fmla="*/ 2147483647 h 120"/>
                <a:gd name="T32" fmla="*/ 2147483647 w 95"/>
                <a:gd name="T33" fmla="*/ 2147483647 h 120"/>
                <a:gd name="T34" fmla="*/ 2147483647 w 95"/>
                <a:gd name="T35" fmla="*/ 2147483647 h 120"/>
                <a:gd name="T36" fmla="*/ 2147483647 w 95"/>
                <a:gd name="T37" fmla="*/ 2147483647 h 120"/>
                <a:gd name="T38" fmla="*/ 2147483647 w 95"/>
                <a:gd name="T39" fmla="*/ 2147483647 h 120"/>
                <a:gd name="T40" fmla="*/ 2147483647 w 95"/>
                <a:gd name="T41" fmla="*/ 2147483647 h 120"/>
                <a:gd name="T42" fmla="*/ 2147483647 w 95"/>
                <a:gd name="T43" fmla="*/ 2147483647 h 120"/>
                <a:gd name="T44" fmla="*/ 2147483647 w 95"/>
                <a:gd name="T45" fmla="*/ 2147483647 h 120"/>
                <a:gd name="T46" fmla="*/ 2147483647 w 95"/>
                <a:gd name="T47" fmla="*/ 2147483647 h 120"/>
                <a:gd name="T48" fmla="*/ 2147483647 w 95"/>
                <a:gd name="T49" fmla="*/ 2147483647 h 120"/>
                <a:gd name="T50" fmla="*/ 2147483647 w 95"/>
                <a:gd name="T51" fmla="*/ 2147483647 h 120"/>
                <a:gd name="T52" fmla="*/ 2147483647 w 95"/>
                <a:gd name="T53" fmla="*/ 2147483647 h 120"/>
                <a:gd name="T54" fmla="*/ 2147483647 w 95"/>
                <a:gd name="T55" fmla="*/ 2147483647 h 120"/>
                <a:gd name="T56" fmla="*/ 2147483647 w 95"/>
                <a:gd name="T57" fmla="*/ 2147483647 h 120"/>
                <a:gd name="T58" fmla="*/ 2147483647 w 95"/>
                <a:gd name="T59" fmla="*/ 2147483647 h 120"/>
                <a:gd name="T60" fmla="*/ 2147483647 w 95"/>
                <a:gd name="T61" fmla="*/ 0 h 120"/>
                <a:gd name="T62" fmla="*/ 2147483647 w 95"/>
                <a:gd name="T63" fmla="*/ 2147483647 h 120"/>
                <a:gd name="T64" fmla="*/ 2147483647 w 95"/>
                <a:gd name="T65" fmla="*/ 2147483647 h 120"/>
                <a:gd name="T66" fmla="*/ 2147483647 w 95"/>
                <a:gd name="T67" fmla="*/ 2147483647 h 120"/>
                <a:gd name="T68" fmla="*/ 2147483647 w 95"/>
                <a:gd name="T69" fmla="*/ 2147483647 h 120"/>
                <a:gd name="T70" fmla="*/ 2147483647 w 95"/>
                <a:gd name="T71" fmla="*/ 2147483647 h 120"/>
                <a:gd name="T72" fmla="*/ 2147483647 w 95"/>
                <a:gd name="T73" fmla="*/ 2147483647 h 120"/>
                <a:gd name="T74" fmla="*/ 2147483647 w 95"/>
                <a:gd name="T75" fmla="*/ 2147483647 h 120"/>
                <a:gd name="T76" fmla="*/ 2147483647 w 95"/>
                <a:gd name="T77" fmla="*/ 2147483647 h 120"/>
                <a:gd name="T78" fmla="*/ 2147483647 w 95"/>
                <a:gd name="T79" fmla="*/ 2147483647 h 120"/>
                <a:gd name="T80" fmla="*/ 2147483647 w 95"/>
                <a:gd name="T81" fmla="*/ 2147483647 h 120"/>
                <a:gd name="T82" fmla="*/ 2147483647 w 95"/>
                <a:gd name="T83" fmla="*/ 2147483647 h 120"/>
                <a:gd name="T84" fmla="*/ 2147483647 w 95"/>
                <a:gd name="T85" fmla="*/ 2147483647 h 120"/>
                <a:gd name="T86" fmla="*/ 2147483647 w 95"/>
                <a:gd name="T87" fmla="*/ 2147483647 h 120"/>
                <a:gd name="T88" fmla="*/ 2147483647 w 95"/>
                <a:gd name="T89" fmla="*/ 2147483647 h 120"/>
                <a:gd name="T90" fmla="*/ 2147483647 w 95"/>
                <a:gd name="T91" fmla="*/ 2147483647 h 120"/>
                <a:gd name="T92" fmla="*/ 2147483647 w 95"/>
                <a:gd name="T93" fmla="*/ 2147483647 h 120"/>
                <a:gd name="T94" fmla="*/ 2147483647 w 95"/>
                <a:gd name="T95" fmla="*/ 2147483647 h 120"/>
                <a:gd name="T96" fmla="*/ 2147483647 w 95"/>
                <a:gd name="T97" fmla="*/ 2147483647 h 120"/>
                <a:gd name="T98" fmla="*/ 2147483647 w 95"/>
                <a:gd name="T99" fmla="*/ 2147483647 h 120"/>
                <a:gd name="T100" fmla="*/ 2147483647 w 95"/>
                <a:gd name="T101" fmla="*/ 2147483647 h 120"/>
                <a:gd name="T102" fmla="*/ 2147483647 w 95"/>
                <a:gd name="T103" fmla="*/ 2147483647 h 120"/>
                <a:gd name="T104" fmla="*/ 2147483647 w 95"/>
                <a:gd name="T105" fmla="*/ 2147483647 h 120"/>
                <a:gd name="T106" fmla="*/ 2147483647 w 95"/>
                <a:gd name="T107" fmla="*/ 2147483647 h 12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120">
                  <a:moveTo>
                    <a:pt x="41" y="0"/>
                  </a:moveTo>
                  <a:cubicBezTo>
                    <a:pt x="37" y="0"/>
                    <a:pt x="32" y="2"/>
                    <a:pt x="29" y="7"/>
                  </a:cubicBezTo>
                  <a:cubicBezTo>
                    <a:pt x="29" y="7"/>
                    <a:pt x="29" y="7"/>
                    <a:pt x="29" y="7"/>
                  </a:cubicBezTo>
                  <a:cubicBezTo>
                    <a:pt x="25" y="6"/>
                    <a:pt x="18" y="1"/>
                    <a:pt x="14" y="1"/>
                  </a:cubicBezTo>
                  <a:cubicBezTo>
                    <a:pt x="10" y="1"/>
                    <a:pt x="6" y="4"/>
                    <a:pt x="3" y="8"/>
                  </a:cubicBezTo>
                  <a:cubicBezTo>
                    <a:pt x="1" y="11"/>
                    <a:pt x="0" y="16"/>
                    <a:pt x="0" y="21"/>
                  </a:cubicBezTo>
                  <a:cubicBezTo>
                    <a:pt x="0" y="26"/>
                    <a:pt x="1" y="30"/>
                    <a:pt x="3" y="34"/>
                  </a:cubicBezTo>
                  <a:cubicBezTo>
                    <a:pt x="6" y="38"/>
                    <a:pt x="10" y="40"/>
                    <a:pt x="14" y="40"/>
                  </a:cubicBezTo>
                  <a:cubicBezTo>
                    <a:pt x="18" y="40"/>
                    <a:pt x="27" y="38"/>
                    <a:pt x="31" y="37"/>
                  </a:cubicBezTo>
                  <a:cubicBezTo>
                    <a:pt x="34" y="40"/>
                    <a:pt x="38" y="41"/>
                    <a:pt x="41" y="41"/>
                  </a:cubicBezTo>
                  <a:cubicBezTo>
                    <a:pt x="42" y="41"/>
                    <a:pt x="43" y="41"/>
                    <a:pt x="43" y="41"/>
                  </a:cubicBezTo>
                  <a:cubicBezTo>
                    <a:pt x="57" y="56"/>
                    <a:pt x="57" y="56"/>
                    <a:pt x="57" y="56"/>
                  </a:cubicBezTo>
                  <a:cubicBezTo>
                    <a:pt x="68" y="58"/>
                    <a:pt x="68" y="58"/>
                    <a:pt x="68" y="58"/>
                  </a:cubicBezTo>
                  <a:cubicBezTo>
                    <a:pt x="66" y="78"/>
                    <a:pt x="66" y="78"/>
                    <a:pt x="66" y="78"/>
                  </a:cubicBezTo>
                  <a:cubicBezTo>
                    <a:pt x="65" y="120"/>
                    <a:pt x="65" y="120"/>
                    <a:pt x="65" y="120"/>
                  </a:cubicBezTo>
                  <a:cubicBezTo>
                    <a:pt x="75" y="120"/>
                    <a:pt x="75" y="120"/>
                    <a:pt x="75" y="120"/>
                  </a:cubicBezTo>
                  <a:cubicBezTo>
                    <a:pt x="77" y="84"/>
                    <a:pt x="77" y="84"/>
                    <a:pt x="77" y="84"/>
                  </a:cubicBezTo>
                  <a:cubicBezTo>
                    <a:pt x="82" y="84"/>
                    <a:pt x="82" y="84"/>
                    <a:pt x="82" y="84"/>
                  </a:cubicBezTo>
                  <a:cubicBezTo>
                    <a:pt x="84" y="120"/>
                    <a:pt x="84" y="120"/>
                    <a:pt x="84" y="120"/>
                  </a:cubicBezTo>
                  <a:cubicBezTo>
                    <a:pt x="95" y="120"/>
                    <a:pt x="95" y="120"/>
                    <a:pt x="95" y="120"/>
                  </a:cubicBezTo>
                  <a:cubicBezTo>
                    <a:pt x="92" y="78"/>
                    <a:pt x="92" y="78"/>
                    <a:pt x="92" y="78"/>
                  </a:cubicBezTo>
                  <a:cubicBezTo>
                    <a:pt x="94" y="41"/>
                    <a:pt x="94" y="41"/>
                    <a:pt x="94" y="41"/>
                  </a:cubicBezTo>
                  <a:cubicBezTo>
                    <a:pt x="74" y="41"/>
                    <a:pt x="74" y="41"/>
                    <a:pt x="74" y="41"/>
                  </a:cubicBezTo>
                  <a:cubicBezTo>
                    <a:pt x="70" y="35"/>
                    <a:pt x="70" y="35"/>
                    <a:pt x="70" y="35"/>
                  </a:cubicBezTo>
                  <a:cubicBezTo>
                    <a:pt x="71" y="35"/>
                    <a:pt x="71" y="35"/>
                    <a:pt x="71" y="35"/>
                  </a:cubicBezTo>
                  <a:cubicBezTo>
                    <a:pt x="73" y="37"/>
                    <a:pt x="76" y="38"/>
                    <a:pt x="79" y="38"/>
                  </a:cubicBezTo>
                  <a:cubicBezTo>
                    <a:pt x="86" y="38"/>
                    <a:pt x="91" y="33"/>
                    <a:pt x="91" y="26"/>
                  </a:cubicBezTo>
                  <a:cubicBezTo>
                    <a:pt x="91" y="19"/>
                    <a:pt x="86" y="14"/>
                    <a:pt x="79" y="14"/>
                  </a:cubicBezTo>
                  <a:cubicBezTo>
                    <a:pt x="76" y="14"/>
                    <a:pt x="73" y="15"/>
                    <a:pt x="71" y="18"/>
                  </a:cubicBezTo>
                  <a:cubicBezTo>
                    <a:pt x="48" y="2"/>
                    <a:pt x="48" y="2"/>
                    <a:pt x="48" y="2"/>
                  </a:cubicBezTo>
                  <a:cubicBezTo>
                    <a:pt x="46" y="1"/>
                    <a:pt x="44" y="0"/>
                    <a:pt x="41" y="0"/>
                  </a:cubicBezTo>
                  <a:close/>
                  <a:moveTo>
                    <a:pt x="65" y="43"/>
                  </a:moveTo>
                  <a:cubicBezTo>
                    <a:pt x="58" y="46"/>
                    <a:pt x="58" y="46"/>
                    <a:pt x="58" y="46"/>
                  </a:cubicBezTo>
                  <a:cubicBezTo>
                    <a:pt x="51" y="39"/>
                    <a:pt x="51" y="39"/>
                    <a:pt x="51" y="39"/>
                  </a:cubicBezTo>
                  <a:cubicBezTo>
                    <a:pt x="62" y="37"/>
                    <a:pt x="62" y="37"/>
                    <a:pt x="62" y="37"/>
                  </a:cubicBezTo>
                  <a:cubicBezTo>
                    <a:pt x="65" y="43"/>
                    <a:pt x="65" y="43"/>
                    <a:pt x="65" y="43"/>
                  </a:cubicBezTo>
                  <a:close/>
                  <a:moveTo>
                    <a:pt x="10" y="12"/>
                  </a:moveTo>
                  <a:cubicBezTo>
                    <a:pt x="11" y="10"/>
                    <a:pt x="12" y="9"/>
                    <a:pt x="14" y="9"/>
                  </a:cubicBezTo>
                  <a:cubicBezTo>
                    <a:pt x="16" y="9"/>
                    <a:pt x="17" y="10"/>
                    <a:pt x="18" y="12"/>
                  </a:cubicBezTo>
                  <a:cubicBezTo>
                    <a:pt x="20" y="14"/>
                    <a:pt x="21" y="17"/>
                    <a:pt x="21" y="21"/>
                  </a:cubicBezTo>
                  <a:cubicBezTo>
                    <a:pt x="21" y="24"/>
                    <a:pt x="20" y="27"/>
                    <a:pt x="18" y="30"/>
                  </a:cubicBezTo>
                  <a:cubicBezTo>
                    <a:pt x="17" y="31"/>
                    <a:pt x="16" y="32"/>
                    <a:pt x="14" y="32"/>
                  </a:cubicBezTo>
                  <a:cubicBezTo>
                    <a:pt x="12" y="32"/>
                    <a:pt x="11" y="31"/>
                    <a:pt x="10" y="30"/>
                  </a:cubicBezTo>
                  <a:cubicBezTo>
                    <a:pt x="8" y="27"/>
                    <a:pt x="7" y="24"/>
                    <a:pt x="7" y="21"/>
                  </a:cubicBezTo>
                  <a:cubicBezTo>
                    <a:pt x="7" y="17"/>
                    <a:pt x="8" y="14"/>
                    <a:pt x="10" y="12"/>
                  </a:cubicBezTo>
                  <a:close/>
                  <a:moveTo>
                    <a:pt x="35" y="11"/>
                  </a:moveTo>
                  <a:cubicBezTo>
                    <a:pt x="37" y="9"/>
                    <a:pt x="39" y="8"/>
                    <a:pt x="41" y="8"/>
                  </a:cubicBezTo>
                  <a:cubicBezTo>
                    <a:pt x="43" y="8"/>
                    <a:pt x="45" y="9"/>
                    <a:pt x="47" y="11"/>
                  </a:cubicBezTo>
                  <a:cubicBezTo>
                    <a:pt x="49" y="13"/>
                    <a:pt x="50" y="17"/>
                    <a:pt x="50" y="21"/>
                  </a:cubicBezTo>
                  <a:cubicBezTo>
                    <a:pt x="50" y="24"/>
                    <a:pt x="49" y="28"/>
                    <a:pt x="47" y="30"/>
                  </a:cubicBezTo>
                  <a:cubicBezTo>
                    <a:pt x="45" y="32"/>
                    <a:pt x="43" y="34"/>
                    <a:pt x="41" y="34"/>
                  </a:cubicBezTo>
                  <a:cubicBezTo>
                    <a:pt x="39" y="34"/>
                    <a:pt x="37" y="32"/>
                    <a:pt x="35" y="30"/>
                  </a:cubicBezTo>
                  <a:cubicBezTo>
                    <a:pt x="34" y="28"/>
                    <a:pt x="33" y="24"/>
                    <a:pt x="33" y="21"/>
                  </a:cubicBezTo>
                  <a:cubicBezTo>
                    <a:pt x="33" y="17"/>
                    <a:pt x="34" y="13"/>
                    <a:pt x="35" y="1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cxnSp>
        <p:nvCxnSpPr>
          <p:cNvPr id="21" name="直接连接符 20"/>
          <p:cNvCxnSpPr/>
          <p:nvPr/>
        </p:nvCxnSpPr>
        <p:spPr bwMode="auto">
          <a:xfrm>
            <a:off x="1109663" y="688975"/>
            <a:ext cx="4035572" cy="0"/>
          </a:xfrm>
          <a:prstGeom prst="line">
            <a:avLst/>
          </a:prstGeom>
          <a:ln>
            <a:solidFill>
              <a:srgbClr val="0072A9"/>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graphicFrame>
            <p:nvGraphicFramePr>
              <p:cNvPr id="4" name="表格 3"/>
              <p:cNvGraphicFramePr>
                <a:graphicFrameLocks noGrp="1"/>
              </p:cNvGraphicFramePr>
              <p:nvPr>
                <p:extLst>
                  <p:ext uri="{D42A27DB-BD31-4B8C-83A1-F6EECF244321}">
                    <p14:modId xmlns:p14="http://schemas.microsoft.com/office/powerpoint/2010/main" val="2635137078"/>
                  </p:ext>
                </p:extLst>
              </p:nvPr>
            </p:nvGraphicFramePr>
            <p:xfrm>
              <a:off x="1311729" y="2212435"/>
              <a:ext cx="8060870" cy="4360704"/>
            </p:xfrm>
            <a:graphic>
              <a:graphicData uri="http://schemas.openxmlformats.org/drawingml/2006/table">
                <a:tbl>
                  <a:tblPr firstRow="1" firstCol="1" bandRow="1">
                    <a:tableStyleId>{5C22544A-7EE6-4342-B048-85BDC9FD1C3A}</a:tableStyleId>
                  </a:tblPr>
                  <a:tblGrid>
                    <a:gridCol w="468138">
                      <a:extLst>
                        <a:ext uri="{9D8B030D-6E8A-4147-A177-3AD203B41FA5}">
                          <a16:colId xmlns:a16="http://schemas.microsoft.com/office/drawing/2014/main" val="20000"/>
                        </a:ext>
                      </a:extLst>
                    </a:gridCol>
                    <a:gridCol w="1265133">
                      <a:extLst>
                        <a:ext uri="{9D8B030D-6E8A-4147-A177-3AD203B41FA5}">
                          <a16:colId xmlns:a16="http://schemas.microsoft.com/office/drawing/2014/main" val="20001"/>
                        </a:ext>
                      </a:extLst>
                    </a:gridCol>
                    <a:gridCol w="1265133">
                      <a:extLst>
                        <a:ext uri="{9D8B030D-6E8A-4147-A177-3AD203B41FA5}">
                          <a16:colId xmlns:a16="http://schemas.microsoft.com/office/drawing/2014/main" val="20002"/>
                        </a:ext>
                      </a:extLst>
                    </a:gridCol>
                    <a:gridCol w="1265133">
                      <a:extLst>
                        <a:ext uri="{9D8B030D-6E8A-4147-A177-3AD203B41FA5}">
                          <a16:colId xmlns:a16="http://schemas.microsoft.com/office/drawing/2014/main" val="20003"/>
                        </a:ext>
                      </a:extLst>
                    </a:gridCol>
                    <a:gridCol w="1265133">
                      <a:extLst>
                        <a:ext uri="{9D8B030D-6E8A-4147-A177-3AD203B41FA5}">
                          <a16:colId xmlns:a16="http://schemas.microsoft.com/office/drawing/2014/main" val="20004"/>
                        </a:ext>
                      </a:extLst>
                    </a:gridCol>
                    <a:gridCol w="1265133">
                      <a:extLst>
                        <a:ext uri="{9D8B030D-6E8A-4147-A177-3AD203B41FA5}">
                          <a16:colId xmlns:a16="http://schemas.microsoft.com/office/drawing/2014/main" val="20005"/>
                        </a:ext>
                      </a:extLst>
                    </a:gridCol>
                    <a:gridCol w="1267067">
                      <a:extLst>
                        <a:ext uri="{9D8B030D-6E8A-4147-A177-3AD203B41FA5}">
                          <a16:colId xmlns:a16="http://schemas.microsoft.com/office/drawing/2014/main" val="20006"/>
                        </a:ext>
                      </a:extLst>
                    </a:gridCol>
                  </a:tblGrid>
                  <a:tr h="714600">
                    <a:tc gridSpan="2">
                      <a:txBody>
                        <a:bodyPr/>
                        <a:lstStyle/>
                        <a:p>
                          <a:pPr algn="ctr">
                            <a:spcAft>
                              <a:spcPts val="0"/>
                            </a:spcAft>
                          </a:pPr>
                          <a:r>
                            <a:rPr lang="en-US" sz="1600" kern="0" dirty="0">
                              <a:solidFill>
                                <a:schemeClr val="tx1"/>
                              </a:solidFill>
                              <a:effectLst/>
                              <a:latin typeface="Times New Roman" panose="02020603050405020304" pitchFamily="18" charset="0"/>
                              <a:cs typeface="Times New Roman" panose="02020603050405020304" pitchFamily="18" charset="0"/>
                            </a:rPr>
                            <a:t>Binary gas mixtures</a:t>
                          </a:r>
                          <a:endParaRPr lang="zh-CN" sz="28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hMerge="1">
                      <a:txBody>
                        <a:bodyPr/>
                        <a:lstStyle/>
                        <a:p>
                          <a:endParaRPr lang="zh-CN" altLang="en-US"/>
                        </a:p>
                      </a:txBody>
                      <a:tcPr/>
                    </a:tc>
                    <a:tc>
                      <a:txBody>
                        <a:bodyPr/>
                        <a:lstStyle/>
                        <a:p>
                          <a:pPr algn="ctr">
                            <a:spcAft>
                              <a:spcPts val="0"/>
                            </a:spcAft>
                          </a:pPr>
                          <a14:m>
                            <m:oMath xmlns:m="http://schemas.openxmlformats.org/officeDocument/2006/math">
                              <m:sSubSup>
                                <m:sSubSupPr>
                                  <m:ctrlPr>
                                    <a:rPr lang="zh-CN" sz="1600" i="1" kern="0" smtClean="0">
                                      <a:solidFill>
                                        <a:schemeClr val="tx1"/>
                                      </a:solidFill>
                                      <a:effectLst/>
                                      <a:latin typeface="Cambria Math" panose="02040503050406030204" pitchFamily="18" charset="0"/>
                                    </a:rPr>
                                  </m:ctrlPr>
                                </m:sSubSupPr>
                                <m:e>
                                  <m:r>
                                    <a:rPr lang="en-US" sz="1600" kern="0">
                                      <a:solidFill>
                                        <a:schemeClr val="tx1"/>
                                      </a:solidFill>
                                      <a:effectLst/>
                                      <a:latin typeface="Cambria Math" panose="02040503050406030204" pitchFamily="18" charset="0"/>
                                    </a:rPr>
                                    <m:t>𝑃</m:t>
                                  </m:r>
                                </m:e>
                                <m:sub>
                                  <m:r>
                                    <a:rPr lang="en-US" sz="1600" kern="0">
                                      <a:solidFill>
                                        <a:schemeClr val="tx1"/>
                                      </a:solidFill>
                                      <a:effectLst/>
                                      <a:latin typeface="Cambria Math" panose="02040503050406030204" pitchFamily="18" charset="0"/>
                                    </a:rPr>
                                    <m:t>𝑒</m:t>
                                  </m:r>
                                </m:sub>
                                <m:sup>
                                  <m:r>
                                    <a:rPr lang="en-US" sz="1600" kern="0">
                                      <a:solidFill>
                                        <a:schemeClr val="tx1"/>
                                      </a:solidFill>
                                      <a:effectLst/>
                                      <a:latin typeface="Cambria Math" panose="02040503050406030204" pitchFamily="18" charset="0"/>
                                    </a:rPr>
                                    <m:t>𝑇</m:t>
                                  </m:r>
                                </m:sup>
                              </m:sSubSup>
                            </m:oMath>
                          </a14:m>
                          <a:r>
                            <a:rPr lang="en-US" sz="1600" kern="0" dirty="0">
                              <a:solidFill>
                                <a:schemeClr val="tx1"/>
                              </a:solidFill>
                              <a:effectLst/>
                              <a:latin typeface="Times New Roman" panose="02020603050405020304" pitchFamily="18" charset="0"/>
                              <a:cs typeface="Times New Roman" panose="02020603050405020304" pitchFamily="18" charset="0"/>
                            </a:rPr>
                            <a:t> </a:t>
                          </a:r>
                          <a:endParaRPr lang="zh-CN" sz="2800" kern="100" dirty="0">
                            <a:solidFill>
                              <a:schemeClr val="tx1"/>
                            </a:solidFill>
                            <a:effectLst/>
                            <a:latin typeface="Times New Roman" panose="02020603050405020304" pitchFamily="18" charset="0"/>
                            <a:cs typeface="Times New Roman" panose="02020603050405020304" pitchFamily="18" charset="0"/>
                          </a:endParaRPr>
                        </a:p>
                        <a:p>
                          <a:pPr algn="ctr">
                            <a:spcAft>
                              <a:spcPts val="0"/>
                            </a:spcAft>
                          </a:pPr>
                          <a:r>
                            <a:rPr lang="en-US" sz="1600" kern="0" dirty="0">
                              <a:solidFill>
                                <a:schemeClr val="tx1"/>
                              </a:solidFill>
                              <a:effectLst/>
                              <a:latin typeface="Times New Roman" panose="02020603050405020304" pitchFamily="18" charset="0"/>
                              <a:cs typeface="Times New Roman" panose="02020603050405020304" pitchFamily="18" charset="0"/>
                            </a:rPr>
                            <a:t>(</a:t>
                          </a:r>
                          <a:r>
                            <a:rPr lang="en-US" sz="1600" kern="0" dirty="0" err="1">
                              <a:solidFill>
                                <a:schemeClr val="tx1"/>
                              </a:solidFill>
                              <a:effectLst/>
                              <a:latin typeface="Times New Roman" panose="02020603050405020304" pitchFamily="18" charset="0"/>
                              <a:cs typeface="Times New Roman" panose="02020603050405020304" pitchFamily="18" charset="0"/>
                            </a:rPr>
                            <a:t>barrer</a:t>
                          </a:r>
                          <a:r>
                            <a:rPr lang="en-US" sz="1600" kern="0" dirty="0">
                              <a:solidFill>
                                <a:schemeClr val="tx1"/>
                              </a:solidFill>
                              <a:effectLst/>
                              <a:latin typeface="Times New Roman" panose="02020603050405020304" pitchFamily="18" charset="0"/>
                              <a:cs typeface="Times New Roman" panose="02020603050405020304" pitchFamily="18" charset="0"/>
                            </a:rPr>
                            <a:t>)</a:t>
                          </a:r>
                          <a:endParaRPr lang="zh-CN" sz="28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14:m>
                            <m:oMathPara xmlns:m="http://schemas.openxmlformats.org/officeDocument/2006/math">
                              <m:oMathParaPr>
                                <m:jc m:val="centerGroup"/>
                              </m:oMathParaPr>
                              <m:oMath xmlns:m="http://schemas.openxmlformats.org/officeDocument/2006/math">
                                <m:sSubSup>
                                  <m:sSubSupPr>
                                    <m:ctrlPr>
                                      <a:rPr lang="zh-CN" sz="1600" i="1" kern="0" smtClean="0">
                                        <a:solidFill>
                                          <a:schemeClr val="tx1"/>
                                        </a:solidFill>
                                        <a:effectLst/>
                                        <a:latin typeface="Cambria Math" panose="02040503050406030204" pitchFamily="18" charset="0"/>
                                      </a:rPr>
                                    </m:ctrlPr>
                                  </m:sSubSupPr>
                                  <m:e>
                                    <m:r>
                                      <a:rPr lang="en-US" sz="1600" kern="0">
                                        <a:solidFill>
                                          <a:schemeClr val="tx1"/>
                                        </a:solidFill>
                                        <a:effectLst/>
                                        <a:latin typeface="Cambria Math" panose="02040503050406030204" pitchFamily="18" charset="0"/>
                                      </a:rPr>
                                      <m:t>𝑃</m:t>
                                    </m:r>
                                  </m:e>
                                  <m:sub>
                                    <m:r>
                                      <a:rPr lang="en-US" sz="1600" kern="0">
                                        <a:solidFill>
                                          <a:schemeClr val="tx1"/>
                                        </a:solidFill>
                                        <a:effectLst/>
                                        <a:latin typeface="Cambria Math" panose="02040503050406030204" pitchFamily="18" charset="0"/>
                                      </a:rPr>
                                      <m:t>𝑒</m:t>
                                    </m:r>
                                  </m:sub>
                                  <m:sup>
                                    <m:r>
                                      <a:rPr lang="en-US" sz="1600" kern="0">
                                        <a:solidFill>
                                          <a:schemeClr val="tx1"/>
                                        </a:solidFill>
                                        <a:effectLst/>
                                        <a:latin typeface="Cambria Math" panose="02040503050406030204" pitchFamily="18" charset="0"/>
                                      </a:rPr>
                                      <m:t>𝐼</m:t>
                                    </m:r>
                                  </m:sup>
                                </m:sSubSup>
                              </m:oMath>
                            </m:oMathPara>
                          </a14:m>
                          <a:endParaRPr lang="zh-CN" sz="2800" kern="100" dirty="0">
                            <a:solidFill>
                              <a:schemeClr val="tx1"/>
                            </a:solidFill>
                            <a:effectLst/>
                            <a:latin typeface="Times New Roman" panose="02020603050405020304" pitchFamily="18" charset="0"/>
                            <a:cs typeface="Times New Roman" panose="02020603050405020304" pitchFamily="18" charset="0"/>
                          </a:endParaRPr>
                        </a:p>
                        <a:p>
                          <a:pPr algn="ctr">
                            <a:spcAft>
                              <a:spcPts val="0"/>
                            </a:spcAft>
                          </a:pPr>
                          <a:r>
                            <a:rPr lang="en-US" sz="1600" kern="0" dirty="0">
                              <a:solidFill>
                                <a:schemeClr val="tx1"/>
                              </a:solidFill>
                              <a:effectLst/>
                              <a:latin typeface="Times New Roman" panose="02020603050405020304" pitchFamily="18" charset="0"/>
                              <a:cs typeface="Times New Roman" panose="02020603050405020304" pitchFamily="18" charset="0"/>
                            </a:rPr>
                            <a:t> (</a:t>
                          </a:r>
                          <a:r>
                            <a:rPr lang="en-US" sz="1600" kern="0" dirty="0" err="1">
                              <a:solidFill>
                                <a:schemeClr val="tx1"/>
                              </a:solidFill>
                              <a:effectLst/>
                              <a:latin typeface="Times New Roman" panose="02020603050405020304" pitchFamily="18" charset="0"/>
                              <a:cs typeface="Times New Roman" panose="02020603050405020304" pitchFamily="18" charset="0"/>
                            </a:rPr>
                            <a:t>barrer</a:t>
                          </a:r>
                          <a:r>
                            <a:rPr lang="en-US" sz="1600" kern="0" dirty="0">
                              <a:solidFill>
                                <a:schemeClr val="tx1"/>
                              </a:solidFill>
                              <a:effectLst/>
                              <a:latin typeface="Times New Roman" panose="02020603050405020304" pitchFamily="18" charset="0"/>
                              <a:cs typeface="Times New Roman" panose="02020603050405020304" pitchFamily="18" charset="0"/>
                            </a:rPr>
                            <a:t>)</a:t>
                          </a:r>
                          <a:endParaRPr lang="zh-CN" sz="28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err="1">
                              <a:solidFill>
                                <a:schemeClr val="tx1"/>
                              </a:solidFill>
                              <a:effectLst/>
                              <a:latin typeface="Times New Roman" panose="02020603050405020304" pitchFamily="18" charset="0"/>
                              <a:cs typeface="Times New Roman" panose="02020603050405020304" pitchFamily="18" charset="0"/>
                            </a:rPr>
                            <a:t>P</a:t>
                          </a:r>
                          <a:r>
                            <a:rPr lang="en-US" sz="1600" kern="0" baseline="-25000" dirty="0" err="1">
                              <a:solidFill>
                                <a:schemeClr val="tx1"/>
                              </a:solidFill>
                              <a:effectLst/>
                              <a:latin typeface="Times New Roman" panose="02020603050405020304" pitchFamily="18" charset="0"/>
                              <a:cs typeface="Times New Roman" panose="02020603050405020304" pitchFamily="18" charset="0"/>
                            </a:rPr>
                            <a:t>r</a:t>
                          </a:r>
                          <a:endParaRPr lang="zh-CN" sz="28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14:m>
                            <m:oMathPara xmlns:m="http://schemas.openxmlformats.org/officeDocument/2006/math">
                              <m:oMathParaPr>
                                <m:jc m:val="centerGroup"/>
                              </m:oMathParaPr>
                              <m:oMath xmlns:m="http://schemas.openxmlformats.org/officeDocument/2006/math">
                                <m:sSubSup>
                                  <m:sSubSupPr>
                                    <m:ctrlPr>
                                      <a:rPr lang="zh-CN" sz="2000" i="1" kern="100" smtClean="0">
                                        <a:solidFill>
                                          <a:schemeClr val="tx1"/>
                                        </a:solidFill>
                                        <a:effectLst/>
                                        <a:latin typeface="Cambria Math" panose="02040503050406030204" pitchFamily="18" charset="0"/>
                                      </a:rPr>
                                    </m:ctrlPr>
                                  </m:sSubSupPr>
                                  <m:e>
                                    <m:r>
                                      <a:rPr lang="en-US" sz="2000" kern="100">
                                        <a:solidFill>
                                          <a:schemeClr val="tx1"/>
                                        </a:solidFill>
                                        <a:effectLst/>
                                        <a:latin typeface="Cambria Math" panose="02040503050406030204" pitchFamily="18" charset="0"/>
                                      </a:rPr>
                                      <m:t>𝛼</m:t>
                                    </m:r>
                                  </m:e>
                                  <m:sub>
                                    <m:r>
                                      <a:rPr lang="en-US" sz="2000" kern="100">
                                        <a:solidFill>
                                          <a:schemeClr val="tx1"/>
                                        </a:solidFill>
                                        <a:effectLst/>
                                        <a:latin typeface="Cambria Math" panose="02040503050406030204" pitchFamily="18" charset="0"/>
                                      </a:rPr>
                                      <m:t>2/1</m:t>
                                    </m:r>
                                  </m:sub>
                                  <m:sup>
                                    <m:r>
                                      <a:rPr lang="en-US" sz="2000" kern="100">
                                        <a:solidFill>
                                          <a:schemeClr val="tx1"/>
                                        </a:solidFill>
                                        <a:effectLst/>
                                        <a:latin typeface="Cambria Math" panose="02040503050406030204" pitchFamily="18" charset="0"/>
                                      </a:rPr>
                                      <m:t>𝑇</m:t>
                                    </m:r>
                                  </m:sup>
                                </m:sSubSup>
                              </m:oMath>
                            </m:oMathPara>
                          </a14:m>
                          <a:endParaRPr lang="zh-CN" sz="28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14:m>
                            <m:oMathPara xmlns:m="http://schemas.openxmlformats.org/officeDocument/2006/math">
                              <m:oMathParaPr>
                                <m:jc m:val="centerGroup"/>
                              </m:oMathParaPr>
                              <m:oMath xmlns:m="http://schemas.openxmlformats.org/officeDocument/2006/math">
                                <m:sSubSup>
                                  <m:sSubSupPr>
                                    <m:ctrlPr>
                                      <a:rPr lang="zh-CN" sz="2000" i="1" kern="100" smtClean="0">
                                        <a:solidFill>
                                          <a:schemeClr val="tx1"/>
                                        </a:solidFill>
                                        <a:effectLst/>
                                        <a:latin typeface="Cambria Math" panose="02040503050406030204" pitchFamily="18" charset="0"/>
                                      </a:rPr>
                                    </m:ctrlPr>
                                  </m:sSubSupPr>
                                  <m:e>
                                    <m:r>
                                      <a:rPr lang="en-US" sz="2000" kern="100">
                                        <a:solidFill>
                                          <a:schemeClr val="tx1"/>
                                        </a:solidFill>
                                        <a:effectLst/>
                                        <a:latin typeface="Cambria Math" panose="02040503050406030204" pitchFamily="18" charset="0"/>
                                      </a:rPr>
                                      <m:t>𝛼</m:t>
                                    </m:r>
                                  </m:e>
                                  <m:sub>
                                    <m:r>
                                      <a:rPr lang="en-US" sz="2000" kern="100">
                                        <a:solidFill>
                                          <a:schemeClr val="tx1"/>
                                        </a:solidFill>
                                        <a:effectLst/>
                                        <a:latin typeface="Cambria Math" panose="02040503050406030204" pitchFamily="18" charset="0"/>
                                      </a:rPr>
                                      <m:t>2/1</m:t>
                                    </m:r>
                                  </m:sub>
                                  <m:sup>
                                    <m:r>
                                      <a:rPr lang="en-US" sz="2000" kern="100">
                                        <a:solidFill>
                                          <a:schemeClr val="tx1"/>
                                        </a:solidFill>
                                        <a:effectLst/>
                                        <a:latin typeface="Cambria Math" panose="02040503050406030204" pitchFamily="18" charset="0"/>
                                      </a:rPr>
                                      <m:t>𝐼</m:t>
                                    </m:r>
                                  </m:sup>
                                </m:sSubSup>
                              </m:oMath>
                            </m:oMathPara>
                          </a14:m>
                          <a:endParaRPr lang="zh-CN" sz="28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803240">
                    <a:tc>
                      <a:txBody>
                        <a:bodyPr/>
                        <a:lstStyle/>
                        <a:p>
                          <a:pPr algn="ctr">
                            <a:spcAft>
                              <a:spcPts val="0"/>
                            </a:spcAft>
                          </a:pPr>
                          <a:r>
                            <a:rPr lang="en-US" sz="1600" kern="0" dirty="0">
                              <a:solidFill>
                                <a:schemeClr val="tx1"/>
                              </a:solidFill>
                              <a:effectLst/>
                              <a:latin typeface="Times New Roman" panose="02020603050405020304" pitchFamily="18" charset="0"/>
                              <a:cs typeface="Times New Roman" panose="02020603050405020304" pitchFamily="18" charset="0"/>
                            </a:rPr>
                            <a:t>#A</a:t>
                          </a:r>
                          <a:endParaRPr lang="zh-CN" sz="28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a:effectLst/>
                              <a:latin typeface="Times New Roman" panose="02020603050405020304" pitchFamily="18" charset="0"/>
                              <a:cs typeface="Times New Roman" panose="02020603050405020304" pitchFamily="18" charset="0"/>
                            </a:rPr>
                            <a:t>CO</a:t>
                          </a:r>
                          <a:r>
                            <a:rPr lang="en-US" sz="1600" kern="0" baseline="-25000" dirty="0">
                              <a:effectLst/>
                              <a:latin typeface="Times New Roman" panose="02020603050405020304" pitchFamily="18" charset="0"/>
                              <a:cs typeface="Times New Roman" panose="02020603050405020304" pitchFamily="18" charset="0"/>
                            </a:rPr>
                            <a:t>2</a:t>
                          </a:r>
                          <a:r>
                            <a:rPr lang="en-US" sz="1600" kern="0" dirty="0">
                              <a:effectLst/>
                              <a:latin typeface="Times New Roman" panose="02020603050405020304" pitchFamily="18" charset="0"/>
                              <a:cs typeface="Times New Roman" panose="02020603050405020304" pitchFamily="18" charset="0"/>
                            </a:rPr>
                            <a:t> </a:t>
                          </a:r>
                          <a:r>
                            <a:rPr lang="en-US" sz="1600" kern="0" dirty="0" smtClean="0">
                              <a:effectLst/>
                              <a:latin typeface="Times New Roman" panose="02020603050405020304" pitchFamily="18" charset="0"/>
                              <a:cs typeface="Times New Roman" panose="02020603050405020304" pitchFamily="18" charset="0"/>
                            </a:rPr>
                            <a:t>  1bar</a:t>
                          </a:r>
                          <a:endParaRPr lang="zh-CN" sz="2800" kern="100" dirty="0">
                            <a:effectLst/>
                            <a:latin typeface="Times New Roman" panose="02020603050405020304" pitchFamily="18" charset="0"/>
                            <a:cs typeface="Times New Roman" panose="02020603050405020304" pitchFamily="18" charset="0"/>
                          </a:endParaRPr>
                        </a:p>
                        <a:p>
                          <a:pPr algn="ctr">
                            <a:spcAft>
                              <a:spcPts val="0"/>
                            </a:spcAft>
                          </a:pPr>
                          <a:r>
                            <a:rPr lang="en-US" sz="1600" kern="0" dirty="0" smtClean="0">
                              <a:effectLst/>
                              <a:latin typeface="Times New Roman" panose="02020603050405020304" pitchFamily="18" charset="0"/>
                              <a:cs typeface="Times New Roman" panose="02020603050405020304" pitchFamily="18" charset="0"/>
                            </a:rPr>
                            <a:t>H</a:t>
                          </a:r>
                          <a:r>
                            <a:rPr lang="en-US" sz="1600" kern="0" baseline="-25000" dirty="0" smtClean="0">
                              <a:effectLst/>
                              <a:latin typeface="Times New Roman" panose="02020603050405020304" pitchFamily="18" charset="0"/>
                              <a:cs typeface="Times New Roman" panose="02020603050405020304" pitchFamily="18" charset="0"/>
                            </a:rPr>
                            <a:t>e</a:t>
                          </a:r>
                          <a:r>
                            <a:rPr lang="en-US" sz="1600" kern="0" dirty="0" smtClean="0">
                              <a:effectLst/>
                              <a:latin typeface="Times New Roman" panose="02020603050405020304" pitchFamily="18" charset="0"/>
                              <a:cs typeface="Times New Roman" panose="02020603050405020304" pitchFamily="18" charset="0"/>
                            </a:rPr>
                            <a:t>     1bar</a:t>
                          </a:r>
                          <a:endParaRPr lang="zh-CN" sz="2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smtClean="0">
                              <a:effectLst/>
                              <a:latin typeface="Times New Roman" panose="02020603050405020304" pitchFamily="18" charset="0"/>
                              <a:cs typeface="Times New Roman" panose="02020603050405020304" pitchFamily="18" charset="0"/>
                            </a:rPr>
                            <a:t>31.00</a:t>
                          </a:r>
                          <a:endParaRPr lang="zh-CN" sz="2800" kern="100" dirty="0">
                            <a:effectLst/>
                            <a:latin typeface="Times New Roman" panose="02020603050405020304" pitchFamily="18" charset="0"/>
                            <a:cs typeface="Times New Roman" panose="02020603050405020304" pitchFamily="18" charset="0"/>
                          </a:endParaRPr>
                        </a:p>
                        <a:p>
                          <a:pPr algn="ctr">
                            <a:spcAft>
                              <a:spcPts val="0"/>
                            </a:spcAft>
                          </a:pPr>
                          <a:r>
                            <a:rPr lang="en-US" sz="1600" kern="0" dirty="0" smtClean="0">
                              <a:effectLst/>
                              <a:latin typeface="Times New Roman" panose="02020603050405020304" pitchFamily="18" charset="0"/>
                              <a:cs typeface="Times New Roman" panose="02020603050405020304" pitchFamily="18" charset="0"/>
                            </a:rPr>
                            <a:t>50.70</a:t>
                          </a:r>
                          <a:endParaRPr lang="zh-CN" sz="2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smtClean="0">
                              <a:effectLst/>
                              <a:latin typeface="Times New Roman" panose="02020603050405020304" pitchFamily="18" charset="0"/>
                              <a:cs typeface="Times New Roman" panose="02020603050405020304" pitchFamily="18" charset="0"/>
                            </a:rPr>
                            <a:t>45.80</a:t>
                          </a:r>
                        </a:p>
                        <a:p>
                          <a:pPr algn="ctr">
                            <a:spcAft>
                              <a:spcPts val="0"/>
                            </a:spcAft>
                          </a:pPr>
                          <a:r>
                            <a:rPr lang="en-US" sz="1600" kern="0" dirty="0" smtClean="0">
                              <a:effectLst/>
                              <a:latin typeface="Times New Roman" panose="02020603050405020304" pitchFamily="18" charset="0"/>
                              <a:cs typeface="Times New Roman" panose="02020603050405020304" pitchFamily="18" charset="0"/>
                            </a:rPr>
                            <a:t>144.00</a:t>
                          </a:r>
                          <a:endParaRPr lang="zh-CN" sz="2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smtClean="0">
                              <a:effectLst/>
                              <a:latin typeface="Times New Roman" panose="02020603050405020304" pitchFamily="18" charset="0"/>
                              <a:cs typeface="Times New Roman" panose="02020603050405020304" pitchFamily="18" charset="0"/>
                            </a:rPr>
                            <a:t>0.677</a:t>
                          </a:r>
                          <a:endParaRPr lang="zh-CN" sz="2800" kern="100" dirty="0">
                            <a:effectLst/>
                            <a:latin typeface="Times New Roman" panose="02020603050405020304" pitchFamily="18" charset="0"/>
                            <a:cs typeface="Times New Roman" panose="02020603050405020304" pitchFamily="18" charset="0"/>
                          </a:endParaRPr>
                        </a:p>
                        <a:p>
                          <a:pPr algn="ctr">
                            <a:spcAft>
                              <a:spcPts val="0"/>
                            </a:spcAft>
                          </a:pPr>
                          <a:r>
                            <a:rPr lang="en-US" sz="1600" kern="0" dirty="0" smtClean="0">
                              <a:effectLst/>
                              <a:latin typeface="Times New Roman" panose="02020603050405020304" pitchFamily="18" charset="0"/>
                              <a:cs typeface="Times New Roman" panose="02020603050405020304" pitchFamily="18" charset="0"/>
                            </a:rPr>
                            <a:t>0.352</a:t>
                          </a:r>
                          <a:endParaRPr lang="zh-CN" sz="2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smtClean="0">
                              <a:effectLst/>
                              <a:latin typeface="Times New Roman" panose="02020603050405020304" pitchFamily="18" charset="0"/>
                              <a:cs typeface="Times New Roman" panose="02020603050405020304" pitchFamily="18" charset="0"/>
                            </a:rPr>
                            <a:t>1.64</a:t>
                          </a:r>
                          <a:endParaRPr lang="zh-CN" sz="2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smtClean="0">
                              <a:effectLst/>
                              <a:latin typeface="Times New Roman" panose="02020603050405020304" pitchFamily="18" charset="0"/>
                              <a:cs typeface="Times New Roman" panose="02020603050405020304" pitchFamily="18" charset="0"/>
                            </a:rPr>
                            <a:t>3.14</a:t>
                          </a:r>
                          <a:endParaRPr lang="zh-CN" sz="2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803240">
                    <a:tc>
                      <a:txBody>
                        <a:bodyPr/>
                        <a:lstStyle/>
                        <a:p>
                          <a:pPr algn="ctr">
                            <a:spcAft>
                              <a:spcPts val="0"/>
                            </a:spcAft>
                          </a:pPr>
                          <a:r>
                            <a:rPr lang="en-US" sz="1600" kern="0" dirty="0">
                              <a:solidFill>
                                <a:schemeClr val="tx1"/>
                              </a:solidFill>
                              <a:effectLst/>
                              <a:latin typeface="Times New Roman" panose="02020603050405020304" pitchFamily="18" charset="0"/>
                              <a:cs typeface="Times New Roman" panose="02020603050405020304" pitchFamily="18" charset="0"/>
                            </a:rPr>
                            <a:t>#B</a:t>
                          </a:r>
                          <a:endParaRPr lang="zh-CN" sz="28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a:effectLst/>
                              <a:latin typeface="Times New Roman" panose="02020603050405020304" pitchFamily="18" charset="0"/>
                              <a:cs typeface="Times New Roman" panose="02020603050405020304" pitchFamily="18" charset="0"/>
                            </a:rPr>
                            <a:t>CO</a:t>
                          </a:r>
                          <a:r>
                            <a:rPr lang="en-US" sz="1600" kern="0" baseline="-25000" dirty="0">
                              <a:effectLst/>
                              <a:latin typeface="Times New Roman" panose="02020603050405020304" pitchFamily="18" charset="0"/>
                              <a:cs typeface="Times New Roman" panose="02020603050405020304" pitchFamily="18" charset="0"/>
                            </a:rPr>
                            <a:t>2</a:t>
                          </a:r>
                          <a:r>
                            <a:rPr lang="en-US" sz="1600" kern="0" dirty="0">
                              <a:effectLst/>
                              <a:latin typeface="Times New Roman" panose="02020603050405020304" pitchFamily="18" charset="0"/>
                              <a:cs typeface="Times New Roman" panose="02020603050405020304" pitchFamily="18" charset="0"/>
                            </a:rPr>
                            <a:t> </a:t>
                          </a:r>
                          <a:r>
                            <a:rPr lang="en-US" sz="1600" kern="0" dirty="0" smtClean="0">
                              <a:effectLst/>
                              <a:latin typeface="Times New Roman" panose="02020603050405020304" pitchFamily="18" charset="0"/>
                              <a:cs typeface="Times New Roman" panose="02020603050405020304" pitchFamily="18" charset="0"/>
                            </a:rPr>
                            <a:t>   2bar</a:t>
                          </a:r>
                          <a:endParaRPr lang="zh-CN" sz="2800" kern="100" dirty="0">
                            <a:effectLst/>
                            <a:latin typeface="Times New Roman" panose="02020603050405020304" pitchFamily="18" charset="0"/>
                            <a:cs typeface="Times New Roman" panose="02020603050405020304" pitchFamily="18" charset="0"/>
                          </a:endParaRPr>
                        </a:p>
                        <a:p>
                          <a:pPr algn="ctr">
                            <a:spcAft>
                              <a:spcPts val="0"/>
                            </a:spcAft>
                          </a:pPr>
                          <a:r>
                            <a:rPr lang="en-US" sz="1600" kern="0" dirty="0">
                              <a:effectLst/>
                              <a:latin typeface="Times New Roman" panose="02020603050405020304" pitchFamily="18" charset="0"/>
                              <a:cs typeface="Times New Roman" panose="02020603050405020304" pitchFamily="18" charset="0"/>
                            </a:rPr>
                            <a:t>H</a:t>
                          </a:r>
                          <a:r>
                            <a:rPr lang="en-US" sz="1600" kern="0" baseline="-25000" dirty="0">
                              <a:effectLst/>
                              <a:latin typeface="Times New Roman" panose="02020603050405020304" pitchFamily="18" charset="0"/>
                              <a:cs typeface="Times New Roman" panose="02020603050405020304" pitchFamily="18" charset="0"/>
                            </a:rPr>
                            <a:t>e</a:t>
                          </a:r>
                          <a:r>
                            <a:rPr lang="en-US" sz="1600" kern="0" dirty="0">
                              <a:effectLst/>
                              <a:latin typeface="Times New Roman" panose="02020603050405020304" pitchFamily="18" charset="0"/>
                              <a:cs typeface="Times New Roman" panose="02020603050405020304" pitchFamily="18" charset="0"/>
                            </a:rPr>
                            <a:t> </a:t>
                          </a:r>
                          <a:r>
                            <a:rPr lang="en-US" sz="1600" kern="0" dirty="0" smtClean="0">
                              <a:effectLst/>
                              <a:latin typeface="Times New Roman" panose="02020603050405020304" pitchFamily="18" charset="0"/>
                              <a:cs typeface="Times New Roman" panose="02020603050405020304" pitchFamily="18" charset="0"/>
                            </a:rPr>
                            <a:t>     1bar</a:t>
                          </a:r>
                          <a:endParaRPr lang="zh-CN" sz="2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altLang="zh-CN" sz="1600" kern="100" dirty="0" smtClean="0">
                              <a:effectLst/>
                              <a:latin typeface="Times New Roman" panose="02020603050405020304" pitchFamily="18" charset="0"/>
                              <a:cs typeface="Times New Roman" panose="02020603050405020304" pitchFamily="18" charset="0"/>
                            </a:rPr>
                            <a:t>32.00</a:t>
                          </a:r>
                          <a:endParaRPr lang="zh-CN" sz="2800" kern="100" dirty="0">
                            <a:effectLst/>
                            <a:latin typeface="Times New Roman" panose="02020603050405020304" pitchFamily="18" charset="0"/>
                            <a:cs typeface="Times New Roman" panose="02020603050405020304" pitchFamily="18" charset="0"/>
                          </a:endParaRPr>
                        </a:p>
                        <a:p>
                          <a:pPr algn="ctr">
                            <a:spcAft>
                              <a:spcPts val="0"/>
                            </a:spcAft>
                          </a:pPr>
                          <a:r>
                            <a:rPr lang="en-US" sz="1600" kern="100" dirty="0" smtClean="0">
                              <a:effectLst/>
                              <a:latin typeface="Times New Roman" panose="02020603050405020304" pitchFamily="18" charset="0"/>
                              <a:cs typeface="Times New Roman" panose="02020603050405020304" pitchFamily="18" charset="0"/>
                            </a:rPr>
                            <a:t>30.00</a:t>
                          </a:r>
                          <a:endParaRPr lang="zh-CN" sz="2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100" dirty="0" smtClean="0">
                              <a:effectLst/>
                              <a:latin typeface="Times New Roman" panose="02020603050405020304" pitchFamily="18" charset="0"/>
                              <a:cs typeface="Times New Roman" panose="02020603050405020304" pitchFamily="18" charset="0"/>
                            </a:rPr>
                            <a:t>43.00</a:t>
                          </a:r>
                          <a:endParaRPr lang="zh-CN" sz="2800" kern="100" dirty="0">
                            <a:effectLst/>
                            <a:latin typeface="Times New Roman" panose="02020603050405020304" pitchFamily="18" charset="0"/>
                            <a:cs typeface="Times New Roman" panose="02020603050405020304" pitchFamily="18" charset="0"/>
                          </a:endParaRPr>
                        </a:p>
                        <a:p>
                          <a:pPr algn="ctr">
                            <a:spcAft>
                              <a:spcPts val="0"/>
                            </a:spcAft>
                          </a:pPr>
                          <a:r>
                            <a:rPr lang="en-US" sz="1600" kern="100" dirty="0">
                              <a:effectLst/>
                              <a:latin typeface="Times New Roman" panose="02020603050405020304" pitchFamily="18" charset="0"/>
                              <a:cs typeface="Times New Roman" panose="02020603050405020304" pitchFamily="18" charset="0"/>
                            </a:rPr>
                            <a:t>144.00</a:t>
                          </a:r>
                          <a:endParaRPr lang="zh-CN" sz="2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100" dirty="0" smtClean="0">
                              <a:effectLst/>
                              <a:latin typeface="Times New Roman" panose="02020603050405020304" pitchFamily="18" charset="0"/>
                              <a:cs typeface="Times New Roman" panose="02020603050405020304" pitchFamily="18" charset="0"/>
                            </a:rPr>
                            <a:t>0.744</a:t>
                          </a:r>
                          <a:endParaRPr lang="zh-CN" sz="2800" kern="100" dirty="0">
                            <a:effectLst/>
                            <a:latin typeface="Times New Roman" panose="02020603050405020304" pitchFamily="18" charset="0"/>
                            <a:cs typeface="Times New Roman" panose="02020603050405020304" pitchFamily="18" charset="0"/>
                          </a:endParaRPr>
                        </a:p>
                        <a:p>
                          <a:pPr algn="ctr">
                            <a:spcAft>
                              <a:spcPts val="0"/>
                            </a:spcAft>
                          </a:pPr>
                          <a:r>
                            <a:rPr lang="en-US" sz="1600" kern="100" dirty="0" smtClean="0">
                              <a:effectLst/>
                              <a:latin typeface="Times New Roman" panose="02020603050405020304" pitchFamily="18" charset="0"/>
                              <a:cs typeface="Times New Roman" panose="02020603050405020304" pitchFamily="18" charset="0"/>
                            </a:rPr>
                            <a:t>0.208</a:t>
                          </a:r>
                          <a:endParaRPr lang="zh-CN" sz="2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100" dirty="0" smtClean="0">
                              <a:effectLst/>
                              <a:latin typeface="Times New Roman" panose="02020603050405020304" pitchFamily="18" charset="0"/>
                              <a:cs typeface="Times New Roman" panose="02020603050405020304" pitchFamily="18" charset="0"/>
                            </a:rPr>
                            <a:t>0.94</a:t>
                          </a:r>
                          <a:endParaRPr lang="zh-CN" sz="2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100" dirty="0" smtClean="0">
                              <a:effectLst/>
                              <a:latin typeface="Times New Roman" panose="02020603050405020304" pitchFamily="18" charset="0"/>
                              <a:cs typeface="Times New Roman" panose="02020603050405020304" pitchFamily="18" charset="0"/>
                            </a:rPr>
                            <a:t>3.35</a:t>
                          </a:r>
                          <a:endParaRPr lang="zh-CN" sz="2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810549">
                    <a:tc>
                      <a:txBody>
                        <a:bodyPr/>
                        <a:lstStyle/>
                        <a:p>
                          <a:pPr algn="ctr">
                            <a:spcAft>
                              <a:spcPts val="0"/>
                            </a:spcAft>
                          </a:pPr>
                          <a:r>
                            <a:rPr lang="en-US" sz="1600" kern="0">
                              <a:solidFill>
                                <a:schemeClr val="tx1"/>
                              </a:solidFill>
                              <a:effectLst/>
                              <a:latin typeface="Times New Roman" panose="02020603050405020304" pitchFamily="18" charset="0"/>
                              <a:cs typeface="Times New Roman" panose="02020603050405020304" pitchFamily="18" charset="0"/>
                            </a:rPr>
                            <a:t>#C</a:t>
                          </a:r>
                          <a:endParaRPr lang="zh-CN" sz="280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a:effectLst/>
                              <a:latin typeface="Times New Roman" panose="02020603050405020304" pitchFamily="18" charset="0"/>
                              <a:cs typeface="Times New Roman" panose="02020603050405020304" pitchFamily="18" charset="0"/>
                            </a:rPr>
                            <a:t>CO</a:t>
                          </a:r>
                          <a:r>
                            <a:rPr lang="en-US" sz="1600" kern="0" baseline="-25000" dirty="0">
                              <a:effectLst/>
                              <a:latin typeface="Times New Roman" panose="02020603050405020304" pitchFamily="18" charset="0"/>
                              <a:cs typeface="Times New Roman" panose="02020603050405020304" pitchFamily="18" charset="0"/>
                            </a:rPr>
                            <a:t>2 </a:t>
                          </a:r>
                          <a:r>
                            <a:rPr lang="en-US" sz="1600" kern="0" baseline="-25000" dirty="0" smtClean="0">
                              <a:effectLst/>
                              <a:latin typeface="Times New Roman" panose="02020603050405020304" pitchFamily="18" charset="0"/>
                              <a:cs typeface="Times New Roman" panose="02020603050405020304" pitchFamily="18" charset="0"/>
                            </a:rPr>
                            <a:t>   </a:t>
                          </a:r>
                          <a:r>
                            <a:rPr lang="en-US" sz="1600" kern="0" dirty="0" smtClean="0">
                              <a:effectLst/>
                              <a:latin typeface="Times New Roman" panose="02020603050405020304" pitchFamily="18" charset="0"/>
                              <a:cs typeface="Times New Roman" panose="02020603050405020304" pitchFamily="18" charset="0"/>
                            </a:rPr>
                            <a:t>3bar</a:t>
                          </a:r>
                          <a:endParaRPr lang="zh-CN" sz="2800" kern="100" dirty="0">
                            <a:effectLst/>
                            <a:latin typeface="Times New Roman" panose="02020603050405020304" pitchFamily="18" charset="0"/>
                            <a:cs typeface="Times New Roman" panose="02020603050405020304" pitchFamily="18" charset="0"/>
                          </a:endParaRPr>
                        </a:p>
                        <a:p>
                          <a:pPr algn="ctr">
                            <a:spcAft>
                              <a:spcPts val="0"/>
                            </a:spcAft>
                          </a:pPr>
                          <a:r>
                            <a:rPr lang="en-US" sz="1600" kern="0" dirty="0" smtClean="0">
                              <a:effectLst/>
                              <a:latin typeface="Times New Roman" panose="02020603050405020304" pitchFamily="18" charset="0"/>
                              <a:cs typeface="Times New Roman" panose="02020603050405020304" pitchFamily="18" charset="0"/>
                            </a:rPr>
                            <a:t>H</a:t>
                          </a:r>
                          <a:r>
                            <a:rPr lang="en-US" sz="1600" kern="0" baseline="-25000" dirty="0" smtClean="0">
                              <a:effectLst/>
                              <a:latin typeface="Times New Roman" panose="02020603050405020304" pitchFamily="18" charset="0"/>
                              <a:cs typeface="Times New Roman" panose="02020603050405020304" pitchFamily="18" charset="0"/>
                            </a:rPr>
                            <a:t>e        </a:t>
                          </a:r>
                          <a:r>
                            <a:rPr lang="en-US" sz="1600" kern="0" dirty="0" smtClean="0">
                              <a:effectLst/>
                              <a:latin typeface="Times New Roman" panose="02020603050405020304" pitchFamily="18" charset="0"/>
                              <a:cs typeface="Times New Roman" panose="02020603050405020304" pitchFamily="18" charset="0"/>
                            </a:rPr>
                            <a:t>1bar</a:t>
                          </a:r>
                          <a:endParaRPr lang="zh-CN" sz="2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smtClean="0">
                              <a:effectLst/>
                              <a:latin typeface="Times New Roman" panose="02020603050405020304" pitchFamily="18" charset="0"/>
                              <a:cs typeface="Times New Roman" panose="02020603050405020304" pitchFamily="18" charset="0"/>
                            </a:rPr>
                            <a:t>36.00</a:t>
                          </a:r>
                          <a:endParaRPr lang="zh-CN" sz="2800" kern="100" dirty="0">
                            <a:effectLst/>
                            <a:latin typeface="Times New Roman" panose="02020603050405020304" pitchFamily="18" charset="0"/>
                            <a:cs typeface="Times New Roman" panose="02020603050405020304" pitchFamily="18" charset="0"/>
                          </a:endParaRPr>
                        </a:p>
                        <a:p>
                          <a:pPr algn="ctr">
                            <a:spcAft>
                              <a:spcPts val="0"/>
                            </a:spcAft>
                          </a:pPr>
                          <a:r>
                            <a:rPr lang="en-US" sz="1600" kern="0" dirty="0" smtClean="0">
                              <a:effectLst/>
                              <a:latin typeface="Times New Roman" panose="02020603050405020304" pitchFamily="18" charset="0"/>
                              <a:cs typeface="Times New Roman" panose="02020603050405020304" pitchFamily="18" charset="0"/>
                            </a:rPr>
                            <a:t>17.50</a:t>
                          </a:r>
                          <a:endParaRPr lang="zh-CN" sz="2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smtClean="0">
                              <a:effectLst/>
                              <a:latin typeface="Times New Roman" panose="02020603050405020304" pitchFamily="18" charset="0"/>
                              <a:cs typeface="Times New Roman" panose="02020603050405020304" pitchFamily="18" charset="0"/>
                            </a:rPr>
                            <a:t>40.20</a:t>
                          </a:r>
                          <a:endParaRPr lang="zh-CN" sz="2800" kern="100" dirty="0">
                            <a:effectLst/>
                            <a:latin typeface="Times New Roman" panose="02020603050405020304" pitchFamily="18" charset="0"/>
                            <a:cs typeface="Times New Roman" panose="02020603050405020304" pitchFamily="18" charset="0"/>
                          </a:endParaRPr>
                        </a:p>
                        <a:p>
                          <a:pPr algn="ctr">
                            <a:spcAft>
                              <a:spcPts val="0"/>
                            </a:spcAft>
                          </a:pPr>
                          <a:r>
                            <a:rPr lang="en-US" sz="1600" kern="0" dirty="0" smtClean="0">
                              <a:effectLst/>
                              <a:latin typeface="Times New Roman" panose="02020603050405020304" pitchFamily="18" charset="0"/>
                              <a:cs typeface="Times New Roman" panose="02020603050405020304" pitchFamily="18" charset="0"/>
                            </a:rPr>
                            <a:t>144.00</a:t>
                          </a:r>
                          <a:endParaRPr lang="zh-CN" sz="2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smtClean="0">
                              <a:effectLst/>
                              <a:latin typeface="Times New Roman" panose="02020603050405020304" pitchFamily="18" charset="0"/>
                              <a:cs typeface="Times New Roman" panose="02020603050405020304" pitchFamily="18" charset="0"/>
                            </a:rPr>
                            <a:t>0.896</a:t>
                          </a:r>
                          <a:endParaRPr lang="zh-CN" sz="2800" kern="100" dirty="0">
                            <a:effectLst/>
                            <a:latin typeface="Times New Roman" panose="02020603050405020304" pitchFamily="18" charset="0"/>
                            <a:cs typeface="Times New Roman" panose="02020603050405020304" pitchFamily="18" charset="0"/>
                          </a:endParaRPr>
                        </a:p>
                        <a:p>
                          <a:pPr algn="ctr">
                            <a:spcAft>
                              <a:spcPts val="0"/>
                            </a:spcAft>
                          </a:pPr>
                          <a:r>
                            <a:rPr lang="en-US" sz="1600" kern="0" dirty="0" smtClean="0">
                              <a:effectLst/>
                              <a:latin typeface="Times New Roman" panose="02020603050405020304" pitchFamily="18" charset="0"/>
                              <a:cs typeface="Times New Roman" panose="02020603050405020304" pitchFamily="18" charset="0"/>
                            </a:rPr>
                            <a:t>0.122</a:t>
                          </a:r>
                          <a:endParaRPr lang="zh-CN" sz="2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smtClean="0">
                              <a:effectLst/>
                              <a:latin typeface="Times New Roman" panose="02020603050405020304" pitchFamily="18" charset="0"/>
                              <a:cs typeface="Times New Roman" panose="02020603050405020304" pitchFamily="18" charset="0"/>
                            </a:rPr>
                            <a:t>0.49</a:t>
                          </a:r>
                          <a:endParaRPr lang="zh-CN" sz="2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smtClean="0">
                              <a:effectLst/>
                              <a:latin typeface="Times New Roman" panose="02020603050405020304" pitchFamily="18" charset="0"/>
                              <a:cs typeface="Times New Roman" panose="02020603050405020304" pitchFamily="18" charset="0"/>
                            </a:rPr>
                            <a:t>3.58</a:t>
                          </a:r>
                          <a:endParaRPr lang="zh-CN" sz="2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699065">
                    <a:tc>
                      <a:txBody>
                        <a:bodyPr/>
                        <a:lstStyle/>
                        <a:p>
                          <a:pPr algn="ctr">
                            <a:spcAft>
                              <a:spcPts val="0"/>
                            </a:spcAft>
                          </a:pPr>
                          <a:r>
                            <a:rPr lang="en-US" sz="1600" kern="0" dirty="0">
                              <a:solidFill>
                                <a:schemeClr val="tx1"/>
                              </a:solidFill>
                              <a:effectLst/>
                              <a:latin typeface="Times New Roman" panose="02020603050405020304" pitchFamily="18" charset="0"/>
                              <a:cs typeface="Times New Roman" panose="02020603050405020304" pitchFamily="18" charset="0"/>
                            </a:rPr>
                            <a:t>#D</a:t>
                          </a:r>
                          <a:endParaRPr lang="zh-CN" sz="28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smtClean="0">
                              <a:effectLst/>
                              <a:latin typeface="Times New Roman" panose="02020603050405020304" pitchFamily="18" charset="0"/>
                              <a:cs typeface="Times New Roman" panose="02020603050405020304" pitchFamily="18" charset="0"/>
                            </a:rPr>
                            <a:t>CO</a:t>
                          </a:r>
                          <a:r>
                            <a:rPr lang="en-US" sz="1600" kern="0" baseline="-25000" dirty="0" smtClean="0">
                              <a:effectLst/>
                              <a:latin typeface="Times New Roman" panose="02020603050405020304" pitchFamily="18" charset="0"/>
                              <a:cs typeface="Times New Roman" panose="02020603050405020304" pitchFamily="18" charset="0"/>
                            </a:rPr>
                            <a:t>2       </a:t>
                          </a:r>
                          <a:r>
                            <a:rPr lang="en-US" sz="1600" kern="0" dirty="0" smtClean="0">
                              <a:effectLst/>
                              <a:latin typeface="Times New Roman" panose="02020603050405020304" pitchFamily="18" charset="0"/>
                              <a:cs typeface="Times New Roman" panose="02020603050405020304" pitchFamily="18" charset="0"/>
                            </a:rPr>
                            <a:t> </a:t>
                          </a:r>
                          <a:r>
                            <a:rPr lang="en-US" sz="1600" kern="0" dirty="0">
                              <a:effectLst/>
                              <a:latin typeface="Times New Roman" panose="02020603050405020304" pitchFamily="18" charset="0"/>
                              <a:cs typeface="Times New Roman" panose="02020603050405020304" pitchFamily="18" charset="0"/>
                            </a:rPr>
                            <a:t>2bar</a:t>
                          </a:r>
                          <a:endParaRPr lang="zh-CN" sz="2800" kern="100" dirty="0">
                            <a:effectLst/>
                            <a:latin typeface="Times New Roman" panose="02020603050405020304" pitchFamily="18" charset="0"/>
                            <a:cs typeface="Times New Roman" panose="02020603050405020304" pitchFamily="18" charset="0"/>
                          </a:endParaRPr>
                        </a:p>
                        <a:p>
                          <a:pPr algn="ctr">
                            <a:spcAft>
                              <a:spcPts val="0"/>
                            </a:spcAft>
                          </a:pPr>
                          <a:r>
                            <a:rPr lang="en-US" sz="1600" kern="0" dirty="0">
                              <a:effectLst/>
                              <a:latin typeface="Times New Roman" panose="02020603050405020304" pitchFamily="18" charset="0"/>
                              <a:cs typeface="Times New Roman" panose="02020603050405020304" pitchFamily="18" charset="0"/>
                            </a:rPr>
                            <a:t>H</a:t>
                          </a:r>
                          <a:r>
                            <a:rPr lang="en-US" sz="1600" kern="0" baseline="-25000" dirty="0">
                              <a:effectLst/>
                              <a:latin typeface="Times New Roman" panose="02020603050405020304" pitchFamily="18" charset="0"/>
                              <a:cs typeface="Times New Roman" panose="02020603050405020304" pitchFamily="18" charset="0"/>
                            </a:rPr>
                            <a:t>2</a:t>
                          </a:r>
                          <a:r>
                            <a:rPr lang="en-US" sz="1600" kern="0" dirty="0">
                              <a:effectLst/>
                              <a:latin typeface="Times New Roman" panose="02020603050405020304" pitchFamily="18" charset="0"/>
                              <a:cs typeface="Times New Roman" panose="02020603050405020304" pitchFamily="18" charset="0"/>
                            </a:rPr>
                            <a:t> </a:t>
                          </a:r>
                          <a:r>
                            <a:rPr lang="en-US" sz="1600" kern="0" dirty="0" smtClean="0">
                              <a:effectLst/>
                              <a:latin typeface="Times New Roman" panose="02020603050405020304" pitchFamily="18" charset="0"/>
                              <a:cs typeface="Times New Roman" panose="02020603050405020304" pitchFamily="18" charset="0"/>
                            </a:rPr>
                            <a:t>  </a:t>
                          </a:r>
                          <a:r>
                            <a:rPr lang="en-US" sz="1600" kern="0" baseline="0" dirty="0" smtClean="0">
                              <a:effectLst/>
                              <a:latin typeface="Times New Roman" panose="02020603050405020304" pitchFamily="18" charset="0"/>
                              <a:cs typeface="Times New Roman" panose="02020603050405020304" pitchFamily="18" charset="0"/>
                            </a:rPr>
                            <a:t>  </a:t>
                          </a:r>
                          <a:r>
                            <a:rPr lang="en-US" sz="1600" kern="0" dirty="0" smtClean="0">
                              <a:effectLst/>
                              <a:latin typeface="Times New Roman" panose="02020603050405020304" pitchFamily="18" charset="0"/>
                              <a:cs typeface="Times New Roman" panose="02020603050405020304" pitchFamily="18" charset="0"/>
                            </a:rPr>
                            <a:t>0.5bar</a:t>
                          </a:r>
                          <a:endParaRPr lang="zh-CN" sz="2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a:effectLst/>
                              <a:latin typeface="Times New Roman" panose="02020603050405020304" pitchFamily="18" charset="0"/>
                              <a:cs typeface="Times New Roman" panose="02020603050405020304" pitchFamily="18" charset="0"/>
                            </a:rPr>
                            <a:t>39.50</a:t>
                          </a:r>
                          <a:endParaRPr lang="zh-CN" sz="2800" kern="100" dirty="0">
                            <a:effectLst/>
                            <a:latin typeface="Times New Roman" panose="02020603050405020304" pitchFamily="18" charset="0"/>
                            <a:cs typeface="Times New Roman" panose="02020603050405020304" pitchFamily="18" charset="0"/>
                          </a:endParaRPr>
                        </a:p>
                        <a:p>
                          <a:pPr algn="ctr">
                            <a:spcAft>
                              <a:spcPts val="0"/>
                            </a:spcAft>
                          </a:pPr>
                          <a:r>
                            <a:rPr lang="en-US" sz="1600" kern="0" dirty="0">
                              <a:effectLst/>
                              <a:latin typeface="Times New Roman" panose="02020603050405020304" pitchFamily="18" charset="0"/>
                              <a:cs typeface="Times New Roman" panose="02020603050405020304" pitchFamily="18" charset="0"/>
                            </a:rPr>
                            <a:t>44.01</a:t>
                          </a:r>
                          <a:endParaRPr lang="zh-CN" sz="2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a:effectLst/>
                              <a:latin typeface="Times New Roman" panose="02020603050405020304" pitchFamily="18" charset="0"/>
                              <a:cs typeface="Times New Roman" panose="02020603050405020304" pitchFamily="18" charset="0"/>
                            </a:rPr>
                            <a:t>43.00</a:t>
                          </a:r>
                          <a:endParaRPr lang="zh-CN" sz="2800" kern="100">
                            <a:effectLst/>
                            <a:latin typeface="Times New Roman" panose="02020603050405020304" pitchFamily="18" charset="0"/>
                            <a:cs typeface="Times New Roman" panose="02020603050405020304" pitchFamily="18" charset="0"/>
                          </a:endParaRPr>
                        </a:p>
                        <a:p>
                          <a:pPr algn="ctr">
                            <a:spcAft>
                              <a:spcPts val="0"/>
                            </a:spcAft>
                          </a:pPr>
                          <a:r>
                            <a:rPr lang="en-US" sz="1600" kern="0">
                              <a:effectLst/>
                              <a:latin typeface="Times New Roman" panose="02020603050405020304" pitchFamily="18" charset="0"/>
                              <a:cs typeface="Times New Roman" panose="02020603050405020304" pitchFamily="18" charset="0"/>
                            </a:rPr>
                            <a:t>340.00</a:t>
                          </a:r>
                          <a:endParaRPr lang="zh-CN" sz="2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a:effectLst/>
                              <a:latin typeface="Times New Roman" panose="02020603050405020304" pitchFamily="18" charset="0"/>
                              <a:cs typeface="Times New Roman" panose="02020603050405020304" pitchFamily="18" charset="0"/>
                            </a:rPr>
                            <a:t>0.919</a:t>
                          </a:r>
                          <a:endParaRPr lang="zh-CN" sz="2800" kern="100">
                            <a:effectLst/>
                            <a:latin typeface="Times New Roman" panose="02020603050405020304" pitchFamily="18" charset="0"/>
                            <a:cs typeface="Times New Roman" panose="02020603050405020304" pitchFamily="18" charset="0"/>
                          </a:endParaRPr>
                        </a:p>
                        <a:p>
                          <a:pPr algn="ctr">
                            <a:spcAft>
                              <a:spcPts val="0"/>
                            </a:spcAft>
                          </a:pPr>
                          <a:r>
                            <a:rPr lang="en-US" sz="1600" kern="0">
                              <a:effectLst/>
                              <a:latin typeface="Times New Roman" panose="02020603050405020304" pitchFamily="18" charset="0"/>
                              <a:cs typeface="Times New Roman" panose="02020603050405020304" pitchFamily="18" charset="0"/>
                            </a:rPr>
                            <a:t>0.129</a:t>
                          </a:r>
                          <a:endParaRPr lang="zh-CN" sz="2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a:effectLst/>
                              <a:latin typeface="Times New Roman" panose="02020603050405020304" pitchFamily="18" charset="0"/>
                              <a:cs typeface="Times New Roman" panose="02020603050405020304" pitchFamily="18" charset="0"/>
                            </a:rPr>
                            <a:t>1.11</a:t>
                          </a:r>
                          <a:endParaRPr lang="zh-CN" sz="2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a:effectLst/>
                              <a:latin typeface="Times New Roman" panose="02020603050405020304" pitchFamily="18" charset="0"/>
                              <a:cs typeface="Times New Roman" panose="02020603050405020304" pitchFamily="18" charset="0"/>
                            </a:rPr>
                            <a:t>7.91</a:t>
                          </a:r>
                          <a:endParaRPr lang="zh-CN" sz="2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530010">
                    <a:tc gridSpan="7">
                      <a:txBody>
                        <a:bodyPr/>
                        <a:lstStyle/>
                        <a:p>
                          <a:pPr algn="ctr">
                            <a:spcAft>
                              <a:spcPts val="0"/>
                            </a:spcAft>
                          </a:pPr>
                          <a:r>
                            <a:rPr lang="en-US" sz="1400" kern="0" dirty="0">
                              <a:solidFill>
                                <a:schemeClr val="tx1"/>
                              </a:solidFill>
                              <a:effectLst/>
                              <a:latin typeface="Times New Roman" panose="02020603050405020304" pitchFamily="18" charset="0"/>
                              <a:cs typeface="Times New Roman" panose="02020603050405020304" pitchFamily="18" charset="0"/>
                            </a:rPr>
                            <a:t>Note: </a:t>
                          </a:r>
                          <a:r>
                            <a:rPr lang="en-US" sz="1400" kern="0" dirty="0" err="1">
                              <a:solidFill>
                                <a:schemeClr val="tx1"/>
                              </a:solidFill>
                              <a:effectLst/>
                              <a:latin typeface="Times New Roman" panose="02020603050405020304" pitchFamily="18" charset="0"/>
                              <a:cs typeface="Times New Roman" panose="02020603050405020304" pitchFamily="18" charset="0"/>
                            </a:rPr>
                            <a:t>P</a:t>
                          </a:r>
                          <a:r>
                            <a:rPr lang="en-US" sz="1400" kern="0" baseline="-25000" dirty="0" err="1">
                              <a:solidFill>
                                <a:schemeClr val="tx1"/>
                              </a:solidFill>
                              <a:effectLst/>
                              <a:latin typeface="Times New Roman" panose="02020603050405020304" pitchFamily="18" charset="0"/>
                              <a:cs typeface="Times New Roman" panose="02020603050405020304" pitchFamily="18" charset="0"/>
                            </a:rPr>
                            <a:t>e</a:t>
                          </a:r>
                          <a:r>
                            <a:rPr lang="en-US" sz="1400" kern="0" baseline="30000" dirty="0" err="1">
                              <a:solidFill>
                                <a:schemeClr val="tx1"/>
                              </a:solidFill>
                              <a:effectLst/>
                              <a:latin typeface="Times New Roman" panose="02020603050405020304" pitchFamily="18" charset="0"/>
                              <a:cs typeface="Times New Roman" panose="02020603050405020304" pitchFamily="18" charset="0"/>
                            </a:rPr>
                            <a:t>I</a:t>
                          </a:r>
                          <a:r>
                            <a:rPr lang="en-US" sz="1400" kern="0" dirty="0">
                              <a:solidFill>
                                <a:schemeClr val="tx1"/>
                              </a:solidFill>
                              <a:effectLst/>
                              <a:latin typeface="Times New Roman" panose="02020603050405020304" pitchFamily="18" charset="0"/>
                              <a:cs typeface="Times New Roman" panose="02020603050405020304" pitchFamily="18" charset="0"/>
                            </a:rPr>
                            <a:t> : Permeability of pure gas at the same (partial) permeation pressure.       </a:t>
                          </a:r>
                          <a:endParaRPr lang="en-US" sz="1400" kern="0" dirty="0" smtClean="0">
                            <a:solidFill>
                              <a:schemeClr val="tx1"/>
                            </a:solidFill>
                            <a:effectLst/>
                            <a:latin typeface="Times New Roman" panose="02020603050405020304" pitchFamily="18" charset="0"/>
                            <a:cs typeface="Times New Roman" panose="02020603050405020304" pitchFamily="18" charset="0"/>
                          </a:endParaRPr>
                        </a:p>
                        <a:p>
                          <a:pPr algn="ctr">
                            <a:spcAft>
                              <a:spcPts val="0"/>
                            </a:spcAft>
                          </a:pPr>
                          <a:r>
                            <a:rPr lang="en-US" sz="1400" kern="0" dirty="0" smtClean="0">
                              <a:solidFill>
                                <a:schemeClr val="tx1"/>
                              </a:solidFill>
                              <a:effectLst/>
                              <a:latin typeface="Times New Roman" panose="02020603050405020304" pitchFamily="18" charset="0"/>
                              <a:cs typeface="Times New Roman" panose="02020603050405020304" pitchFamily="18" charset="0"/>
                            </a:rPr>
                            <a:t>1- </a:t>
                          </a:r>
                          <a:r>
                            <a:rPr lang="en-US" sz="1400" kern="0" dirty="0">
                              <a:solidFill>
                                <a:schemeClr val="tx1"/>
                              </a:solidFill>
                              <a:effectLst/>
                              <a:latin typeface="Times New Roman" panose="02020603050405020304" pitchFamily="18" charset="0"/>
                              <a:cs typeface="Times New Roman" panose="02020603050405020304" pitchFamily="18" charset="0"/>
                            </a:rPr>
                            <a:t>CO</a:t>
                          </a:r>
                          <a:r>
                            <a:rPr lang="en-US" sz="1400" kern="0" baseline="-25000" dirty="0">
                              <a:solidFill>
                                <a:schemeClr val="tx1"/>
                              </a:solidFill>
                              <a:effectLst/>
                              <a:latin typeface="Times New Roman" panose="02020603050405020304" pitchFamily="18" charset="0"/>
                              <a:cs typeface="Times New Roman" panose="02020603050405020304" pitchFamily="18" charset="0"/>
                            </a:rPr>
                            <a:t>2</a:t>
                          </a:r>
                          <a:r>
                            <a:rPr lang="en-US" sz="1400" kern="0" dirty="0">
                              <a:solidFill>
                                <a:schemeClr val="tx1"/>
                              </a:solidFill>
                              <a:effectLst/>
                              <a:latin typeface="Times New Roman" panose="02020603050405020304" pitchFamily="18" charset="0"/>
                              <a:cs typeface="Times New Roman" panose="02020603050405020304" pitchFamily="18" charset="0"/>
                            </a:rPr>
                            <a:t>; 2 – He or H</a:t>
                          </a:r>
                          <a:r>
                            <a:rPr lang="en-US" sz="1400" kern="0" baseline="-25000" dirty="0">
                              <a:solidFill>
                                <a:schemeClr val="tx1"/>
                              </a:solidFill>
                              <a:effectLst/>
                              <a:latin typeface="Times New Roman" panose="02020603050405020304" pitchFamily="18" charset="0"/>
                              <a:cs typeface="Times New Roman" panose="02020603050405020304" pitchFamily="18" charset="0"/>
                            </a:rPr>
                            <a:t>2</a:t>
                          </a:r>
                          <a:r>
                            <a:rPr lang="en-US" sz="1400" kern="0" dirty="0">
                              <a:solidFill>
                                <a:schemeClr val="tx1"/>
                              </a:solidFill>
                              <a:effectLst/>
                              <a:latin typeface="Times New Roman" panose="02020603050405020304" pitchFamily="18" charset="0"/>
                              <a:cs typeface="Times New Roman" panose="02020603050405020304" pitchFamily="18" charset="0"/>
                            </a:rPr>
                            <a:t>.</a:t>
                          </a:r>
                          <a:endParaRPr lang="zh-CN" sz="24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5"/>
                      </a:ext>
                    </a:extLst>
                  </a:tr>
                </a:tbl>
              </a:graphicData>
            </a:graphic>
          </p:graphicFrame>
        </mc:Choice>
        <mc:Fallback xmlns="">
          <p:graphicFrame>
            <p:nvGraphicFramePr>
              <p:cNvPr id="4" name="表格 3"/>
              <p:cNvGraphicFramePr>
                <a:graphicFrameLocks noGrp="1"/>
              </p:cNvGraphicFramePr>
              <p:nvPr>
                <p:extLst>
                  <p:ext uri="{D42A27DB-BD31-4B8C-83A1-F6EECF244321}">
                    <p14:modId xmlns:p14="http://schemas.microsoft.com/office/powerpoint/2010/main" val="2635137078"/>
                  </p:ext>
                </p:extLst>
              </p:nvPr>
            </p:nvGraphicFramePr>
            <p:xfrm>
              <a:off x="1311729" y="2212435"/>
              <a:ext cx="8060870" cy="4360704"/>
            </p:xfrm>
            <a:graphic>
              <a:graphicData uri="http://schemas.openxmlformats.org/drawingml/2006/table">
                <a:tbl>
                  <a:tblPr firstRow="1" firstCol="1" bandRow="1">
                    <a:tableStyleId>{5C22544A-7EE6-4342-B048-85BDC9FD1C3A}</a:tableStyleId>
                  </a:tblPr>
                  <a:tblGrid>
                    <a:gridCol w="468138"/>
                    <a:gridCol w="1265133"/>
                    <a:gridCol w="1265133"/>
                    <a:gridCol w="1265133"/>
                    <a:gridCol w="1265133"/>
                    <a:gridCol w="1265133"/>
                    <a:gridCol w="1267067"/>
                  </a:tblGrid>
                  <a:tr h="714600">
                    <a:tc gridSpan="2">
                      <a:txBody>
                        <a:bodyPr/>
                        <a:lstStyle/>
                        <a:p>
                          <a:pPr algn="ctr">
                            <a:spcAft>
                              <a:spcPts val="0"/>
                            </a:spcAft>
                          </a:pPr>
                          <a:r>
                            <a:rPr lang="en-US" sz="1600" kern="0" dirty="0">
                              <a:solidFill>
                                <a:schemeClr val="tx1"/>
                              </a:solidFill>
                              <a:effectLst/>
                              <a:latin typeface="Times New Roman" panose="02020603050405020304" pitchFamily="18" charset="0"/>
                              <a:cs typeface="Times New Roman" panose="02020603050405020304" pitchFamily="18" charset="0"/>
                            </a:rPr>
                            <a:t>Binary gas mixtures</a:t>
                          </a:r>
                          <a:endParaRPr lang="zh-CN" sz="28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hMerge="1">
                      <a:txBody>
                        <a:bodyPr/>
                        <a:lstStyle/>
                        <a:p>
                          <a:endParaRPr lang="zh-CN" altLang="en-US"/>
                        </a:p>
                      </a:txBody>
                      <a:tcPr/>
                    </a:tc>
                    <a:tc>
                      <a:txBody>
                        <a:bodyPr/>
                        <a:lstStyle/>
                        <a:p>
                          <a:endParaRPr lang="zh-CN"/>
                        </a:p>
                      </a:txBody>
                      <a:tcPr marL="68580" marR="68580" marT="0" marB="0" anchor="ctr">
                        <a:blipFill rotWithShape="0">
                          <a:blip r:embed="rId5"/>
                          <a:stretch>
                            <a:fillRect l="-137019" t="-855" r="-401442" b="-520513"/>
                          </a:stretch>
                        </a:blipFill>
                      </a:tcPr>
                    </a:tc>
                    <a:tc>
                      <a:txBody>
                        <a:bodyPr/>
                        <a:lstStyle/>
                        <a:p>
                          <a:endParaRPr lang="zh-CN"/>
                        </a:p>
                      </a:txBody>
                      <a:tcPr marL="68580" marR="68580" marT="0" marB="0" anchor="ctr">
                        <a:blipFill rotWithShape="0">
                          <a:blip r:embed="rId5"/>
                          <a:stretch>
                            <a:fillRect l="-237019" t="-855" r="-301442" b="-520513"/>
                          </a:stretch>
                        </a:blipFill>
                      </a:tcPr>
                    </a:tc>
                    <a:tc>
                      <a:txBody>
                        <a:bodyPr/>
                        <a:lstStyle/>
                        <a:p>
                          <a:pPr algn="ctr">
                            <a:spcAft>
                              <a:spcPts val="0"/>
                            </a:spcAft>
                          </a:pPr>
                          <a:r>
                            <a:rPr lang="en-US" sz="1600" kern="0" dirty="0" err="1">
                              <a:solidFill>
                                <a:schemeClr val="tx1"/>
                              </a:solidFill>
                              <a:effectLst/>
                              <a:latin typeface="Times New Roman" panose="02020603050405020304" pitchFamily="18" charset="0"/>
                              <a:cs typeface="Times New Roman" panose="02020603050405020304" pitchFamily="18" charset="0"/>
                            </a:rPr>
                            <a:t>P</a:t>
                          </a:r>
                          <a:r>
                            <a:rPr lang="en-US" sz="1600" kern="0" baseline="-25000" dirty="0" err="1">
                              <a:solidFill>
                                <a:schemeClr val="tx1"/>
                              </a:solidFill>
                              <a:effectLst/>
                              <a:latin typeface="Times New Roman" panose="02020603050405020304" pitchFamily="18" charset="0"/>
                              <a:cs typeface="Times New Roman" panose="02020603050405020304" pitchFamily="18" charset="0"/>
                            </a:rPr>
                            <a:t>r</a:t>
                          </a:r>
                          <a:endParaRPr lang="zh-CN" sz="28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endParaRPr lang="zh-CN"/>
                        </a:p>
                      </a:txBody>
                      <a:tcPr marL="68580" marR="68580" marT="0" marB="0" anchor="ctr">
                        <a:blipFill rotWithShape="0">
                          <a:blip r:embed="rId5"/>
                          <a:stretch>
                            <a:fillRect l="-436538" t="-855" r="-101923" b="-520513"/>
                          </a:stretch>
                        </a:blipFill>
                      </a:tcPr>
                    </a:tc>
                    <a:tc>
                      <a:txBody>
                        <a:bodyPr/>
                        <a:lstStyle/>
                        <a:p>
                          <a:endParaRPr lang="zh-CN"/>
                        </a:p>
                      </a:txBody>
                      <a:tcPr marL="68580" marR="68580" marT="0" marB="0" anchor="ctr">
                        <a:blipFill rotWithShape="0">
                          <a:blip r:embed="rId5"/>
                          <a:stretch>
                            <a:fillRect l="-536538" t="-855" r="-1923" b="-520513"/>
                          </a:stretch>
                        </a:blipFill>
                      </a:tcPr>
                    </a:tc>
                  </a:tr>
                  <a:tr h="803240">
                    <a:tc>
                      <a:txBody>
                        <a:bodyPr/>
                        <a:lstStyle/>
                        <a:p>
                          <a:pPr algn="ctr">
                            <a:spcAft>
                              <a:spcPts val="0"/>
                            </a:spcAft>
                          </a:pPr>
                          <a:r>
                            <a:rPr lang="en-US" sz="1600" kern="0" dirty="0">
                              <a:solidFill>
                                <a:schemeClr val="tx1"/>
                              </a:solidFill>
                              <a:effectLst/>
                              <a:latin typeface="Times New Roman" panose="02020603050405020304" pitchFamily="18" charset="0"/>
                              <a:cs typeface="Times New Roman" panose="02020603050405020304" pitchFamily="18" charset="0"/>
                            </a:rPr>
                            <a:t>#A</a:t>
                          </a:r>
                          <a:endParaRPr lang="zh-CN" sz="28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a:effectLst/>
                              <a:latin typeface="Times New Roman" panose="02020603050405020304" pitchFamily="18" charset="0"/>
                              <a:cs typeface="Times New Roman" panose="02020603050405020304" pitchFamily="18" charset="0"/>
                            </a:rPr>
                            <a:t>CO</a:t>
                          </a:r>
                          <a:r>
                            <a:rPr lang="en-US" sz="1600" kern="0" baseline="-25000" dirty="0">
                              <a:effectLst/>
                              <a:latin typeface="Times New Roman" panose="02020603050405020304" pitchFamily="18" charset="0"/>
                              <a:cs typeface="Times New Roman" panose="02020603050405020304" pitchFamily="18" charset="0"/>
                            </a:rPr>
                            <a:t>2</a:t>
                          </a:r>
                          <a:r>
                            <a:rPr lang="en-US" sz="1600" kern="0" dirty="0">
                              <a:effectLst/>
                              <a:latin typeface="Times New Roman" panose="02020603050405020304" pitchFamily="18" charset="0"/>
                              <a:cs typeface="Times New Roman" panose="02020603050405020304" pitchFamily="18" charset="0"/>
                            </a:rPr>
                            <a:t> </a:t>
                          </a:r>
                          <a:r>
                            <a:rPr lang="en-US" sz="1600" kern="0" dirty="0" smtClean="0">
                              <a:effectLst/>
                              <a:latin typeface="Times New Roman" panose="02020603050405020304" pitchFamily="18" charset="0"/>
                              <a:cs typeface="Times New Roman" panose="02020603050405020304" pitchFamily="18" charset="0"/>
                            </a:rPr>
                            <a:t>  1bar</a:t>
                          </a:r>
                          <a:endParaRPr lang="zh-CN" sz="2800" kern="100" dirty="0">
                            <a:effectLst/>
                            <a:latin typeface="Times New Roman" panose="02020603050405020304" pitchFamily="18" charset="0"/>
                            <a:cs typeface="Times New Roman" panose="02020603050405020304" pitchFamily="18" charset="0"/>
                          </a:endParaRPr>
                        </a:p>
                        <a:p>
                          <a:pPr algn="ctr">
                            <a:spcAft>
                              <a:spcPts val="0"/>
                            </a:spcAft>
                          </a:pPr>
                          <a:r>
                            <a:rPr lang="en-US" sz="1600" kern="0" dirty="0" smtClean="0">
                              <a:effectLst/>
                              <a:latin typeface="Times New Roman" panose="02020603050405020304" pitchFamily="18" charset="0"/>
                              <a:cs typeface="Times New Roman" panose="02020603050405020304" pitchFamily="18" charset="0"/>
                            </a:rPr>
                            <a:t>H</a:t>
                          </a:r>
                          <a:r>
                            <a:rPr lang="en-US" sz="1600" kern="0" baseline="-25000" dirty="0" smtClean="0">
                              <a:effectLst/>
                              <a:latin typeface="Times New Roman" panose="02020603050405020304" pitchFamily="18" charset="0"/>
                              <a:cs typeface="Times New Roman" panose="02020603050405020304" pitchFamily="18" charset="0"/>
                            </a:rPr>
                            <a:t>e</a:t>
                          </a:r>
                          <a:r>
                            <a:rPr lang="en-US" sz="1600" kern="0" dirty="0" smtClean="0">
                              <a:effectLst/>
                              <a:latin typeface="Times New Roman" panose="02020603050405020304" pitchFamily="18" charset="0"/>
                              <a:cs typeface="Times New Roman" panose="02020603050405020304" pitchFamily="18" charset="0"/>
                            </a:rPr>
                            <a:t>     1bar</a:t>
                          </a:r>
                          <a:endParaRPr lang="zh-CN" sz="2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smtClean="0">
                              <a:effectLst/>
                              <a:latin typeface="Times New Roman" panose="02020603050405020304" pitchFamily="18" charset="0"/>
                              <a:cs typeface="Times New Roman" panose="02020603050405020304" pitchFamily="18" charset="0"/>
                            </a:rPr>
                            <a:t>31.00</a:t>
                          </a:r>
                          <a:endParaRPr lang="zh-CN" sz="2800" kern="100" dirty="0">
                            <a:effectLst/>
                            <a:latin typeface="Times New Roman" panose="02020603050405020304" pitchFamily="18" charset="0"/>
                            <a:cs typeface="Times New Roman" panose="02020603050405020304" pitchFamily="18" charset="0"/>
                          </a:endParaRPr>
                        </a:p>
                        <a:p>
                          <a:pPr algn="ctr">
                            <a:spcAft>
                              <a:spcPts val="0"/>
                            </a:spcAft>
                          </a:pPr>
                          <a:r>
                            <a:rPr lang="en-US" sz="1600" kern="0" dirty="0" smtClean="0">
                              <a:effectLst/>
                              <a:latin typeface="Times New Roman" panose="02020603050405020304" pitchFamily="18" charset="0"/>
                              <a:cs typeface="Times New Roman" panose="02020603050405020304" pitchFamily="18" charset="0"/>
                            </a:rPr>
                            <a:t>50.70</a:t>
                          </a:r>
                          <a:endParaRPr lang="zh-CN" sz="2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smtClean="0">
                              <a:effectLst/>
                              <a:latin typeface="Times New Roman" panose="02020603050405020304" pitchFamily="18" charset="0"/>
                              <a:cs typeface="Times New Roman" panose="02020603050405020304" pitchFamily="18" charset="0"/>
                            </a:rPr>
                            <a:t>45.80</a:t>
                          </a:r>
                        </a:p>
                        <a:p>
                          <a:pPr algn="ctr">
                            <a:spcAft>
                              <a:spcPts val="0"/>
                            </a:spcAft>
                          </a:pPr>
                          <a:r>
                            <a:rPr lang="en-US" sz="1600" kern="0" dirty="0" smtClean="0">
                              <a:effectLst/>
                              <a:latin typeface="Times New Roman" panose="02020603050405020304" pitchFamily="18" charset="0"/>
                              <a:cs typeface="Times New Roman" panose="02020603050405020304" pitchFamily="18" charset="0"/>
                            </a:rPr>
                            <a:t>144.00</a:t>
                          </a:r>
                          <a:endParaRPr lang="zh-CN" sz="2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smtClean="0">
                              <a:effectLst/>
                              <a:latin typeface="Times New Roman" panose="02020603050405020304" pitchFamily="18" charset="0"/>
                              <a:cs typeface="Times New Roman" panose="02020603050405020304" pitchFamily="18" charset="0"/>
                            </a:rPr>
                            <a:t>0.677</a:t>
                          </a:r>
                          <a:endParaRPr lang="zh-CN" sz="2800" kern="100" dirty="0">
                            <a:effectLst/>
                            <a:latin typeface="Times New Roman" panose="02020603050405020304" pitchFamily="18" charset="0"/>
                            <a:cs typeface="Times New Roman" panose="02020603050405020304" pitchFamily="18" charset="0"/>
                          </a:endParaRPr>
                        </a:p>
                        <a:p>
                          <a:pPr algn="ctr">
                            <a:spcAft>
                              <a:spcPts val="0"/>
                            </a:spcAft>
                          </a:pPr>
                          <a:r>
                            <a:rPr lang="en-US" sz="1600" kern="0" dirty="0" smtClean="0">
                              <a:effectLst/>
                              <a:latin typeface="Times New Roman" panose="02020603050405020304" pitchFamily="18" charset="0"/>
                              <a:cs typeface="Times New Roman" panose="02020603050405020304" pitchFamily="18" charset="0"/>
                            </a:rPr>
                            <a:t>0.352</a:t>
                          </a:r>
                          <a:endParaRPr lang="zh-CN" sz="2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smtClean="0">
                              <a:effectLst/>
                              <a:latin typeface="Times New Roman" panose="02020603050405020304" pitchFamily="18" charset="0"/>
                              <a:cs typeface="Times New Roman" panose="02020603050405020304" pitchFamily="18" charset="0"/>
                            </a:rPr>
                            <a:t>1.64</a:t>
                          </a:r>
                          <a:endParaRPr lang="zh-CN" sz="2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smtClean="0">
                              <a:effectLst/>
                              <a:latin typeface="Times New Roman" panose="02020603050405020304" pitchFamily="18" charset="0"/>
                              <a:cs typeface="Times New Roman" panose="02020603050405020304" pitchFamily="18" charset="0"/>
                            </a:rPr>
                            <a:t>3.14</a:t>
                          </a:r>
                          <a:endParaRPr lang="zh-CN" sz="2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r>
                  <a:tr h="803240">
                    <a:tc>
                      <a:txBody>
                        <a:bodyPr/>
                        <a:lstStyle/>
                        <a:p>
                          <a:pPr algn="ctr">
                            <a:spcAft>
                              <a:spcPts val="0"/>
                            </a:spcAft>
                          </a:pPr>
                          <a:r>
                            <a:rPr lang="en-US" sz="1600" kern="0" dirty="0">
                              <a:solidFill>
                                <a:schemeClr val="tx1"/>
                              </a:solidFill>
                              <a:effectLst/>
                              <a:latin typeface="Times New Roman" panose="02020603050405020304" pitchFamily="18" charset="0"/>
                              <a:cs typeface="Times New Roman" panose="02020603050405020304" pitchFamily="18" charset="0"/>
                            </a:rPr>
                            <a:t>#B</a:t>
                          </a:r>
                          <a:endParaRPr lang="zh-CN" sz="28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a:effectLst/>
                              <a:latin typeface="Times New Roman" panose="02020603050405020304" pitchFamily="18" charset="0"/>
                              <a:cs typeface="Times New Roman" panose="02020603050405020304" pitchFamily="18" charset="0"/>
                            </a:rPr>
                            <a:t>CO</a:t>
                          </a:r>
                          <a:r>
                            <a:rPr lang="en-US" sz="1600" kern="0" baseline="-25000" dirty="0">
                              <a:effectLst/>
                              <a:latin typeface="Times New Roman" panose="02020603050405020304" pitchFamily="18" charset="0"/>
                              <a:cs typeface="Times New Roman" panose="02020603050405020304" pitchFamily="18" charset="0"/>
                            </a:rPr>
                            <a:t>2</a:t>
                          </a:r>
                          <a:r>
                            <a:rPr lang="en-US" sz="1600" kern="0" dirty="0">
                              <a:effectLst/>
                              <a:latin typeface="Times New Roman" panose="02020603050405020304" pitchFamily="18" charset="0"/>
                              <a:cs typeface="Times New Roman" panose="02020603050405020304" pitchFamily="18" charset="0"/>
                            </a:rPr>
                            <a:t> </a:t>
                          </a:r>
                          <a:r>
                            <a:rPr lang="en-US" sz="1600" kern="0" dirty="0" smtClean="0">
                              <a:effectLst/>
                              <a:latin typeface="Times New Roman" panose="02020603050405020304" pitchFamily="18" charset="0"/>
                              <a:cs typeface="Times New Roman" panose="02020603050405020304" pitchFamily="18" charset="0"/>
                            </a:rPr>
                            <a:t>   2bar</a:t>
                          </a:r>
                          <a:endParaRPr lang="zh-CN" sz="2800" kern="100" dirty="0">
                            <a:effectLst/>
                            <a:latin typeface="Times New Roman" panose="02020603050405020304" pitchFamily="18" charset="0"/>
                            <a:cs typeface="Times New Roman" panose="02020603050405020304" pitchFamily="18" charset="0"/>
                          </a:endParaRPr>
                        </a:p>
                        <a:p>
                          <a:pPr algn="ctr">
                            <a:spcAft>
                              <a:spcPts val="0"/>
                            </a:spcAft>
                          </a:pPr>
                          <a:r>
                            <a:rPr lang="en-US" sz="1600" kern="0" dirty="0">
                              <a:effectLst/>
                              <a:latin typeface="Times New Roman" panose="02020603050405020304" pitchFamily="18" charset="0"/>
                              <a:cs typeface="Times New Roman" panose="02020603050405020304" pitchFamily="18" charset="0"/>
                            </a:rPr>
                            <a:t>H</a:t>
                          </a:r>
                          <a:r>
                            <a:rPr lang="en-US" sz="1600" kern="0" baseline="-25000" dirty="0">
                              <a:effectLst/>
                              <a:latin typeface="Times New Roman" panose="02020603050405020304" pitchFamily="18" charset="0"/>
                              <a:cs typeface="Times New Roman" panose="02020603050405020304" pitchFamily="18" charset="0"/>
                            </a:rPr>
                            <a:t>e</a:t>
                          </a:r>
                          <a:r>
                            <a:rPr lang="en-US" sz="1600" kern="0" dirty="0">
                              <a:effectLst/>
                              <a:latin typeface="Times New Roman" panose="02020603050405020304" pitchFamily="18" charset="0"/>
                              <a:cs typeface="Times New Roman" panose="02020603050405020304" pitchFamily="18" charset="0"/>
                            </a:rPr>
                            <a:t> </a:t>
                          </a:r>
                          <a:r>
                            <a:rPr lang="en-US" sz="1600" kern="0" dirty="0" smtClean="0">
                              <a:effectLst/>
                              <a:latin typeface="Times New Roman" panose="02020603050405020304" pitchFamily="18" charset="0"/>
                              <a:cs typeface="Times New Roman" panose="02020603050405020304" pitchFamily="18" charset="0"/>
                            </a:rPr>
                            <a:t>     1bar</a:t>
                          </a:r>
                          <a:endParaRPr lang="zh-CN" sz="2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altLang="zh-CN" sz="1600" kern="100" dirty="0" smtClean="0">
                              <a:effectLst/>
                              <a:latin typeface="Times New Roman" panose="02020603050405020304" pitchFamily="18" charset="0"/>
                              <a:cs typeface="Times New Roman" panose="02020603050405020304" pitchFamily="18" charset="0"/>
                            </a:rPr>
                            <a:t>32.00</a:t>
                          </a:r>
                          <a:endParaRPr lang="zh-CN" sz="2800" kern="100" dirty="0">
                            <a:effectLst/>
                            <a:latin typeface="Times New Roman" panose="02020603050405020304" pitchFamily="18" charset="0"/>
                            <a:cs typeface="Times New Roman" panose="02020603050405020304" pitchFamily="18" charset="0"/>
                          </a:endParaRPr>
                        </a:p>
                        <a:p>
                          <a:pPr algn="ctr">
                            <a:spcAft>
                              <a:spcPts val="0"/>
                            </a:spcAft>
                          </a:pPr>
                          <a:r>
                            <a:rPr lang="en-US" sz="1600" kern="100" dirty="0" smtClean="0">
                              <a:effectLst/>
                              <a:latin typeface="Times New Roman" panose="02020603050405020304" pitchFamily="18" charset="0"/>
                              <a:cs typeface="Times New Roman" panose="02020603050405020304" pitchFamily="18" charset="0"/>
                            </a:rPr>
                            <a:t>30.00</a:t>
                          </a:r>
                          <a:endParaRPr lang="zh-CN" sz="2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100" dirty="0" smtClean="0">
                              <a:effectLst/>
                              <a:latin typeface="Times New Roman" panose="02020603050405020304" pitchFamily="18" charset="0"/>
                              <a:cs typeface="Times New Roman" panose="02020603050405020304" pitchFamily="18" charset="0"/>
                            </a:rPr>
                            <a:t>43.00</a:t>
                          </a:r>
                          <a:endParaRPr lang="zh-CN" sz="2800" kern="100" dirty="0">
                            <a:effectLst/>
                            <a:latin typeface="Times New Roman" panose="02020603050405020304" pitchFamily="18" charset="0"/>
                            <a:cs typeface="Times New Roman" panose="02020603050405020304" pitchFamily="18" charset="0"/>
                          </a:endParaRPr>
                        </a:p>
                        <a:p>
                          <a:pPr algn="ctr">
                            <a:spcAft>
                              <a:spcPts val="0"/>
                            </a:spcAft>
                          </a:pPr>
                          <a:r>
                            <a:rPr lang="en-US" sz="1600" kern="100" dirty="0">
                              <a:effectLst/>
                              <a:latin typeface="Times New Roman" panose="02020603050405020304" pitchFamily="18" charset="0"/>
                              <a:cs typeface="Times New Roman" panose="02020603050405020304" pitchFamily="18" charset="0"/>
                            </a:rPr>
                            <a:t>144.00</a:t>
                          </a:r>
                          <a:endParaRPr lang="zh-CN" sz="2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100" dirty="0" smtClean="0">
                              <a:effectLst/>
                              <a:latin typeface="Times New Roman" panose="02020603050405020304" pitchFamily="18" charset="0"/>
                              <a:cs typeface="Times New Roman" panose="02020603050405020304" pitchFamily="18" charset="0"/>
                            </a:rPr>
                            <a:t>0.744</a:t>
                          </a:r>
                          <a:endParaRPr lang="zh-CN" sz="2800" kern="100" dirty="0">
                            <a:effectLst/>
                            <a:latin typeface="Times New Roman" panose="02020603050405020304" pitchFamily="18" charset="0"/>
                            <a:cs typeface="Times New Roman" panose="02020603050405020304" pitchFamily="18" charset="0"/>
                          </a:endParaRPr>
                        </a:p>
                        <a:p>
                          <a:pPr algn="ctr">
                            <a:spcAft>
                              <a:spcPts val="0"/>
                            </a:spcAft>
                          </a:pPr>
                          <a:r>
                            <a:rPr lang="en-US" sz="1600" kern="100" dirty="0" smtClean="0">
                              <a:effectLst/>
                              <a:latin typeface="Times New Roman" panose="02020603050405020304" pitchFamily="18" charset="0"/>
                              <a:cs typeface="Times New Roman" panose="02020603050405020304" pitchFamily="18" charset="0"/>
                            </a:rPr>
                            <a:t>0.208</a:t>
                          </a:r>
                          <a:endParaRPr lang="zh-CN" sz="2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100" dirty="0" smtClean="0">
                              <a:effectLst/>
                              <a:latin typeface="Times New Roman" panose="02020603050405020304" pitchFamily="18" charset="0"/>
                              <a:cs typeface="Times New Roman" panose="02020603050405020304" pitchFamily="18" charset="0"/>
                            </a:rPr>
                            <a:t>0.94</a:t>
                          </a:r>
                          <a:endParaRPr lang="zh-CN" sz="2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100" dirty="0" smtClean="0">
                              <a:effectLst/>
                              <a:latin typeface="Times New Roman" panose="02020603050405020304" pitchFamily="18" charset="0"/>
                              <a:cs typeface="Times New Roman" panose="02020603050405020304" pitchFamily="18" charset="0"/>
                            </a:rPr>
                            <a:t>3.35</a:t>
                          </a:r>
                          <a:endParaRPr lang="zh-CN" sz="2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r>
                  <a:tr h="810549">
                    <a:tc>
                      <a:txBody>
                        <a:bodyPr/>
                        <a:lstStyle/>
                        <a:p>
                          <a:pPr algn="ctr">
                            <a:spcAft>
                              <a:spcPts val="0"/>
                            </a:spcAft>
                          </a:pPr>
                          <a:r>
                            <a:rPr lang="en-US" sz="1600" kern="0">
                              <a:solidFill>
                                <a:schemeClr val="tx1"/>
                              </a:solidFill>
                              <a:effectLst/>
                              <a:latin typeface="Times New Roman" panose="02020603050405020304" pitchFamily="18" charset="0"/>
                              <a:cs typeface="Times New Roman" panose="02020603050405020304" pitchFamily="18" charset="0"/>
                            </a:rPr>
                            <a:t>#C</a:t>
                          </a:r>
                          <a:endParaRPr lang="zh-CN" sz="280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a:effectLst/>
                              <a:latin typeface="Times New Roman" panose="02020603050405020304" pitchFamily="18" charset="0"/>
                              <a:cs typeface="Times New Roman" panose="02020603050405020304" pitchFamily="18" charset="0"/>
                            </a:rPr>
                            <a:t>CO</a:t>
                          </a:r>
                          <a:r>
                            <a:rPr lang="en-US" sz="1600" kern="0" baseline="-25000" dirty="0">
                              <a:effectLst/>
                              <a:latin typeface="Times New Roman" panose="02020603050405020304" pitchFamily="18" charset="0"/>
                              <a:cs typeface="Times New Roman" panose="02020603050405020304" pitchFamily="18" charset="0"/>
                            </a:rPr>
                            <a:t>2 </a:t>
                          </a:r>
                          <a:r>
                            <a:rPr lang="en-US" sz="1600" kern="0" baseline="-25000" dirty="0" smtClean="0">
                              <a:effectLst/>
                              <a:latin typeface="Times New Roman" panose="02020603050405020304" pitchFamily="18" charset="0"/>
                              <a:cs typeface="Times New Roman" panose="02020603050405020304" pitchFamily="18" charset="0"/>
                            </a:rPr>
                            <a:t>   </a:t>
                          </a:r>
                          <a:r>
                            <a:rPr lang="en-US" sz="1600" kern="0" dirty="0" smtClean="0">
                              <a:effectLst/>
                              <a:latin typeface="Times New Roman" panose="02020603050405020304" pitchFamily="18" charset="0"/>
                              <a:cs typeface="Times New Roman" panose="02020603050405020304" pitchFamily="18" charset="0"/>
                            </a:rPr>
                            <a:t>3bar</a:t>
                          </a:r>
                          <a:endParaRPr lang="zh-CN" sz="2800" kern="100" dirty="0">
                            <a:effectLst/>
                            <a:latin typeface="Times New Roman" panose="02020603050405020304" pitchFamily="18" charset="0"/>
                            <a:cs typeface="Times New Roman" panose="02020603050405020304" pitchFamily="18" charset="0"/>
                          </a:endParaRPr>
                        </a:p>
                        <a:p>
                          <a:pPr algn="ctr">
                            <a:spcAft>
                              <a:spcPts val="0"/>
                            </a:spcAft>
                          </a:pPr>
                          <a:r>
                            <a:rPr lang="en-US" sz="1600" kern="0" dirty="0" smtClean="0">
                              <a:effectLst/>
                              <a:latin typeface="Times New Roman" panose="02020603050405020304" pitchFamily="18" charset="0"/>
                              <a:cs typeface="Times New Roman" panose="02020603050405020304" pitchFamily="18" charset="0"/>
                            </a:rPr>
                            <a:t>H</a:t>
                          </a:r>
                          <a:r>
                            <a:rPr lang="en-US" sz="1600" kern="0" baseline="-25000" dirty="0" smtClean="0">
                              <a:effectLst/>
                              <a:latin typeface="Times New Roman" panose="02020603050405020304" pitchFamily="18" charset="0"/>
                              <a:cs typeface="Times New Roman" panose="02020603050405020304" pitchFamily="18" charset="0"/>
                            </a:rPr>
                            <a:t>e        </a:t>
                          </a:r>
                          <a:r>
                            <a:rPr lang="en-US" sz="1600" kern="0" dirty="0" smtClean="0">
                              <a:effectLst/>
                              <a:latin typeface="Times New Roman" panose="02020603050405020304" pitchFamily="18" charset="0"/>
                              <a:cs typeface="Times New Roman" panose="02020603050405020304" pitchFamily="18" charset="0"/>
                            </a:rPr>
                            <a:t>1bar</a:t>
                          </a:r>
                          <a:endParaRPr lang="zh-CN" sz="2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smtClean="0">
                              <a:effectLst/>
                              <a:latin typeface="Times New Roman" panose="02020603050405020304" pitchFamily="18" charset="0"/>
                              <a:cs typeface="Times New Roman" panose="02020603050405020304" pitchFamily="18" charset="0"/>
                            </a:rPr>
                            <a:t>36.00</a:t>
                          </a:r>
                          <a:endParaRPr lang="zh-CN" sz="2800" kern="100" dirty="0">
                            <a:effectLst/>
                            <a:latin typeface="Times New Roman" panose="02020603050405020304" pitchFamily="18" charset="0"/>
                            <a:cs typeface="Times New Roman" panose="02020603050405020304" pitchFamily="18" charset="0"/>
                          </a:endParaRPr>
                        </a:p>
                        <a:p>
                          <a:pPr algn="ctr">
                            <a:spcAft>
                              <a:spcPts val="0"/>
                            </a:spcAft>
                          </a:pPr>
                          <a:r>
                            <a:rPr lang="en-US" sz="1600" kern="0" dirty="0" smtClean="0">
                              <a:effectLst/>
                              <a:latin typeface="Times New Roman" panose="02020603050405020304" pitchFamily="18" charset="0"/>
                              <a:cs typeface="Times New Roman" panose="02020603050405020304" pitchFamily="18" charset="0"/>
                            </a:rPr>
                            <a:t>17.50</a:t>
                          </a:r>
                          <a:endParaRPr lang="zh-CN" sz="2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smtClean="0">
                              <a:effectLst/>
                              <a:latin typeface="Times New Roman" panose="02020603050405020304" pitchFamily="18" charset="0"/>
                              <a:cs typeface="Times New Roman" panose="02020603050405020304" pitchFamily="18" charset="0"/>
                            </a:rPr>
                            <a:t>40.20</a:t>
                          </a:r>
                          <a:endParaRPr lang="zh-CN" sz="2800" kern="100" dirty="0">
                            <a:effectLst/>
                            <a:latin typeface="Times New Roman" panose="02020603050405020304" pitchFamily="18" charset="0"/>
                            <a:cs typeface="Times New Roman" panose="02020603050405020304" pitchFamily="18" charset="0"/>
                          </a:endParaRPr>
                        </a:p>
                        <a:p>
                          <a:pPr algn="ctr">
                            <a:spcAft>
                              <a:spcPts val="0"/>
                            </a:spcAft>
                          </a:pPr>
                          <a:r>
                            <a:rPr lang="en-US" sz="1600" kern="0" dirty="0" smtClean="0">
                              <a:effectLst/>
                              <a:latin typeface="Times New Roman" panose="02020603050405020304" pitchFamily="18" charset="0"/>
                              <a:cs typeface="Times New Roman" panose="02020603050405020304" pitchFamily="18" charset="0"/>
                            </a:rPr>
                            <a:t>144.00</a:t>
                          </a:r>
                          <a:endParaRPr lang="zh-CN" sz="2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smtClean="0">
                              <a:effectLst/>
                              <a:latin typeface="Times New Roman" panose="02020603050405020304" pitchFamily="18" charset="0"/>
                              <a:cs typeface="Times New Roman" panose="02020603050405020304" pitchFamily="18" charset="0"/>
                            </a:rPr>
                            <a:t>0.896</a:t>
                          </a:r>
                          <a:endParaRPr lang="zh-CN" sz="2800" kern="100" dirty="0">
                            <a:effectLst/>
                            <a:latin typeface="Times New Roman" panose="02020603050405020304" pitchFamily="18" charset="0"/>
                            <a:cs typeface="Times New Roman" panose="02020603050405020304" pitchFamily="18" charset="0"/>
                          </a:endParaRPr>
                        </a:p>
                        <a:p>
                          <a:pPr algn="ctr">
                            <a:spcAft>
                              <a:spcPts val="0"/>
                            </a:spcAft>
                          </a:pPr>
                          <a:r>
                            <a:rPr lang="en-US" sz="1600" kern="0" dirty="0" smtClean="0">
                              <a:effectLst/>
                              <a:latin typeface="Times New Roman" panose="02020603050405020304" pitchFamily="18" charset="0"/>
                              <a:cs typeface="Times New Roman" panose="02020603050405020304" pitchFamily="18" charset="0"/>
                            </a:rPr>
                            <a:t>0.122</a:t>
                          </a:r>
                          <a:endParaRPr lang="zh-CN" sz="2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smtClean="0">
                              <a:effectLst/>
                              <a:latin typeface="Times New Roman" panose="02020603050405020304" pitchFamily="18" charset="0"/>
                              <a:cs typeface="Times New Roman" panose="02020603050405020304" pitchFamily="18" charset="0"/>
                            </a:rPr>
                            <a:t>0.49</a:t>
                          </a:r>
                          <a:endParaRPr lang="zh-CN" sz="2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smtClean="0">
                              <a:effectLst/>
                              <a:latin typeface="Times New Roman" panose="02020603050405020304" pitchFamily="18" charset="0"/>
                              <a:cs typeface="Times New Roman" panose="02020603050405020304" pitchFamily="18" charset="0"/>
                            </a:rPr>
                            <a:t>3.58</a:t>
                          </a:r>
                          <a:endParaRPr lang="zh-CN" sz="2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r>
                  <a:tr h="699065">
                    <a:tc>
                      <a:txBody>
                        <a:bodyPr/>
                        <a:lstStyle/>
                        <a:p>
                          <a:pPr algn="ctr">
                            <a:spcAft>
                              <a:spcPts val="0"/>
                            </a:spcAft>
                          </a:pPr>
                          <a:r>
                            <a:rPr lang="en-US" sz="1600" kern="0" dirty="0">
                              <a:solidFill>
                                <a:schemeClr val="tx1"/>
                              </a:solidFill>
                              <a:effectLst/>
                              <a:latin typeface="Times New Roman" panose="02020603050405020304" pitchFamily="18" charset="0"/>
                              <a:cs typeface="Times New Roman" panose="02020603050405020304" pitchFamily="18" charset="0"/>
                            </a:rPr>
                            <a:t>#D</a:t>
                          </a:r>
                          <a:endParaRPr lang="zh-CN" sz="28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smtClean="0">
                              <a:effectLst/>
                              <a:latin typeface="Times New Roman" panose="02020603050405020304" pitchFamily="18" charset="0"/>
                              <a:cs typeface="Times New Roman" panose="02020603050405020304" pitchFamily="18" charset="0"/>
                            </a:rPr>
                            <a:t>CO</a:t>
                          </a:r>
                          <a:r>
                            <a:rPr lang="en-US" sz="1600" kern="0" baseline="-25000" dirty="0" smtClean="0">
                              <a:effectLst/>
                              <a:latin typeface="Times New Roman" panose="02020603050405020304" pitchFamily="18" charset="0"/>
                              <a:cs typeface="Times New Roman" panose="02020603050405020304" pitchFamily="18" charset="0"/>
                            </a:rPr>
                            <a:t>2       </a:t>
                          </a:r>
                          <a:r>
                            <a:rPr lang="en-US" sz="1600" kern="0" dirty="0" smtClean="0">
                              <a:effectLst/>
                              <a:latin typeface="Times New Roman" panose="02020603050405020304" pitchFamily="18" charset="0"/>
                              <a:cs typeface="Times New Roman" panose="02020603050405020304" pitchFamily="18" charset="0"/>
                            </a:rPr>
                            <a:t> </a:t>
                          </a:r>
                          <a:r>
                            <a:rPr lang="en-US" sz="1600" kern="0" dirty="0">
                              <a:effectLst/>
                              <a:latin typeface="Times New Roman" panose="02020603050405020304" pitchFamily="18" charset="0"/>
                              <a:cs typeface="Times New Roman" panose="02020603050405020304" pitchFamily="18" charset="0"/>
                            </a:rPr>
                            <a:t>2bar</a:t>
                          </a:r>
                          <a:endParaRPr lang="zh-CN" sz="2800" kern="100" dirty="0">
                            <a:effectLst/>
                            <a:latin typeface="Times New Roman" panose="02020603050405020304" pitchFamily="18" charset="0"/>
                            <a:cs typeface="Times New Roman" panose="02020603050405020304" pitchFamily="18" charset="0"/>
                          </a:endParaRPr>
                        </a:p>
                        <a:p>
                          <a:pPr algn="ctr">
                            <a:spcAft>
                              <a:spcPts val="0"/>
                            </a:spcAft>
                          </a:pPr>
                          <a:r>
                            <a:rPr lang="en-US" sz="1600" kern="0" dirty="0">
                              <a:effectLst/>
                              <a:latin typeface="Times New Roman" panose="02020603050405020304" pitchFamily="18" charset="0"/>
                              <a:cs typeface="Times New Roman" panose="02020603050405020304" pitchFamily="18" charset="0"/>
                            </a:rPr>
                            <a:t>H</a:t>
                          </a:r>
                          <a:r>
                            <a:rPr lang="en-US" sz="1600" kern="0" baseline="-25000" dirty="0">
                              <a:effectLst/>
                              <a:latin typeface="Times New Roman" panose="02020603050405020304" pitchFamily="18" charset="0"/>
                              <a:cs typeface="Times New Roman" panose="02020603050405020304" pitchFamily="18" charset="0"/>
                            </a:rPr>
                            <a:t>2</a:t>
                          </a:r>
                          <a:r>
                            <a:rPr lang="en-US" sz="1600" kern="0" dirty="0">
                              <a:effectLst/>
                              <a:latin typeface="Times New Roman" panose="02020603050405020304" pitchFamily="18" charset="0"/>
                              <a:cs typeface="Times New Roman" panose="02020603050405020304" pitchFamily="18" charset="0"/>
                            </a:rPr>
                            <a:t> </a:t>
                          </a:r>
                          <a:r>
                            <a:rPr lang="en-US" sz="1600" kern="0" dirty="0" smtClean="0">
                              <a:effectLst/>
                              <a:latin typeface="Times New Roman" panose="02020603050405020304" pitchFamily="18" charset="0"/>
                              <a:cs typeface="Times New Roman" panose="02020603050405020304" pitchFamily="18" charset="0"/>
                            </a:rPr>
                            <a:t>  </a:t>
                          </a:r>
                          <a:r>
                            <a:rPr lang="en-US" sz="1600" kern="0" baseline="0" dirty="0" smtClean="0">
                              <a:effectLst/>
                              <a:latin typeface="Times New Roman" panose="02020603050405020304" pitchFamily="18" charset="0"/>
                              <a:cs typeface="Times New Roman" panose="02020603050405020304" pitchFamily="18" charset="0"/>
                            </a:rPr>
                            <a:t>  </a:t>
                          </a:r>
                          <a:r>
                            <a:rPr lang="en-US" sz="1600" kern="0" dirty="0" smtClean="0">
                              <a:effectLst/>
                              <a:latin typeface="Times New Roman" panose="02020603050405020304" pitchFamily="18" charset="0"/>
                              <a:cs typeface="Times New Roman" panose="02020603050405020304" pitchFamily="18" charset="0"/>
                            </a:rPr>
                            <a:t>0.5bar</a:t>
                          </a:r>
                          <a:endParaRPr lang="zh-CN" sz="2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a:effectLst/>
                              <a:latin typeface="Times New Roman" panose="02020603050405020304" pitchFamily="18" charset="0"/>
                              <a:cs typeface="Times New Roman" panose="02020603050405020304" pitchFamily="18" charset="0"/>
                            </a:rPr>
                            <a:t>39.50</a:t>
                          </a:r>
                          <a:endParaRPr lang="zh-CN" sz="2800" kern="100" dirty="0">
                            <a:effectLst/>
                            <a:latin typeface="Times New Roman" panose="02020603050405020304" pitchFamily="18" charset="0"/>
                            <a:cs typeface="Times New Roman" panose="02020603050405020304" pitchFamily="18" charset="0"/>
                          </a:endParaRPr>
                        </a:p>
                        <a:p>
                          <a:pPr algn="ctr">
                            <a:spcAft>
                              <a:spcPts val="0"/>
                            </a:spcAft>
                          </a:pPr>
                          <a:r>
                            <a:rPr lang="en-US" sz="1600" kern="0" dirty="0">
                              <a:effectLst/>
                              <a:latin typeface="Times New Roman" panose="02020603050405020304" pitchFamily="18" charset="0"/>
                              <a:cs typeface="Times New Roman" panose="02020603050405020304" pitchFamily="18" charset="0"/>
                            </a:rPr>
                            <a:t>44.01</a:t>
                          </a:r>
                          <a:endParaRPr lang="zh-CN" sz="2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a:effectLst/>
                              <a:latin typeface="Times New Roman" panose="02020603050405020304" pitchFamily="18" charset="0"/>
                              <a:cs typeface="Times New Roman" panose="02020603050405020304" pitchFamily="18" charset="0"/>
                            </a:rPr>
                            <a:t>43.00</a:t>
                          </a:r>
                          <a:endParaRPr lang="zh-CN" sz="2800" kern="100">
                            <a:effectLst/>
                            <a:latin typeface="Times New Roman" panose="02020603050405020304" pitchFamily="18" charset="0"/>
                            <a:cs typeface="Times New Roman" panose="02020603050405020304" pitchFamily="18" charset="0"/>
                          </a:endParaRPr>
                        </a:p>
                        <a:p>
                          <a:pPr algn="ctr">
                            <a:spcAft>
                              <a:spcPts val="0"/>
                            </a:spcAft>
                          </a:pPr>
                          <a:r>
                            <a:rPr lang="en-US" sz="1600" kern="0">
                              <a:effectLst/>
                              <a:latin typeface="Times New Roman" panose="02020603050405020304" pitchFamily="18" charset="0"/>
                              <a:cs typeface="Times New Roman" panose="02020603050405020304" pitchFamily="18" charset="0"/>
                            </a:rPr>
                            <a:t>340.00</a:t>
                          </a:r>
                          <a:endParaRPr lang="zh-CN" sz="2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a:effectLst/>
                              <a:latin typeface="Times New Roman" panose="02020603050405020304" pitchFamily="18" charset="0"/>
                              <a:cs typeface="Times New Roman" panose="02020603050405020304" pitchFamily="18" charset="0"/>
                            </a:rPr>
                            <a:t>0.919</a:t>
                          </a:r>
                          <a:endParaRPr lang="zh-CN" sz="2800" kern="100">
                            <a:effectLst/>
                            <a:latin typeface="Times New Roman" panose="02020603050405020304" pitchFamily="18" charset="0"/>
                            <a:cs typeface="Times New Roman" panose="02020603050405020304" pitchFamily="18" charset="0"/>
                          </a:endParaRPr>
                        </a:p>
                        <a:p>
                          <a:pPr algn="ctr">
                            <a:spcAft>
                              <a:spcPts val="0"/>
                            </a:spcAft>
                          </a:pPr>
                          <a:r>
                            <a:rPr lang="en-US" sz="1600" kern="0">
                              <a:effectLst/>
                              <a:latin typeface="Times New Roman" panose="02020603050405020304" pitchFamily="18" charset="0"/>
                              <a:cs typeface="Times New Roman" panose="02020603050405020304" pitchFamily="18" charset="0"/>
                            </a:rPr>
                            <a:t>0.129</a:t>
                          </a:r>
                          <a:endParaRPr lang="zh-CN" sz="2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a:effectLst/>
                              <a:latin typeface="Times New Roman" panose="02020603050405020304" pitchFamily="18" charset="0"/>
                              <a:cs typeface="Times New Roman" panose="02020603050405020304" pitchFamily="18" charset="0"/>
                            </a:rPr>
                            <a:t>1.11</a:t>
                          </a:r>
                          <a:endParaRPr lang="zh-CN" sz="2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kern="0" dirty="0">
                              <a:effectLst/>
                              <a:latin typeface="Times New Roman" panose="02020603050405020304" pitchFamily="18" charset="0"/>
                              <a:cs typeface="Times New Roman" panose="02020603050405020304" pitchFamily="18" charset="0"/>
                            </a:rPr>
                            <a:t>7.91</a:t>
                          </a:r>
                          <a:endParaRPr lang="zh-CN" sz="2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r>
                  <a:tr h="530010">
                    <a:tc gridSpan="7">
                      <a:txBody>
                        <a:bodyPr/>
                        <a:lstStyle/>
                        <a:p>
                          <a:pPr algn="ctr">
                            <a:spcAft>
                              <a:spcPts val="0"/>
                            </a:spcAft>
                          </a:pPr>
                          <a:r>
                            <a:rPr lang="en-US" sz="1400" kern="0" dirty="0">
                              <a:solidFill>
                                <a:schemeClr val="tx1"/>
                              </a:solidFill>
                              <a:effectLst/>
                              <a:latin typeface="Times New Roman" panose="02020603050405020304" pitchFamily="18" charset="0"/>
                              <a:cs typeface="Times New Roman" panose="02020603050405020304" pitchFamily="18" charset="0"/>
                            </a:rPr>
                            <a:t>Note: </a:t>
                          </a:r>
                          <a:r>
                            <a:rPr lang="en-US" sz="1400" kern="0" dirty="0" err="1">
                              <a:solidFill>
                                <a:schemeClr val="tx1"/>
                              </a:solidFill>
                              <a:effectLst/>
                              <a:latin typeface="Times New Roman" panose="02020603050405020304" pitchFamily="18" charset="0"/>
                              <a:cs typeface="Times New Roman" panose="02020603050405020304" pitchFamily="18" charset="0"/>
                            </a:rPr>
                            <a:t>P</a:t>
                          </a:r>
                          <a:r>
                            <a:rPr lang="en-US" sz="1400" kern="0" baseline="-25000" dirty="0" err="1">
                              <a:solidFill>
                                <a:schemeClr val="tx1"/>
                              </a:solidFill>
                              <a:effectLst/>
                              <a:latin typeface="Times New Roman" panose="02020603050405020304" pitchFamily="18" charset="0"/>
                              <a:cs typeface="Times New Roman" panose="02020603050405020304" pitchFamily="18" charset="0"/>
                            </a:rPr>
                            <a:t>e</a:t>
                          </a:r>
                          <a:r>
                            <a:rPr lang="en-US" sz="1400" kern="0" baseline="30000" dirty="0" err="1">
                              <a:solidFill>
                                <a:schemeClr val="tx1"/>
                              </a:solidFill>
                              <a:effectLst/>
                              <a:latin typeface="Times New Roman" panose="02020603050405020304" pitchFamily="18" charset="0"/>
                              <a:cs typeface="Times New Roman" panose="02020603050405020304" pitchFamily="18" charset="0"/>
                            </a:rPr>
                            <a:t>I</a:t>
                          </a:r>
                          <a:r>
                            <a:rPr lang="en-US" sz="1400" kern="0" dirty="0">
                              <a:solidFill>
                                <a:schemeClr val="tx1"/>
                              </a:solidFill>
                              <a:effectLst/>
                              <a:latin typeface="Times New Roman" panose="02020603050405020304" pitchFamily="18" charset="0"/>
                              <a:cs typeface="Times New Roman" panose="02020603050405020304" pitchFamily="18" charset="0"/>
                            </a:rPr>
                            <a:t> : Permeability of pure gas at the same (partial) permeation pressure.       </a:t>
                          </a:r>
                          <a:endParaRPr lang="en-US" sz="1400" kern="0" dirty="0" smtClean="0">
                            <a:solidFill>
                              <a:schemeClr val="tx1"/>
                            </a:solidFill>
                            <a:effectLst/>
                            <a:latin typeface="Times New Roman" panose="02020603050405020304" pitchFamily="18" charset="0"/>
                            <a:cs typeface="Times New Roman" panose="02020603050405020304" pitchFamily="18" charset="0"/>
                          </a:endParaRPr>
                        </a:p>
                        <a:p>
                          <a:pPr algn="ctr">
                            <a:spcAft>
                              <a:spcPts val="0"/>
                            </a:spcAft>
                          </a:pPr>
                          <a:r>
                            <a:rPr lang="en-US" sz="1400" kern="0" dirty="0" smtClean="0">
                              <a:solidFill>
                                <a:schemeClr val="tx1"/>
                              </a:solidFill>
                              <a:effectLst/>
                              <a:latin typeface="Times New Roman" panose="02020603050405020304" pitchFamily="18" charset="0"/>
                              <a:cs typeface="Times New Roman" panose="02020603050405020304" pitchFamily="18" charset="0"/>
                            </a:rPr>
                            <a:t>1- </a:t>
                          </a:r>
                          <a:r>
                            <a:rPr lang="en-US" sz="1400" kern="0" dirty="0">
                              <a:solidFill>
                                <a:schemeClr val="tx1"/>
                              </a:solidFill>
                              <a:effectLst/>
                              <a:latin typeface="Times New Roman" panose="02020603050405020304" pitchFamily="18" charset="0"/>
                              <a:cs typeface="Times New Roman" panose="02020603050405020304" pitchFamily="18" charset="0"/>
                            </a:rPr>
                            <a:t>CO</a:t>
                          </a:r>
                          <a:r>
                            <a:rPr lang="en-US" sz="1400" kern="0" baseline="-25000" dirty="0">
                              <a:solidFill>
                                <a:schemeClr val="tx1"/>
                              </a:solidFill>
                              <a:effectLst/>
                              <a:latin typeface="Times New Roman" panose="02020603050405020304" pitchFamily="18" charset="0"/>
                              <a:cs typeface="Times New Roman" panose="02020603050405020304" pitchFamily="18" charset="0"/>
                            </a:rPr>
                            <a:t>2</a:t>
                          </a:r>
                          <a:r>
                            <a:rPr lang="en-US" sz="1400" kern="0" dirty="0">
                              <a:solidFill>
                                <a:schemeClr val="tx1"/>
                              </a:solidFill>
                              <a:effectLst/>
                              <a:latin typeface="Times New Roman" panose="02020603050405020304" pitchFamily="18" charset="0"/>
                              <a:cs typeface="Times New Roman" panose="02020603050405020304" pitchFamily="18" charset="0"/>
                            </a:rPr>
                            <a:t>; 2 – He or H</a:t>
                          </a:r>
                          <a:r>
                            <a:rPr lang="en-US" sz="1400" kern="0" baseline="-25000" dirty="0">
                              <a:solidFill>
                                <a:schemeClr val="tx1"/>
                              </a:solidFill>
                              <a:effectLst/>
                              <a:latin typeface="Times New Roman" panose="02020603050405020304" pitchFamily="18" charset="0"/>
                              <a:cs typeface="Times New Roman" panose="02020603050405020304" pitchFamily="18" charset="0"/>
                            </a:rPr>
                            <a:t>2</a:t>
                          </a:r>
                          <a:r>
                            <a:rPr lang="en-US" sz="1400" kern="0" dirty="0">
                              <a:solidFill>
                                <a:schemeClr val="tx1"/>
                              </a:solidFill>
                              <a:effectLst/>
                              <a:latin typeface="Times New Roman" panose="02020603050405020304" pitchFamily="18" charset="0"/>
                              <a:cs typeface="Times New Roman" panose="02020603050405020304" pitchFamily="18" charset="0"/>
                            </a:rPr>
                            <a:t>.</a:t>
                          </a:r>
                          <a:endParaRPr lang="zh-CN" sz="24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bl>
              </a:graphicData>
            </a:graphic>
          </p:graphicFrame>
        </mc:Fallback>
      </mc:AlternateContent>
      <p:sp>
        <p:nvSpPr>
          <p:cNvPr id="17" name="矩形 16"/>
          <p:cNvSpPr/>
          <p:nvPr/>
        </p:nvSpPr>
        <p:spPr>
          <a:xfrm>
            <a:off x="434481" y="1372529"/>
            <a:ext cx="9815365" cy="646331"/>
          </a:xfrm>
          <a:prstGeom prst="rect">
            <a:avLst/>
          </a:prstGeom>
        </p:spPr>
        <p:txBody>
          <a:bodyPr wrap="square">
            <a:spAutoFit/>
          </a:bodyPr>
          <a:lstStyle/>
          <a:p>
            <a:pPr indent="457200" algn="ctr">
              <a:lnSpc>
                <a:spcPct val="200000"/>
              </a:lnSpc>
              <a:spcAft>
                <a:spcPts val="0"/>
              </a:spcAft>
            </a:pPr>
            <a:r>
              <a:rPr lang="en-US" altLang="zh-CN" b="1" dirty="0" smtClean="0">
                <a:latin typeface="Times New Roman" panose="02020603050405020304" pitchFamily="18" charset="0"/>
                <a:cs typeface="Arial" panose="020B0604020202020204" pitchFamily="34" charset="0"/>
              </a:rPr>
              <a:t>Table 3. Comparison of the ‘True’ and ‘Ideal’ permeation </a:t>
            </a:r>
            <a:r>
              <a:rPr lang="en-US" altLang="zh-CN" b="1" dirty="0" err="1" smtClean="0">
                <a:latin typeface="Times New Roman" panose="02020603050405020304" pitchFamily="18" charset="0"/>
                <a:cs typeface="Arial" panose="020B0604020202020204" pitchFamily="34" charset="0"/>
              </a:rPr>
              <a:t>selectivities</a:t>
            </a:r>
            <a:r>
              <a:rPr lang="en-US" altLang="zh-CN" b="1" dirty="0" smtClean="0">
                <a:latin typeface="Times New Roman" panose="02020603050405020304" pitchFamily="18" charset="0"/>
                <a:cs typeface="Arial" panose="020B0604020202020204" pitchFamily="34" charset="0"/>
              </a:rPr>
              <a:t> of CO</a:t>
            </a:r>
            <a:r>
              <a:rPr lang="en-US" altLang="zh-CN" b="1" baseline="-25000" dirty="0" smtClean="0">
                <a:latin typeface="Times New Roman" panose="02020603050405020304" pitchFamily="18" charset="0"/>
                <a:cs typeface="Arial" panose="020B0604020202020204" pitchFamily="34" charset="0"/>
              </a:rPr>
              <a:t>2</a:t>
            </a:r>
            <a:r>
              <a:rPr lang="en-US" altLang="zh-CN" b="1" dirty="0" smtClean="0">
                <a:latin typeface="Times New Roman" panose="02020603050405020304" pitchFamily="18" charset="0"/>
                <a:cs typeface="Arial" panose="020B0604020202020204" pitchFamily="34" charset="0"/>
              </a:rPr>
              <a:t>/He &amp; CO</a:t>
            </a:r>
            <a:r>
              <a:rPr lang="en-US" altLang="zh-CN" b="1" baseline="-25000" dirty="0" smtClean="0">
                <a:latin typeface="Times New Roman" panose="02020603050405020304" pitchFamily="18" charset="0"/>
                <a:cs typeface="Arial" panose="020B0604020202020204" pitchFamily="34" charset="0"/>
              </a:rPr>
              <a:t>2</a:t>
            </a:r>
            <a:r>
              <a:rPr lang="en-US" altLang="zh-CN" b="1" dirty="0" smtClean="0">
                <a:latin typeface="Times New Roman" panose="02020603050405020304" pitchFamily="18" charset="0"/>
                <a:cs typeface="Arial" panose="020B0604020202020204" pitchFamily="34" charset="0"/>
              </a:rPr>
              <a:t>/H</a:t>
            </a:r>
            <a:r>
              <a:rPr lang="en-US" altLang="zh-CN" b="1" baseline="-25000" dirty="0" smtClean="0">
                <a:latin typeface="Times New Roman" panose="02020603050405020304" pitchFamily="18" charset="0"/>
                <a:cs typeface="Arial" panose="020B0604020202020204" pitchFamily="34" charset="0"/>
              </a:rPr>
              <a:t>2</a:t>
            </a:r>
            <a:endParaRPr lang="zh-CN" altLang="zh-CN" baseline="-25000" dirty="0">
              <a:latin typeface="Times New Roman" panose="02020603050405020304" pitchFamily="18" charset="0"/>
              <a:cs typeface="Arial" panose="020B0604020202020204" pitchFamily="34" charset="0"/>
            </a:endParaRPr>
          </a:p>
        </p:txBody>
      </p:sp>
      <p:sp>
        <p:nvSpPr>
          <p:cNvPr id="5" name="矩形 4"/>
          <p:cNvSpPr/>
          <p:nvPr/>
        </p:nvSpPr>
        <p:spPr>
          <a:xfrm>
            <a:off x="6959600" y="1934478"/>
            <a:ext cx="2197100" cy="47838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9" name="矩形 8"/>
              <p:cNvSpPr/>
              <p:nvPr/>
            </p:nvSpPr>
            <p:spPr>
              <a:xfrm>
                <a:off x="5588777" y="382912"/>
                <a:ext cx="1370823" cy="6790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en-US" i="1">
                              <a:latin typeface="Cambria Math" panose="02040503050406030204" pitchFamily="18" charset="0"/>
                            </a:rPr>
                          </m:ctrlPr>
                        </m:sSubPr>
                        <m:e>
                          <m:r>
                            <a:rPr lang="zh-CN" altLang="en-US" i="1">
                              <a:latin typeface="Cambria Math" panose="02040503050406030204" pitchFamily="18" charset="0"/>
                            </a:rPr>
                            <m:t>𝛼</m:t>
                          </m:r>
                        </m:e>
                        <m:sub>
                          <m:r>
                            <a:rPr lang="zh-CN" altLang="en-US" i="1">
                              <a:latin typeface="Cambria Math" panose="02040503050406030204" pitchFamily="18" charset="0"/>
                            </a:rPr>
                            <m:t>𝑖𝑗</m:t>
                          </m:r>
                        </m:sub>
                      </m:sSub>
                      <m:r>
                        <a:rPr lang="zh-CN" altLang="en-US" i="0">
                          <a:latin typeface="Cambria Math" panose="02040503050406030204" pitchFamily="18" charset="0"/>
                        </a:rPr>
                        <m:t>=</m:t>
                      </m:r>
                      <m:f>
                        <m:fPr>
                          <m:ctrlPr>
                            <a:rPr lang="zh-CN" altLang="en-US" i="1">
                              <a:latin typeface="Cambria Math" panose="02040503050406030204" pitchFamily="18" charset="0"/>
                            </a:rPr>
                          </m:ctrlPr>
                        </m:fPr>
                        <m:num>
                          <m:d>
                            <m:dPr>
                              <m:begChr m:val=""/>
                              <m:ctrlPr>
                                <a:rPr lang="zh-CN" altLang="en-US" i="1">
                                  <a:latin typeface="Cambria Math" panose="02040503050406030204" pitchFamily="18" charset="0"/>
                                </a:rPr>
                              </m:ctrlPr>
                            </m:dPr>
                            <m:e>
                              <m:r>
                                <a:rPr lang="zh-CN" altLang="en-US" i="1">
                                  <a:latin typeface="Cambria Math" panose="02040503050406030204" pitchFamily="18" charset="0"/>
                                </a:rPr>
                                <m:t>𝑃𝑒</m:t>
                              </m:r>
                              <m:r>
                                <a:rPr lang="zh-CN" altLang="en-US" i="0">
                                  <a:latin typeface="Cambria Math" panose="02040503050406030204" pitchFamily="18" charset="0"/>
                                </a:rPr>
                                <m:t>(</m:t>
                              </m:r>
                              <m:r>
                                <a:rPr lang="zh-CN" altLang="en-US" i="1">
                                  <a:latin typeface="Cambria Math" panose="02040503050406030204" pitchFamily="18" charset="0"/>
                                </a:rPr>
                                <m:t>𝑖</m:t>
                              </m:r>
                            </m:e>
                          </m:d>
                        </m:num>
                        <m:den>
                          <m:d>
                            <m:dPr>
                              <m:begChr m:val=""/>
                              <m:ctrlPr>
                                <a:rPr lang="zh-CN" altLang="en-US" i="1">
                                  <a:latin typeface="Cambria Math" panose="02040503050406030204" pitchFamily="18" charset="0"/>
                                </a:rPr>
                              </m:ctrlPr>
                            </m:dPr>
                            <m:e>
                              <m:r>
                                <a:rPr lang="zh-CN" altLang="en-US" i="1">
                                  <a:latin typeface="Cambria Math" panose="02040503050406030204" pitchFamily="18" charset="0"/>
                                </a:rPr>
                                <m:t>𝑃𝑒</m:t>
                              </m:r>
                              <m:r>
                                <a:rPr lang="zh-CN" altLang="en-US" i="0">
                                  <a:latin typeface="Cambria Math" panose="02040503050406030204" pitchFamily="18" charset="0"/>
                                </a:rPr>
                                <m:t>(</m:t>
                              </m:r>
                              <m:r>
                                <a:rPr lang="zh-CN" altLang="en-US" i="1">
                                  <a:latin typeface="Cambria Math" panose="02040503050406030204" pitchFamily="18" charset="0"/>
                                </a:rPr>
                                <m:t>𝑗</m:t>
                              </m:r>
                            </m:e>
                          </m:d>
                        </m:den>
                      </m:f>
                    </m:oMath>
                  </m:oMathPara>
                </a14:m>
                <a:endParaRPr lang="zh-CN" altLang="en-US" dirty="0"/>
              </a:p>
            </p:txBody>
          </p:sp>
        </mc:Choice>
        <mc:Fallback xmlns="">
          <p:sp>
            <p:nvSpPr>
              <p:cNvPr id="9" name="矩形 8"/>
              <p:cNvSpPr>
                <a:spLocks noRot="1" noChangeAspect="1" noMove="1" noResize="1" noEditPoints="1" noAdjustHandles="1" noChangeArrowheads="1" noChangeShapeType="1" noTextEdit="1"/>
              </p:cNvSpPr>
              <p:nvPr/>
            </p:nvSpPr>
            <p:spPr>
              <a:xfrm>
                <a:off x="5588777" y="382912"/>
                <a:ext cx="1370823" cy="679032"/>
              </a:xfrm>
              <a:prstGeom prst="rect">
                <a:avLst/>
              </a:prstGeom>
              <a:blipFill rotWithShape="0">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矩形 9"/>
              <p:cNvSpPr/>
              <p:nvPr/>
            </p:nvSpPr>
            <p:spPr>
              <a:xfrm>
                <a:off x="7644623" y="340494"/>
                <a:ext cx="1101327" cy="61087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en-US" i="1">
                              <a:latin typeface="Cambria Math" panose="02040503050406030204" pitchFamily="18" charset="0"/>
                            </a:rPr>
                          </m:ctrlPr>
                        </m:sSubPr>
                        <m:e>
                          <m:r>
                            <a:rPr lang="zh-CN" altLang="en-US" i="1">
                              <a:latin typeface="Cambria Math" panose="02040503050406030204" pitchFamily="18" charset="0"/>
                            </a:rPr>
                            <m:t>𝑃</m:t>
                          </m:r>
                        </m:e>
                        <m:sub>
                          <m:r>
                            <a:rPr lang="zh-CN" altLang="en-US" i="1">
                              <a:latin typeface="Cambria Math" panose="02040503050406030204" pitchFamily="18" charset="0"/>
                            </a:rPr>
                            <m:t>𝑟</m:t>
                          </m:r>
                        </m:sub>
                      </m:sSub>
                      <m:r>
                        <a:rPr lang="zh-CN" altLang="en-US" i="0">
                          <a:latin typeface="Cambria Math" panose="02040503050406030204" pitchFamily="18" charset="0"/>
                        </a:rPr>
                        <m:t>=</m:t>
                      </m:r>
                      <m:f>
                        <m:fPr>
                          <m:ctrlPr>
                            <a:rPr lang="zh-CN" altLang="en-US" i="1">
                              <a:latin typeface="Cambria Math" panose="02040503050406030204" pitchFamily="18" charset="0"/>
                            </a:rPr>
                          </m:ctrlPr>
                        </m:fPr>
                        <m:num>
                          <m:r>
                            <a:rPr lang="zh-CN" altLang="en-US" i="1">
                              <a:latin typeface="Cambria Math" panose="02040503050406030204" pitchFamily="18" charset="0"/>
                            </a:rPr>
                            <m:t>𝑃𝑒</m:t>
                          </m:r>
                        </m:num>
                        <m:den>
                          <m:sSup>
                            <m:sSupPr>
                              <m:ctrlPr>
                                <a:rPr lang="zh-CN" altLang="en-US" i="1">
                                  <a:latin typeface="Cambria Math" panose="02040503050406030204" pitchFamily="18" charset="0"/>
                                </a:rPr>
                              </m:ctrlPr>
                            </m:sSupPr>
                            <m:e>
                              <m:r>
                                <a:rPr lang="zh-CN" altLang="en-US" i="1">
                                  <a:latin typeface="Cambria Math" panose="02040503050406030204" pitchFamily="18" charset="0"/>
                                </a:rPr>
                                <m:t>𝑃𝑒</m:t>
                              </m:r>
                            </m:e>
                            <m:sup>
                              <m:r>
                                <a:rPr lang="zh-CN" altLang="en-US" i="0">
                                  <a:latin typeface="Cambria Math" panose="02040503050406030204" pitchFamily="18" charset="0"/>
                                </a:rPr>
                                <m:t>∗</m:t>
                              </m:r>
                            </m:sup>
                          </m:sSup>
                        </m:den>
                      </m:f>
                    </m:oMath>
                  </m:oMathPara>
                </a14:m>
                <a:endParaRPr lang="zh-CN" altLang="en-US" dirty="0"/>
              </a:p>
            </p:txBody>
          </p:sp>
        </mc:Choice>
        <mc:Fallback xmlns="">
          <p:sp>
            <p:nvSpPr>
              <p:cNvPr id="10" name="矩形 9"/>
              <p:cNvSpPr>
                <a:spLocks noRot="1" noChangeAspect="1" noMove="1" noResize="1" noEditPoints="1" noAdjustHandles="1" noChangeArrowheads="1" noChangeShapeType="1" noTextEdit="1"/>
              </p:cNvSpPr>
              <p:nvPr/>
            </p:nvSpPr>
            <p:spPr>
              <a:xfrm>
                <a:off x="7644623" y="340494"/>
                <a:ext cx="1101327" cy="610873"/>
              </a:xfrm>
              <a:prstGeom prst="rect">
                <a:avLst/>
              </a:prstGeom>
              <a:blipFill rotWithShape="0">
                <a:blip r:embed="rId7"/>
                <a:stretch>
                  <a:fillRect/>
                </a:stretch>
              </a:blipFill>
            </p:spPr>
            <p:txBody>
              <a:bodyPr/>
              <a:lstStyle/>
              <a:p>
                <a:r>
                  <a:rPr lang="zh-CN" altLang="en-US">
                    <a:noFill/>
                  </a:rPr>
                  <a:t> </a:t>
                </a:r>
              </a:p>
            </p:txBody>
          </p:sp>
        </mc:Fallback>
      </mc:AlternateContent>
      <p:sp>
        <p:nvSpPr>
          <p:cNvPr id="11" name="矩形 10"/>
          <p:cNvSpPr/>
          <p:nvPr/>
        </p:nvSpPr>
        <p:spPr>
          <a:xfrm>
            <a:off x="5761831" y="1934478"/>
            <a:ext cx="927101" cy="4783822"/>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cxnSp>
        <p:nvCxnSpPr>
          <p:cNvPr id="20" name="直接箭头连接符 19"/>
          <p:cNvCxnSpPr/>
          <p:nvPr/>
        </p:nvCxnSpPr>
        <p:spPr>
          <a:xfrm>
            <a:off x="7785100" y="3375582"/>
            <a:ext cx="185816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9817100" y="2999239"/>
            <a:ext cx="1511300" cy="596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latin typeface="Times New Roman" panose="02020603050405020304" pitchFamily="18" charset="0"/>
                <a:cs typeface="Times New Roman" panose="02020603050405020304" pitchFamily="18" charset="0"/>
              </a:rPr>
              <a:t>H</a:t>
            </a:r>
            <a:r>
              <a:rPr lang="en-US" altLang="zh-CN" baseline="-25000" dirty="0" smtClean="0">
                <a:solidFill>
                  <a:schemeClr val="tx1"/>
                </a:solidFill>
                <a:latin typeface="Times New Roman" panose="02020603050405020304" pitchFamily="18" charset="0"/>
                <a:cs typeface="Times New Roman" panose="02020603050405020304" pitchFamily="18" charset="0"/>
              </a:rPr>
              <a:t>e</a:t>
            </a:r>
            <a:r>
              <a:rPr lang="en-US" altLang="zh-CN" dirty="0" smtClean="0">
                <a:solidFill>
                  <a:schemeClr val="tx1"/>
                </a:solidFill>
                <a:latin typeface="Times New Roman" panose="02020603050405020304" pitchFamily="18" charset="0"/>
                <a:cs typeface="Times New Roman" panose="02020603050405020304" pitchFamily="18" charset="0"/>
              </a:rPr>
              <a:t> selective</a:t>
            </a:r>
            <a:endParaRPr lang="zh-CN" altLang="en-US" dirty="0">
              <a:latin typeface="Times New Roman" panose="02020603050405020304" pitchFamily="18" charset="0"/>
              <a:cs typeface="Times New Roman" panose="02020603050405020304" pitchFamily="18" charset="0"/>
            </a:endParaRPr>
          </a:p>
        </p:txBody>
      </p:sp>
      <p:cxnSp>
        <p:nvCxnSpPr>
          <p:cNvPr id="29" name="直接箭头连接符 28"/>
          <p:cNvCxnSpPr/>
          <p:nvPr/>
        </p:nvCxnSpPr>
        <p:spPr>
          <a:xfrm>
            <a:off x="7785100" y="4924982"/>
            <a:ext cx="185816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9817100" y="4651932"/>
            <a:ext cx="1700666" cy="596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latin typeface="Times New Roman" panose="02020603050405020304" pitchFamily="18" charset="0"/>
                <a:cs typeface="Times New Roman" panose="02020603050405020304" pitchFamily="18" charset="0"/>
              </a:rPr>
              <a:t>CO</a:t>
            </a:r>
            <a:r>
              <a:rPr lang="en-US" altLang="zh-CN" baseline="-25000" dirty="0" smtClean="0">
                <a:solidFill>
                  <a:schemeClr val="tx1"/>
                </a:solidFill>
                <a:latin typeface="Times New Roman" panose="02020603050405020304" pitchFamily="18" charset="0"/>
                <a:cs typeface="Times New Roman" panose="02020603050405020304" pitchFamily="18" charset="0"/>
              </a:rPr>
              <a:t>2</a:t>
            </a:r>
            <a:r>
              <a:rPr lang="en-US" altLang="zh-CN" dirty="0" smtClean="0">
                <a:solidFill>
                  <a:schemeClr val="tx1"/>
                </a:solidFill>
                <a:latin typeface="Times New Roman" panose="02020603050405020304" pitchFamily="18" charset="0"/>
                <a:cs typeface="Times New Roman" panose="02020603050405020304" pitchFamily="18" charset="0"/>
              </a:rPr>
              <a:t> selective</a:t>
            </a:r>
            <a:endParaRPr lang="zh-CN" altLang="en-US" dirty="0">
              <a:latin typeface="Times New Roman" panose="02020603050405020304" pitchFamily="18" charset="0"/>
              <a:cs typeface="Times New Roman" panose="02020603050405020304" pitchFamily="18"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7274634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3"/>
                </p:tgtEl>
              </p:cMediaNode>
            </p:audio>
          </p:childTnLst>
        </p:cTn>
      </p:par>
    </p:tnLst>
    <p:bldLst>
      <p:bldP spid="5" grpId="0" animBg="1"/>
      <p:bldP spid="11" grpId="0" animBg="1"/>
      <p:bldP spid="26" grpId="0" animBg="1"/>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组合 69"/>
          <p:cNvGrpSpPr>
            <a:grpSpLocks/>
          </p:cNvGrpSpPr>
          <p:nvPr/>
        </p:nvGrpSpPr>
        <p:grpSpPr bwMode="auto">
          <a:xfrm>
            <a:off x="193675" y="185738"/>
            <a:ext cx="3888143" cy="825500"/>
            <a:chOff x="193490" y="186088"/>
            <a:chExt cx="3887562" cy="824600"/>
          </a:xfrm>
        </p:grpSpPr>
        <p:sp>
          <p:nvSpPr>
            <p:cNvPr id="71" name="菱形 70"/>
            <p:cNvSpPr/>
            <p:nvPr/>
          </p:nvSpPr>
          <p:spPr>
            <a:xfrm>
              <a:off x="193490" y="186088"/>
              <a:ext cx="825377" cy="824600"/>
            </a:xfrm>
            <a:prstGeom prst="diamond">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0498" name="文本框 71"/>
            <p:cNvSpPr txBox="1">
              <a:spLocks noChangeArrowheads="1"/>
            </p:cNvSpPr>
            <p:nvPr/>
          </p:nvSpPr>
          <p:spPr bwMode="auto">
            <a:xfrm>
              <a:off x="1018090" y="243238"/>
              <a:ext cx="30629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2400" dirty="0" smtClean="0">
                  <a:solidFill>
                    <a:srgbClr val="0072A9"/>
                  </a:solidFill>
                  <a:latin typeface="Times New Roman" panose="02020603050405020304" pitchFamily="18" charset="0"/>
                  <a:ea typeface="微软雅黑" pitchFamily="34" charset="-122"/>
                  <a:cs typeface="Times New Roman" panose="02020603050405020304" pitchFamily="18" charset="0"/>
                </a:rPr>
                <a:t>Conclusions</a:t>
              </a:r>
              <a:endParaRPr lang="zh-CN" altLang="en-US" sz="2400" dirty="0">
                <a:solidFill>
                  <a:srgbClr val="0072A9"/>
                </a:solidFill>
                <a:latin typeface="Times New Roman" panose="02020603050405020304" pitchFamily="18" charset="0"/>
                <a:ea typeface="微软雅黑" pitchFamily="34" charset="-122"/>
                <a:cs typeface="Times New Roman" panose="02020603050405020304" pitchFamily="18" charset="0"/>
              </a:endParaRPr>
            </a:p>
          </p:txBody>
        </p:sp>
        <p:cxnSp>
          <p:nvCxnSpPr>
            <p:cNvPr id="73" name="直接连接符 72"/>
            <p:cNvCxnSpPr/>
            <p:nvPr/>
          </p:nvCxnSpPr>
          <p:spPr>
            <a:xfrm>
              <a:off x="1109341" y="688776"/>
              <a:ext cx="2311055" cy="0"/>
            </a:xfrm>
            <a:prstGeom prst="line">
              <a:avLst/>
            </a:prstGeom>
            <a:ln>
              <a:solidFill>
                <a:srgbClr val="0072A9"/>
              </a:solidFill>
              <a:prstDash val="dash"/>
            </a:ln>
          </p:spPr>
          <p:style>
            <a:lnRef idx="1">
              <a:schemeClr val="accent1"/>
            </a:lnRef>
            <a:fillRef idx="0">
              <a:schemeClr val="accent1"/>
            </a:fillRef>
            <a:effectRef idx="0">
              <a:schemeClr val="accent1"/>
            </a:effectRef>
            <a:fontRef idx="minor">
              <a:schemeClr val="tx1"/>
            </a:fontRef>
          </p:style>
        </p:cxnSp>
        <p:sp>
          <p:nvSpPr>
            <p:cNvPr id="20501" name="Freeform 30"/>
            <p:cNvSpPr>
              <a:spLocks noEditPoints="1"/>
            </p:cNvSpPr>
            <p:nvPr/>
          </p:nvSpPr>
          <p:spPr bwMode="auto">
            <a:xfrm>
              <a:off x="457222" y="403127"/>
              <a:ext cx="297137" cy="390522"/>
            </a:xfrm>
            <a:custGeom>
              <a:avLst/>
              <a:gdLst>
                <a:gd name="T0" fmla="*/ 2147483647 w 74"/>
                <a:gd name="T1" fmla="*/ 0 h 97"/>
                <a:gd name="T2" fmla="*/ 2147483647 w 74"/>
                <a:gd name="T3" fmla="*/ 2147483647 h 97"/>
                <a:gd name="T4" fmla="*/ 2147483647 w 74"/>
                <a:gd name="T5" fmla="*/ 2147483647 h 97"/>
                <a:gd name="T6" fmla="*/ 2147483647 w 74"/>
                <a:gd name="T7" fmla="*/ 2147483647 h 97"/>
                <a:gd name="T8" fmla="*/ 2147483647 w 74"/>
                <a:gd name="T9" fmla="*/ 2147483647 h 97"/>
                <a:gd name="T10" fmla="*/ 2147483647 w 74"/>
                <a:gd name="T11" fmla="*/ 2147483647 h 97"/>
                <a:gd name="T12" fmla="*/ 2147483647 w 74"/>
                <a:gd name="T13" fmla="*/ 2147483647 h 97"/>
                <a:gd name="T14" fmla="*/ 2147483647 w 74"/>
                <a:gd name="T15" fmla="*/ 2147483647 h 97"/>
                <a:gd name="T16" fmla="*/ 2147483647 w 74"/>
                <a:gd name="T17" fmla="*/ 2147483647 h 97"/>
                <a:gd name="T18" fmla="*/ 2147483647 w 74"/>
                <a:gd name="T19" fmla="*/ 2147483647 h 97"/>
                <a:gd name="T20" fmla="*/ 2147483647 w 74"/>
                <a:gd name="T21" fmla="*/ 2147483647 h 97"/>
                <a:gd name="T22" fmla="*/ 2147483647 w 74"/>
                <a:gd name="T23" fmla="*/ 2147483647 h 97"/>
                <a:gd name="T24" fmla="*/ 2147483647 w 74"/>
                <a:gd name="T25" fmla="*/ 2147483647 h 97"/>
                <a:gd name="T26" fmla="*/ 2147483647 w 74"/>
                <a:gd name="T27" fmla="*/ 2147483647 h 97"/>
                <a:gd name="T28" fmla="*/ 2147483647 w 74"/>
                <a:gd name="T29" fmla="*/ 2147483647 h 97"/>
                <a:gd name="T30" fmla="*/ 0 w 74"/>
                <a:gd name="T31" fmla="*/ 2147483647 h 97"/>
                <a:gd name="T32" fmla="*/ 2147483647 w 74"/>
                <a:gd name="T33" fmla="*/ 2147483647 h 97"/>
                <a:gd name="T34" fmla="*/ 2147483647 w 74"/>
                <a:gd name="T35" fmla="*/ 0 h 97"/>
                <a:gd name="T36" fmla="*/ 2147483647 w 74"/>
                <a:gd name="T37" fmla="*/ 2147483647 h 97"/>
                <a:gd name="T38" fmla="*/ 2147483647 w 74"/>
                <a:gd name="T39" fmla="*/ 2147483647 h 97"/>
                <a:gd name="T40" fmla="*/ 2147483647 w 74"/>
                <a:gd name="T41" fmla="*/ 2147483647 h 97"/>
                <a:gd name="T42" fmla="*/ 2147483647 w 74"/>
                <a:gd name="T43" fmla="*/ 2147483647 h 97"/>
                <a:gd name="T44" fmla="*/ 2147483647 w 74"/>
                <a:gd name="T45" fmla="*/ 2147483647 h 97"/>
                <a:gd name="T46" fmla="*/ 2147483647 w 74"/>
                <a:gd name="T47" fmla="*/ 2147483647 h 97"/>
                <a:gd name="T48" fmla="*/ 2147483647 w 74"/>
                <a:gd name="T49" fmla="*/ 2147483647 h 97"/>
                <a:gd name="T50" fmla="*/ 2147483647 w 74"/>
                <a:gd name="T51" fmla="*/ 2147483647 h 97"/>
                <a:gd name="T52" fmla="*/ 2147483647 w 74"/>
                <a:gd name="T53" fmla="*/ 2147483647 h 97"/>
                <a:gd name="T54" fmla="*/ 2147483647 w 74"/>
                <a:gd name="T55" fmla="*/ 2147483647 h 97"/>
                <a:gd name="T56" fmla="*/ 2147483647 w 74"/>
                <a:gd name="T57" fmla="*/ 2147483647 h 97"/>
                <a:gd name="T58" fmla="*/ 2147483647 w 74"/>
                <a:gd name="T59" fmla="*/ 2147483647 h 97"/>
                <a:gd name="T60" fmla="*/ 2147483647 w 74"/>
                <a:gd name="T61" fmla="*/ 2147483647 h 97"/>
                <a:gd name="T62" fmla="*/ 2147483647 w 74"/>
                <a:gd name="T63" fmla="*/ 2147483647 h 97"/>
                <a:gd name="T64" fmla="*/ 2147483647 w 74"/>
                <a:gd name="T65" fmla="*/ 2147483647 h 97"/>
                <a:gd name="T66" fmla="*/ 2147483647 w 74"/>
                <a:gd name="T67" fmla="*/ 2147483647 h 97"/>
                <a:gd name="T68" fmla="*/ 2147483647 w 74"/>
                <a:gd name="T69" fmla="*/ 2147483647 h 97"/>
                <a:gd name="T70" fmla="*/ 2147483647 w 74"/>
                <a:gd name="T71" fmla="*/ 2147483647 h 97"/>
                <a:gd name="T72" fmla="*/ 2147483647 w 74"/>
                <a:gd name="T73" fmla="*/ 2147483647 h 97"/>
                <a:gd name="T74" fmla="*/ 2147483647 w 74"/>
                <a:gd name="T75" fmla="*/ 2147483647 h 97"/>
                <a:gd name="T76" fmla="*/ 2147483647 w 74"/>
                <a:gd name="T77" fmla="*/ 2147483647 h 97"/>
                <a:gd name="T78" fmla="*/ 2147483647 w 74"/>
                <a:gd name="T79" fmla="*/ 2147483647 h 97"/>
                <a:gd name="T80" fmla="*/ 2147483647 w 74"/>
                <a:gd name="T81" fmla="*/ 2147483647 h 97"/>
                <a:gd name="T82" fmla="*/ 2147483647 w 74"/>
                <a:gd name="T83" fmla="*/ 2147483647 h 97"/>
                <a:gd name="T84" fmla="*/ 2147483647 w 74"/>
                <a:gd name="T85" fmla="*/ 2147483647 h 97"/>
                <a:gd name="T86" fmla="*/ 2147483647 w 74"/>
                <a:gd name="T87" fmla="*/ 2147483647 h 97"/>
                <a:gd name="T88" fmla="*/ 2147483647 w 74"/>
                <a:gd name="T89" fmla="*/ 2147483647 h 97"/>
                <a:gd name="T90" fmla="*/ 2147483647 w 74"/>
                <a:gd name="T91" fmla="*/ 2147483647 h 97"/>
                <a:gd name="T92" fmla="*/ 2147483647 w 74"/>
                <a:gd name="T93" fmla="*/ 2147483647 h 97"/>
                <a:gd name="T94" fmla="*/ 2147483647 w 74"/>
                <a:gd name="T95" fmla="*/ 2147483647 h 97"/>
                <a:gd name="T96" fmla="*/ 2147483647 w 74"/>
                <a:gd name="T97" fmla="*/ 2147483647 h 9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4" h="97">
                  <a:moveTo>
                    <a:pt x="21" y="0"/>
                  </a:moveTo>
                  <a:cubicBezTo>
                    <a:pt x="60" y="0"/>
                    <a:pt x="60" y="0"/>
                    <a:pt x="60" y="0"/>
                  </a:cubicBezTo>
                  <a:cubicBezTo>
                    <a:pt x="64" y="0"/>
                    <a:pt x="66" y="1"/>
                    <a:pt x="68" y="3"/>
                  </a:cubicBezTo>
                  <a:cubicBezTo>
                    <a:pt x="70" y="5"/>
                    <a:pt x="72" y="8"/>
                    <a:pt x="72" y="11"/>
                  </a:cubicBezTo>
                  <a:cubicBezTo>
                    <a:pt x="72" y="56"/>
                    <a:pt x="72" y="56"/>
                    <a:pt x="72" y="56"/>
                  </a:cubicBezTo>
                  <a:cubicBezTo>
                    <a:pt x="71" y="55"/>
                    <a:pt x="70" y="53"/>
                    <a:pt x="70" y="52"/>
                  </a:cubicBezTo>
                  <a:cubicBezTo>
                    <a:pt x="68" y="50"/>
                    <a:pt x="66" y="48"/>
                    <a:pt x="63" y="47"/>
                  </a:cubicBezTo>
                  <a:cubicBezTo>
                    <a:pt x="63" y="11"/>
                    <a:pt x="63" y="11"/>
                    <a:pt x="63" y="11"/>
                  </a:cubicBezTo>
                  <a:cubicBezTo>
                    <a:pt x="63" y="10"/>
                    <a:pt x="63" y="9"/>
                    <a:pt x="62" y="9"/>
                  </a:cubicBezTo>
                  <a:cubicBezTo>
                    <a:pt x="62" y="8"/>
                    <a:pt x="61" y="8"/>
                    <a:pt x="60" y="8"/>
                  </a:cubicBezTo>
                  <a:cubicBezTo>
                    <a:pt x="25" y="8"/>
                    <a:pt x="25" y="8"/>
                    <a:pt x="25" y="8"/>
                  </a:cubicBezTo>
                  <a:cubicBezTo>
                    <a:pt x="26" y="11"/>
                    <a:pt x="26" y="11"/>
                    <a:pt x="26" y="11"/>
                  </a:cubicBezTo>
                  <a:cubicBezTo>
                    <a:pt x="26" y="14"/>
                    <a:pt x="26" y="14"/>
                    <a:pt x="26" y="14"/>
                  </a:cubicBezTo>
                  <a:cubicBezTo>
                    <a:pt x="26" y="16"/>
                    <a:pt x="26" y="17"/>
                    <a:pt x="26" y="18"/>
                  </a:cubicBezTo>
                  <a:cubicBezTo>
                    <a:pt x="26" y="19"/>
                    <a:pt x="25" y="21"/>
                    <a:pt x="23" y="22"/>
                  </a:cubicBezTo>
                  <a:cubicBezTo>
                    <a:pt x="22" y="23"/>
                    <a:pt x="21" y="24"/>
                    <a:pt x="19" y="24"/>
                  </a:cubicBezTo>
                  <a:cubicBezTo>
                    <a:pt x="18" y="24"/>
                    <a:pt x="17" y="24"/>
                    <a:pt x="16" y="24"/>
                  </a:cubicBezTo>
                  <a:cubicBezTo>
                    <a:pt x="12" y="24"/>
                    <a:pt x="12" y="24"/>
                    <a:pt x="12" y="24"/>
                  </a:cubicBezTo>
                  <a:cubicBezTo>
                    <a:pt x="8" y="23"/>
                    <a:pt x="8" y="23"/>
                    <a:pt x="8" y="23"/>
                  </a:cubicBezTo>
                  <a:cubicBezTo>
                    <a:pt x="8" y="79"/>
                    <a:pt x="8" y="79"/>
                    <a:pt x="8" y="79"/>
                  </a:cubicBezTo>
                  <a:cubicBezTo>
                    <a:pt x="8" y="80"/>
                    <a:pt x="9" y="80"/>
                    <a:pt x="9" y="81"/>
                  </a:cubicBezTo>
                  <a:cubicBezTo>
                    <a:pt x="9" y="81"/>
                    <a:pt x="9" y="81"/>
                    <a:pt x="9" y="81"/>
                  </a:cubicBezTo>
                  <a:cubicBezTo>
                    <a:pt x="10" y="81"/>
                    <a:pt x="10" y="82"/>
                    <a:pt x="11" y="82"/>
                  </a:cubicBezTo>
                  <a:cubicBezTo>
                    <a:pt x="28" y="82"/>
                    <a:pt x="28" y="82"/>
                    <a:pt x="28" y="82"/>
                  </a:cubicBezTo>
                  <a:cubicBezTo>
                    <a:pt x="28" y="82"/>
                    <a:pt x="29" y="83"/>
                    <a:pt x="29" y="84"/>
                  </a:cubicBezTo>
                  <a:cubicBezTo>
                    <a:pt x="31" y="86"/>
                    <a:pt x="34" y="88"/>
                    <a:pt x="37" y="90"/>
                  </a:cubicBezTo>
                  <a:cubicBezTo>
                    <a:pt x="11" y="90"/>
                    <a:pt x="11" y="90"/>
                    <a:pt x="11" y="90"/>
                  </a:cubicBezTo>
                  <a:cubicBezTo>
                    <a:pt x="8" y="90"/>
                    <a:pt x="5" y="89"/>
                    <a:pt x="3" y="87"/>
                  </a:cubicBezTo>
                  <a:cubicBezTo>
                    <a:pt x="3" y="87"/>
                    <a:pt x="3" y="87"/>
                    <a:pt x="3" y="87"/>
                  </a:cubicBezTo>
                  <a:cubicBezTo>
                    <a:pt x="3" y="87"/>
                    <a:pt x="3" y="87"/>
                    <a:pt x="3" y="87"/>
                  </a:cubicBezTo>
                  <a:cubicBezTo>
                    <a:pt x="1" y="85"/>
                    <a:pt x="0" y="82"/>
                    <a:pt x="0" y="79"/>
                  </a:cubicBezTo>
                  <a:cubicBezTo>
                    <a:pt x="0" y="20"/>
                    <a:pt x="0" y="20"/>
                    <a:pt x="0" y="20"/>
                  </a:cubicBezTo>
                  <a:cubicBezTo>
                    <a:pt x="0" y="18"/>
                    <a:pt x="0" y="18"/>
                    <a:pt x="0" y="18"/>
                  </a:cubicBezTo>
                  <a:cubicBezTo>
                    <a:pt x="1" y="17"/>
                    <a:pt x="1" y="17"/>
                    <a:pt x="1" y="17"/>
                  </a:cubicBezTo>
                  <a:cubicBezTo>
                    <a:pt x="18" y="1"/>
                    <a:pt x="18" y="1"/>
                    <a:pt x="18" y="1"/>
                  </a:cubicBezTo>
                  <a:cubicBezTo>
                    <a:pt x="19" y="0"/>
                    <a:pt x="19" y="0"/>
                    <a:pt x="19" y="0"/>
                  </a:cubicBezTo>
                  <a:cubicBezTo>
                    <a:pt x="21" y="0"/>
                    <a:pt x="21" y="0"/>
                    <a:pt x="21" y="0"/>
                  </a:cubicBezTo>
                  <a:close/>
                  <a:moveTo>
                    <a:pt x="17" y="52"/>
                  </a:moveTo>
                  <a:cubicBezTo>
                    <a:pt x="17" y="56"/>
                    <a:pt x="17" y="56"/>
                    <a:pt x="17" y="56"/>
                  </a:cubicBezTo>
                  <a:cubicBezTo>
                    <a:pt x="27" y="56"/>
                    <a:pt x="27" y="56"/>
                    <a:pt x="27" y="56"/>
                  </a:cubicBezTo>
                  <a:cubicBezTo>
                    <a:pt x="27" y="52"/>
                    <a:pt x="27" y="52"/>
                    <a:pt x="27" y="52"/>
                  </a:cubicBezTo>
                  <a:cubicBezTo>
                    <a:pt x="17" y="52"/>
                    <a:pt x="17" y="52"/>
                    <a:pt x="17" y="52"/>
                  </a:cubicBezTo>
                  <a:close/>
                  <a:moveTo>
                    <a:pt x="17" y="40"/>
                  </a:moveTo>
                  <a:cubicBezTo>
                    <a:pt x="17" y="44"/>
                    <a:pt x="17" y="44"/>
                    <a:pt x="17" y="44"/>
                  </a:cubicBezTo>
                  <a:cubicBezTo>
                    <a:pt x="56" y="44"/>
                    <a:pt x="56" y="44"/>
                    <a:pt x="56" y="44"/>
                  </a:cubicBezTo>
                  <a:cubicBezTo>
                    <a:pt x="56" y="40"/>
                    <a:pt x="56" y="40"/>
                    <a:pt x="56" y="40"/>
                  </a:cubicBezTo>
                  <a:cubicBezTo>
                    <a:pt x="17" y="40"/>
                    <a:pt x="17" y="40"/>
                    <a:pt x="17" y="40"/>
                  </a:cubicBezTo>
                  <a:close/>
                  <a:moveTo>
                    <a:pt x="17" y="28"/>
                  </a:moveTo>
                  <a:cubicBezTo>
                    <a:pt x="17" y="33"/>
                    <a:pt x="17" y="33"/>
                    <a:pt x="17" y="33"/>
                  </a:cubicBezTo>
                  <a:cubicBezTo>
                    <a:pt x="56" y="33"/>
                    <a:pt x="56" y="33"/>
                    <a:pt x="56" y="33"/>
                  </a:cubicBezTo>
                  <a:cubicBezTo>
                    <a:pt x="56" y="28"/>
                    <a:pt x="56" y="28"/>
                    <a:pt x="56" y="28"/>
                  </a:cubicBezTo>
                  <a:cubicBezTo>
                    <a:pt x="17" y="28"/>
                    <a:pt x="17" y="28"/>
                    <a:pt x="17" y="28"/>
                  </a:cubicBezTo>
                  <a:close/>
                  <a:moveTo>
                    <a:pt x="34" y="17"/>
                  </a:moveTo>
                  <a:cubicBezTo>
                    <a:pt x="34" y="22"/>
                    <a:pt x="34" y="22"/>
                    <a:pt x="34" y="22"/>
                  </a:cubicBezTo>
                  <a:cubicBezTo>
                    <a:pt x="56" y="22"/>
                    <a:pt x="56" y="22"/>
                    <a:pt x="56" y="22"/>
                  </a:cubicBezTo>
                  <a:cubicBezTo>
                    <a:pt x="56" y="17"/>
                    <a:pt x="56" y="17"/>
                    <a:pt x="56" y="17"/>
                  </a:cubicBezTo>
                  <a:cubicBezTo>
                    <a:pt x="34" y="17"/>
                    <a:pt x="34" y="17"/>
                    <a:pt x="34" y="17"/>
                  </a:cubicBezTo>
                  <a:close/>
                  <a:moveTo>
                    <a:pt x="41" y="69"/>
                  </a:moveTo>
                  <a:cubicBezTo>
                    <a:pt x="43" y="64"/>
                    <a:pt x="48" y="61"/>
                    <a:pt x="55" y="60"/>
                  </a:cubicBezTo>
                  <a:cubicBezTo>
                    <a:pt x="48" y="56"/>
                    <a:pt x="39" y="62"/>
                    <a:pt x="41" y="69"/>
                  </a:cubicBezTo>
                  <a:close/>
                  <a:moveTo>
                    <a:pt x="38" y="54"/>
                  </a:moveTo>
                  <a:cubicBezTo>
                    <a:pt x="34" y="57"/>
                    <a:pt x="32" y="61"/>
                    <a:pt x="31" y="66"/>
                  </a:cubicBezTo>
                  <a:cubicBezTo>
                    <a:pt x="31" y="70"/>
                    <a:pt x="32" y="75"/>
                    <a:pt x="35" y="79"/>
                  </a:cubicBezTo>
                  <a:cubicBezTo>
                    <a:pt x="38" y="83"/>
                    <a:pt x="43" y="86"/>
                    <a:pt x="47" y="86"/>
                  </a:cubicBezTo>
                  <a:cubicBezTo>
                    <a:pt x="51" y="87"/>
                    <a:pt x="55" y="86"/>
                    <a:pt x="58" y="84"/>
                  </a:cubicBezTo>
                  <a:cubicBezTo>
                    <a:pt x="58" y="85"/>
                    <a:pt x="58" y="86"/>
                    <a:pt x="59" y="87"/>
                  </a:cubicBezTo>
                  <a:cubicBezTo>
                    <a:pt x="65" y="95"/>
                    <a:pt x="65" y="95"/>
                    <a:pt x="65" y="95"/>
                  </a:cubicBezTo>
                  <a:cubicBezTo>
                    <a:pt x="67" y="97"/>
                    <a:pt x="69" y="97"/>
                    <a:pt x="71" y="96"/>
                  </a:cubicBezTo>
                  <a:cubicBezTo>
                    <a:pt x="71" y="96"/>
                    <a:pt x="71" y="96"/>
                    <a:pt x="71" y="96"/>
                  </a:cubicBezTo>
                  <a:cubicBezTo>
                    <a:pt x="73" y="94"/>
                    <a:pt x="74" y="91"/>
                    <a:pt x="72" y="90"/>
                  </a:cubicBezTo>
                  <a:cubicBezTo>
                    <a:pt x="66" y="82"/>
                    <a:pt x="66" y="82"/>
                    <a:pt x="66" y="82"/>
                  </a:cubicBezTo>
                  <a:cubicBezTo>
                    <a:pt x="65" y="81"/>
                    <a:pt x="64" y="80"/>
                    <a:pt x="63" y="80"/>
                  </a:cubicBezTo>
                  <a:cubicBezTo>
                    <a:pt x="66" y="77"/>
                    <a:pt x="67" y="74"/>
                    <a:pt x="68" y="70"/>
                  </a:cubicBezTo>
                  <a:cubicBezTo>
                    <a:pt x="68" y="66"/>
                    <a:pt x="67" y="61"/>
                    <a:pt x="64" y="57"/>
                  </a:cubicBezTo>
                  <a:cubicBezTo>
                    <a:pt x="61" y="53"/>
                    <a:pt x="56" y="50"/>
                    <a:pt x="52" y="50"/>
                  </a:cubicBezTo>
                  <a:cubicBezTo>
                    <a:pt x="47" y="49"/>
                    <a:pt x="42" y="50"/>
                    <a:pt x="38" y="54"/>
                  </a:cubicBezTo>
                  <a:close/>
                  <a:moveTo>
                    <a:pt x="51" y="56"/>
                  </a:moveTo>
                  <a:cubicBezTo>
                    <a:pt x="48" y="56"/>
                    <a:pt x="45" y="56"/>
                    <a:pt x="42" y="58"/>
                  </a:cubicBezTo>
                  <a:cubicBezTo>
                    <a:pt x="39" y="61"/>
                    <a:pt x="38" y="63"/>
                    <a:pt x="37" y="67"/>
                  </a:cubicBezTo>
                  <a:cubicBezTo>
                    <a:pt x="37" y="70"/>
                    <a:pt x="38" y="73"/>
                    <a:pt x="40" y="76"/>
                  </a:cubicBezTo>
                  <a:cubicBezTo>
                    <a:pt x="42" y="78"/>
                    <a:pt x="45" y="80"/>
                    <a:pt x="48" y="80"/>
                  </a:cubicBezTo>
                  <a:cubicBezTo>
                    <a:pt x="51" y="80"/>
                    <a:pt x="54" y="80"/>
                    <a:pt x="57" y="78"/>
                  </a:cubicBezTo>
                  <a:cubicBezTo>
                    <a:pt x="60" y="76"/>
                    <a:pt x="61" y="73"/>
                    <a:pt x="61" y="69"/>
                  </a:cubicBezTo>
                  <a:cubicBezTo>
                    <a:pt x="62" y="66"/>
                    <a:pt x="61" y="63"/>
                    <a:pt x="59" y="61"/>
                  </a:cubicBezTo>
                  <a:cubicBezTo>
                    <a:pt x="57" y="58"/>
                    <a:pt x="54" y="56"/>
                    <a:pt x="51" y="56"/>
                  </a:cubicBezTo>
                  <a:close/>
                  <a:moveTo>
                    <a:pt x="21" y="9"/>
                  </a:moveTo>
                  <a:cubicBezTo>
                    <a:pt x="11" y="19"/>
                    <a:pt x="11" y="19"/>
                    <a:pt x="11" y="19"/>
                  </a:cubicBezTo>
                  <a:cubicBezTo>
                    <a:pt x="13" y="19"/>
                    <a:pt x="13" y="19"/>
                    <a:pt x="13" y="19"/>
                  </a:cubicBezTo>
                  <a:cubicBezTo>
                    <a:pt x="17" y="20"/>
                    <a:pt x="17" y="20"/>
                    <a:pt x="17" y="20"/>
                  </a:cubicBezTo>
                  <a:cubicBezTo>
                    <a:pt x="17" y="20"/>
                    <a:pt x="17" y="20"/>
                    <a:pt x="17" y="20"/>
                  </a:cubicBezTo>
                  <a:cubicBezTo>
                    <a:pt x="17" y="20"/>
                    <a:pt x="17" y="20"/>
                    <a:pt x="17" y="20"/>
                  </a:cubicBezTo>
                  <a:cubicBezTo>
                    <a:pt x="17" y="20"/>
                    <a:pt x="18" y="20"/>
                    <a:pt x="18" y="20"/>
                  </a:cubicBezTo>
                  <a:cubicBezTo>
                    <a:pt x="19" y="20"/>
                    <a:pt x="20" y="19"/>
                    <a:pt x="21" y="19"/>
                  </a:cubicBezTo>
                  <a:cubicBezTo>
                    <a:pt x="21" y="18"/>
                    <a:pt x="22" y="17"/>
                    <a:pt x="22" y="17"/>
                  </a:cubicBezTo>
                  <a:cubicBezTo>
                    <a:pt x="22" y="16"/>
                    <a:pt x="22" y="16"/>
                    <a:pt x="22" y="15"/>
                  </a:cubicBezTo>
                  <a:cubicBezTo>
                    <a:pt x="22" y="15"/>
                    <a:pt x="22" y="15"/>
                    <a:pt x="22" y="15"/>
                  </a:cubicBezTo>
                  <a:cubicBezTo>
                    <a:pt x="22" y="15"/>
                    <a:pt x="22" y="15"/>
                    <a:pt x="22" y="15"/>
                  </a:cubicBezTo>
                  <a:cubicBezTo>
                    <a:pt x="21" y="11"/>
                    <a:pt x="21" y="11"/>
                    <a:pt x="21" y="11"/>
                  </a:cubicBezTo>
                  <a:lnTo>
                    <a:pt x="21" y="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sp>
        <p:nvSpPr>
          <p:cNvPr id="2" name="文本框 1"/>
          <p:cNvSpPr txBox="1"/>
          <p:nvPr/>
        </p:nvSpPr>
        <p:spPr>
          <a:xfrm>
            <a:off x="335348" y="598488"/>
            <a:ext cx="11221473" cy="6093976"/>
          </a:xfrm>
          <a:prstGeom prst="rect">
            <a:avLst/>
          </a:prstGeom>
          <a:noFill/>
        </p:spPr>
        <p:txBody>
          <a:bodyPr wrap="square" rtlCol="0">
            <a:spAutoFit/>
          </a:bodyPr>
          <a:lstStyle/>
          <a:p>
            <a:pPr>
              <a:lnSpc>
                <a:spcPct val="150000"/>
              </a:lnSpc>
            </a:pPr>
            <a:endParaRPr lang="en-US" altLang="zh-CN" sz="2000" dirty="0">
              <a:latin typeface="Times New Roman" panose="02020603050405020304" pitchFamily="18" charset="0"/>
              <a:cs typeface="Times New Roman" panose="02020603050405020304" pitchFamily="18" charset="0"/>
            </a:endParaRPr>
          </a:p>
          <a:p>
            <a:pPr marL="342900" indent="-342900">
              <a:lnSpc>
                <a:spcPct val="150000"/>
              </a:lnSpc>
              <a:buAutoNum type="arabicPeriod"/>
            </a:pPr>
            <a:r>
              <a:rPr lang="en-US" altLang="zh-CN" sz="2000" dirty="0" smtClean="0">
                <a:latin typeface="Times New Roman" panose="02020603050405020304" pitchFamily="18" charset="0"/>
                <a:cs typeface="Times New Roman" panose="02020603050405020304" pitchFamily="18" charset="0"/>
              </a:rPr>
              <a:t>Our purposed novel time lag technology had been validated effectively to be applied for measuring binary gas permeation.</a:t>
            </a:r>
          </a:p>
          <a:p>
            <a:pPr marL="342900" indent="-342900">
              <a:lnSpc>
                <a:spcPct val="150000"/>
              </a:lnSpc>
              <a:buAutoNum type="arabicPeriod"/>
            </a:pPr>
            <a:endParaRPr lang="en-US" altLang="zh-CN" sz="2000" dirty="0">
              <a:latin typeface="Times New Roman" panose="02020603050405020304" pitchFamily="18" charset="0"/>
              <a:cs typeface="Times New Roman" panose="02020603050405020304" pitchFamily="18" charset="0"/>
            </a:endParaRPr>
          </a:p>
          <a:p>
            <a:pPr marL="342900" indent="-342900">
              <a:lnSpc>
                <a:spcPct val="150000"/>
              </a:lnSpc>
              <a:buFontTx/>
              <a:buAutoNum type="arabicPeriod"/>
            </a:pPr>
            <a:r>
              <a:rPr lang="en-US" altLang="zh-CN" sz="2000" dirty="0" smtClean="0">
                <a:latin typeface="Times New Roman" panose="02020603050405020304" pitchFamily="18" charset="0"/>
                <a:cs typeface="Times New Roman" panose="02020603050405020304" pitchFamily="18" charset="0"/>
              </a:rPr>
              <a:t>For the development of membrane technology, the ‘true’ selectivity should be considered due to the significant departure of ‘ideal’ selectivity from true values based on tests of CO</a:t>
            </a:r>
            <a:r>
              <a:rPr lang="en-US" altLang="zh-CN" sz="2000" baseline="-25000" dirty="0" smtClean="0">
                <a:latin typeface="Times New Roman" panose="02020603050405020304" pitchFamily="18" charset="0"/>
                <a:cs typeface="Times New Roman" panose="02020603050405020304" pitchFamily="18" charset="0"/>
              </a:rPr>
              <a:t>2</a:t>
            </a:r>
            <a:r>
              <a:rPr lang="en-US" altLang="zh-CN" sz="2000" dirty="0" smtClean="0">
                <a:latin typeface="Times New Roman" panose="02020603050405020304" pitchFamily="18" charset="0"/>
                <a:cs typeface="Times New Roman" panose="02020603050405020304" pitchFamily="18" charset="0"/>
              </a:rPr>
              <a:t>-H</a:t>
            </a:r>
            <a:r>
              <a:rPr lang="en-US" altLang="zh-CN" sz="2000" baseline="-25000" dirty="0" smtClean="0">
                <a:latin typeface="Times New Roman" panose="02020603050405020304" pitchFamily="18" charset="0"/>
                <a:cs typeface="Times New Roman" panose="02020603050405020304" pitchFamily="18" charset="0"/>
              </a:rPr>
              <a:t>e</a:t>
            </a:r>
            <a:r>
              <a:rPr lang="en-US" altLang="zh-CN" sz="2000" dirty="0" smtClean="0">
                <a:latin typeface="Times New Roman" panose="02020603050405020304" pitchFamily="18" charset="0"/>
                <a:cs typeface="Times New Roman" panose="02020603050405020304" pitchFamily="18" charset="0"/>
              </a:rPr>
              <a:t> &amp; CO</a:t>
            </a:r>
            <a:r>
              <a:rPr lang="en-US" altLang="zh-CN" sz="2000" baseline="-25000" dirty="0" smtClean="0">
                <a:latin typeface="Times New Roman" panose="02020603050405020304" pitchFamily="18" charset="0"/>
                <a:cs typeface="Times New Roman" panose="02020603050405020304" pitchFamily="18" charset="0"/>
              </a:rPr>
              <a:t>2</a:t>
            </a:r>
            <a:r>
              <a:rPr lang="en-US" altLang="zh-CN" sz="2000" dirty="0" smtClean="0">
                <a:latin typeface="Times New Roman" panose="02020603050405020304" pitchFamily="18" charset="0"/>
                <a:cs typeface="Times New Roman" panose="02020603050405020304" pitchFamily="18" charset="0"/>
              </a:rPr>
              <a:t>-H</a:t>
            </a:r>
            <a:r>
              <a:rPr lang="en-US" altLang="zh-CN" sz="2000" baseline="-25000" dirty="0" smtClean="0">
                <a:latin typeface="Times New Roman" panose="02020603050405020304" pitchFamily="18" charset="0"/>
                <a:cs typeface="Times New Roman" panose="02020603050405020304" pitchFamily="18" charset="0"/>
              </a:rPr>
              <a:t>2</a:t>
            </a:r>
            <a:r>
              <a:rPr lang="en-US" altLang="zh-CN" sz="2000" dirty="0" smtClean="0">
                <a:latin typeface="Times New Roman" panose="02020603050405020304" pitchFamily="18" charset="0"/>
                <a:cs typeface="Times New Roman" panose="02020603050405020304" pitchFamily="18" charset="0"/>
              </a:rPr>
              <a:t> system. The ‘ideal’ selectivity can be very misleading when used to evaluate a membrane separation performance.</a:t>
            </a:r>
          </a:p>
          <a:p>
            <a:pPr marL="342900" indent="-342900">
              <a:lnSpc>
                <a:spcPct val="150000"/>
              </a:lnSpc>
              <a:buFontTx/>
              <a:buAutoNum type="arabicPeriod"/>
            </a:pPr>
            <a:endParaRPr lang="en-US" altLang="zh-CN" sz="2000" dirty="0">
              <a:latin typeface="Times New Roman" panose="02020603050405020304" pitchFamily="18" charset="0"/>
              <a:cs typeface="Times New Roman" panose="02020603050405020304" pitchFamily="18" charset="0"/>
            </a:endParaRPr>
          </a:p>
          <a:p>
            <a:pPr marL="342900" indent="-342900">
              <a:lnSpc>
                <a:spcPct val="150000"/>
              </a:lnSpc>
              <a:buAutoNum type="arabicPeriod"/>
            </a:pPr>
            <a:r>
              <a:rPr lang="en-US" altLang="zh-CN" sz="2000" dirty="0" smtClean="0">
                <a:latin typeface="Times New Roman" panose="02020603050405020304" pitchFamily="18" charset="0"/>
                <a:cs typeface="Times New Roman" panose="02020603050405020304" pitchFamily="18" charset="0"/>
              </a:rPr>
              <a:t>Competitive adsorption and diffusion have a significant impact on permeation process in CMSM of both gas components but more significantly for light species.</a:t>
            </a:r>
          </a:p>
          <a:p>
            <a:pPr marL="342900" indent="-342900">
              <a:lnSpc>
                <a:spcPct val="150000"/>
              </a:lnSpc>
              <a:buAutoNum type="arabicPeriod"/>
            </a:pPr>
            <a:endParaRPr lang="en-US" altLang="zh-CN" sz="2000" dirty="0">
              <a:latin typeface="Times New Roman" panose="02020603050405020304" pitchFamily="18" charset="0"/>
              <a:cs typeface="Times New Roman" panose="02020603050405020304" pitchFamily="18" charset="0"/>
            </a:endParaRPr>
          </a:p>
          <a:p>
            <a:pPr marL="342900" indent="-342900">
              <a:lnSpc>
                <a:spcPct val="150000"/>
              </a:lnSpc>
              <a:buAutoNum type="arabicPeriod"/>
            </a:pPr>
            <a:r>
              <a:rPr lang="en-US" altLang="zh-CN" sz="2000" dirty="0" smtClean="0">
                <a:latin typeface="Times New Roman" panose="02020603050405020304" pitchFamily="18" charset="0"/>
                <a:cs typeface="Times New Roman" panose="02020603050405020304" pitchFamily="18" charset="0"/>
              </a:rPr>
              <a:t>This research laid solid fundamental for development in membrane gas separation. </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8428366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p:tgtEl>
                                          <p:spTgt spid="2">
                                            <p:txEl>
                                              <p:pRg st="1" end="1"/>
                                            </p:txEl>
                                          </p:spTgt>
                                        </p:tgtEl>
                                        <p:attrNameLst>
                                          <p:attrName>ppt_y</p:attrName>
                                        </p:attrNameLst>
                                      </p:cBhvr>
                                      <p:tavLst>
                                        <p:tav tm="0">
                                          <p:val>
                                            <p:strVal val="#ppt_y+#ppt_h*1.125000"/>
                                          </p:val>
                                        </p:tav>
                                        <p:tav tm="100000">
                                          <p:val>
                                            <p:strVal val="#ppt_y"/>
                                          </p:val>
                                        </p:tav>
                                      </p:tavLst>
                                    </p:anim>
                                    <p:animEffect transition="in" filter="wipe(up)">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 calcmode="lin" valueType="num">
                                      <p:cBhvr additive="base">
                                        <p:cTn id="17" dur="500"/>
                                        <p:tgtEl>
                                          <p:spTgt spid="2">
                                            <p:txEl>
                                              <p:pRg st="3" end="3"/>
                                            </p:txEl>
                                          </p:spTgt>
                                        </p:tgtEl>
                                        <p:attrNameLst>
                                          <p:attrName>ppt_y</p:attrName>
                                        </p:attrNameLst>
                                      </p:cBhvr>
                                      <p:tavLst>
                                        <p:tav tm="0">
                                          <p:val>
                                            <p:strVal val="#ppt_y+#ppt_h*1.125000"/>
                                          </p:val>
                                        </p:tav>
                                        <p:tav tm="100000">
                                          <p:val>
                                            <p:strVal val="#ppt_y"/>
                                          </p:val>
                                        </p:tav>
                                      </p:tavLst>
                                    </p:anim>
                                    <p:animEffect transition="in" filter="wipe(up)">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 calcmode="lin" valueType="num">
                                      <p:cBhvr additive="base">
                                        <p:cTn id="23" dur="500"/>
                                        <p:tgtEl>
                                          <p:spTgt spid="2">
                                            <p:txEl>
                                              <p:pRg st="5" end="5"/>
                                            </p:txEl>
                                          </p:spTgt>
                                        </p:tgtEl>
                                        <p:attrNameLst>
                                          <p:attrName>ppt_y</p:attrName>
                                        </p:attrNameLst>
                                      </p:cBhvr>
                                      <p:tavLst>
                                        <p:tav tm="0">
                                          <p:val>
                                            <p:strVal val="#ppt_y+#ppt_h*1.125000"/>
                                          </p:val>
                                        </p:tav>
                                        <p:tav tm="100000">
                                          <p:val>
                                            <p:strVal val="#ppt_y"/>
                                          </p:val>
                                        </p:tav>
                                      </p:tavLst>
                                    </p:anim>
                                    <p:animEffect transition="in" filter="wipe(up)">
                                      <p:cBhvr>
                                        <p:cTn id="24" dur="500"/>
                                        <p:tgtEl>
                                          <p:spTgt spid="2">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anim calcmode="lin" valueType="num">
                                      <p:cBhvr additive="base">
                                        <p:cTn id="29" dur="500"/>
                                        <p:tgtEl>
                                          <p:spTgt spid="2">
                                            <p:txEl>
                                              <p:pRg st="7" end="7"/>
                                            </p:txEl>
                                          </p:spTgt>
                                        </p:tgtEl>
                                        <p:attrNameLst>
                                          <p:attrName>ppt_y</p:attrName>
                                        </p:attrNameLst>
                                      </p:cBhvr>
                                      <p:tavLst>
                                        <p:tav tm="0">
                                          <p:val>
                                            <p:strVal val="#ppt_y+#ppt_h*1.125000"/>
                                          </p:val>
                                        </p:tav>
                                        <p:tav tm="100000">
                                          <p:val>
                                            <p:strVal val="#ppt_y"/>
                                          </p:val>
                                        </p:tav>
                                      </p:tavLst>
                                    </p:anim>
                                    <p:animEffect transition="in" filter="wipe(up)">
                                      <p:cBhvr>
                                        <p:cTn id="30"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a:spLocks noChangeArrowheads="1"/>
          </p:cNvSpPr>
          <p:nvPr/>
        </p:nvSpPr>
        <p:spPr bwMode="auto">
          <a:xfrm>
            <a:off x="51594" y="1544291"/>
            <a:ext cx="117014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zh-CN" sz="4800" dirty="0" smtClean="0">
                <a:solidFill>
                  <a:srgbClr val="0072A9"/>
                </a:solidFill>
                <a:latin typeface="Times New Roman" panose="02020603050405020304" pitchFamily="18" charset="0"/>
                <a:ea typeface="微软雅黑" pitchFamily="34" charset="-122"/>
                <a:cs typeface="Times New Roman" panose="02020603050405020304" pitchFamily="18" charset="0"/>
              </a:rPr>
              <a:t>Acknowledgements/Thank you/ Q&amp;A?</a:t>
            </a:r>
            <a:endParaRPr lang="zh-CN" altLang="en-US" sz="4800" dirty="0">
              <a:solidFill>
                <a:srgbClr val="0072A9"/>
              </a:solidFill>
              <a:latin typeface="Times New Roman" panose="02020603050405020304" pitchFamily="18" charset="0"/>
              <a:ea typeface="微软雅黑" pitchFamily="34" charset="-122"/>
              <a:cs typeface="Times New Roman" panose="02020603050405020304" pitchFamily="18" charset="0"/>
            </a:endParaRPr>
          </a:p>
        </p:txBody>
      </p:sp>
      <p:grpSp>
        <p:nvGrpSpPr>
          <p:cNvPr id="118" name="组合 117"/>
          <p:cNvGrpSpPr>
            <a:grpSpLocks/>
          </p:cNvGrpSpPr>
          <p:nvPr/>
        </p:nvGrpSpPr>
        <p:grpSpPr bwMode="auto">
          <a:xfrm>
            <a:off x="-247650" y="-19050"/>
            <a:ext cx="12687300" cy="280988"/>
            <a:chOff x="-246861" y="0"/>
            <a:chExt cx="12685723" cy="281354"/>
          </a:xfrm>
        </p:grpSpPr>
        <p:sp>
          <p:nvSpPr>
            <p:cNvPr id="116" name="平行四边形 115"/>
            <p:cNvSpPr/>
            <p:nvPr/>
          </p:nvSpPr>
          <p:spPr>
            <a:xfrm>
              <a:off x="7107" y="0"/>
              <a:ext cx="731747"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17" name="平行四边形 116"/>
            <p:cNvSpPr/>
            <p:nvPr/>
          </p:nvSpPr>
          <p:spPr>
            <a:xfrm flipH="1">
              <a:off x="-246861" y="0"/>
              <a:ext cx="731747"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14" name="平行四边形 113"/>
            <p:cNvSpPr/>
            <p:nvPr/>
          </p:nvSpPr>
          <p:spPr>
            <a:xfrm>
              <a:off x="981711" y="0"/>
              <a:ext cx="731747"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15" name="平行四边形 114"/>
            <p:cNvSpPr/>
            <p:nvPr/>
          </p:nvSpPr>
          <p:spPr>
            <a:xfrm flipH="1">
              <a:off x="727743" y="0"/>
              <a:ext cx="731747"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12" name="平行四边形 111"/>
            <p:cNvSpPr/>
            <p:nvPr/>
          </p:nvSpPr>
          <p:spPr>
            <a:xfrm>
              <a:off x="1957903" y="0"/>
              <a:ext cx="730159"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13" name="平行四边形 112"/>
            <p:cNvSpPr/>
            <p:nvPr/>
          </p:nvSpPr>
          <p:spPr>
            <a:xfrm flipH="1">
              <a:off x="1703934" y="0"/>
              <a:ext cx="730159"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10" name="平行四边形 109"/>
            <p:cNvSpPr/>
            <p:nvPr/>
          </p:nvSpPr>
          <p:spPr>
            <a:xfrm>
              <a:off x="2932507" y="0"/>
              <a:ext cx="731746"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11" name="平行四边形 110"/>
            <p:cNvSpPr/>
            <p:nvPr/>
          </p:nvSpPr>
          <p:spPr>
            <a:xfrm flipH="1">
              <a:off x="2678538" y="0"/>
              <a:ext cx="731746"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08" name="平行四边形 107"/>
            <p:cNvSpPr/>
            <p:nvPr/>
          </p:nvSpPr>
          <p:spPr>
            <a:xfrm>
              <a:off x="3907111" y="0"/>
              <a:ext cx="731746"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09" name="平行四边形 108"/>
            <p:cNvSpPr/>
            <p:nvPr/>
          </p:nvSpPr>
          <p:spPr>
            <a:xfrm flipH="1">
              <a:off x="3653142" y="0"/>
              <a:ext cx="731746"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06" name="平行四边形 105"/>
            <p:cNvSpPr/>
            <p:nvPr/>
          </p:nvSpPr>
          <p:spPr>
            <a:xfrm>
              <a:off x="4881714" y="0"/>
              <a:ext cx="731746"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07" name="平行四边形 106"/>
            <p:cNvSpPr/>
            <p:nvPr/>
          </p:nvSpPr>
          <p:spPr>
            <a:xfrm flipH="1">
              <a:off x="4627746" y="0"/>
              <a:ext cx="731746"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04" name="平行四边形 103"/>
            <p:cNvSpPr/>
            <p:nvPr/>
          </p:nvSpPr>
          <p:spPr>
            <a:xfrm>
              <a:off x="5857905" y="0"/>
              <a:ext cx="730159"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05" name="平行四边形 104"/>
            <p:cNvSpPr/>
            <p:nvPr/>
          </p:nvSpPr>
          <p:spPr>
            <a:xfrm flipH="1">
              <a:off x="5603937" y="0"/>
              <a:ext cx="730159"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02" name="平行四边形 101"/>
            <p:cNvSpPr/>
            <p:nvPr/>
          </p:nvSpPr>
          <p:spPr>
            <a:xfrm>
              <a:off x="6832509" y="0"/>
              <a:ext cx="731747"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03" name="平行四边形 102"/>
            <p:cNvSpPr/>
            <p:nvPr/>
          </p:nvSpPr>
          <p:spPr>
            <a:xfrm flipH="1">
              <a:off x="6578541" y="0"/>
              <a:ext cx="731747"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00" name="平行四边形 99"/>
            <p:cNvSpPr/>
            <p:nvPr/>
          </p:nvSpPr>
          <p:spPr>
            <a:xfrm>
              <a:off x="7807113" y="0"/>
              <a:ext cx="731747"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01" name="平行四边形 100"/>
            <p:cNvSpPr/>
            <p:nvPr/>
          </p:nvSpPr>
          <p:spPr>
            <a:xfrm flipH="1">
              <a:off x="7553144" y="0"/>
              <a:ext cx="731747"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98" name="平行四边形 97"/>
            <p:cNvSpPr/>
            <p:nvPr/>
          </p:nvSpPr>
          <p:spPr>
            <a:xfrm>
              <a:off x="8781717" y="0"/>
              <a:ext cx="731747"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99" name="平行四边形 98"/>
            <p:cNvSpPr/>
            <p:nvPr/>
          </p:nvSpPr>
          <p:spPr>
            <a:xfrm flipH="1">
              <a:off x="8527748" y="0"/>
              <a:ext cx="731747"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96" name="平行四边形 95"/>
            <p:cNvSpPr/>
            <p:nvPr/>
          </p:nvSpPr>
          <p:spPr>
            <a:xfrm>
              <a:off x="9757908" y="0"/>
              <a:ext cx="730159"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97" name="平行四边形 96"/>
            <p:cNvSpPr/>
            <p:nvPr/>
          </p:nvSpPr>
          <p:spPr>
            <a:xfrm flipH="1">
              <a:off x="9503940" y="0"/>
              <a:ext cx="730159"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94" name="平行四边形 93"/>
            <p:cNvSpPr/>
            <p:nvPr/>
          </p:nvSpPr>
          <p:spPr>
            <a:xfrm>
              <a:off x="10732512" y="0"/>
              <a:ext cx="731746"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95" name="平行四边形 94"/>
            <p:cNvSpPr/>
            <p:nvPr/>
          </p:nvSpPr>
          <p:spPr>
            <a:xfrm flipH="1">
              <a:off x="10478544" y="0"/>
              <a:ext cx="731746"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92" name="平行四边形 91"/>
            <p:cNvSpPr/>
            <p:nvPr/>
          </p:nvSpPr>
          <p:spPr>
            <a:xfrm>
              <a:off x="11707116" y="0"/>
              <a:ext cx="731746"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93" name="平行四边形 92"/>
            <p:cNvSpPr/>
            <p:nvPr/>
          </p:nvSpPr>
          <p:spPr>
            <a:xfrm flipH="1">
              <a:off x="11453148" y="0"/>
              <a:ext cx="731746"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grpSp>
        <p:nvGrpSpPr>
          <p:cNvPr id="119" name="组合 118"/>
          <p:cNvGrpSpPr>
            <a:grpSpLocks/>
          </p:cNvGrpSpPr>
          <p:nvPr/>
        </p:nvGrpSpPr>
        <p:grpSpPr bwMode="auto">
          <a:xfrm flipV="1">
            <a:off x="-247650" y="6596063"/>
            <a:ext cx="12687300" cy="280987"/>
            <a:chOff x="-246861" y="0"/>
            <a:chExt cx="12685723" cy="281354"/>
          </a:xfrm>
        </p:grpSpPr>
        <p:sp>
          <p:nvSpPr>
            <p:cNvPr id="120" name="平行四边形 119"/>
            <p:cNvSpPr/>
            <p:nvPr/>
          </p:nvSpPr>
          <p:spPr>
            <a:xfrm>
              <a:off x="7107" y="0"/>
              <a:ext cx="731747"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1" name="平行四边形 120"/>
            <p:cNvSpPr/>
            <p:nvPr/>
          </p:nvSpPr>
          <p:spPr>
            <a:xfrm flipH="1">
              <a:off x="-246861" y="0"/>
              <a:ext cx="731747"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2" name="平行四边形 121"/>
            <p:cNvSpPr/>
            <p:nvPr/>
          </p:nvSpPr>
          <p:spPr>
            <a:xfrm>
              <a:off x="981711" y="0"/>
              <a:ext cx="731747"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3" name="平行四边形 122"/>
            <p:cNvSpPr/>
            <p:nvPr/>
          </p:nvSpPr>
          <p:spPr>
            <a:xfrm flipH="1">
              <a:off x="727743" y="0"/>
              <a:ext cx="731747"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4" name="平行四边形 123"/>
            <p:cNvSpPr/>
            <p:nvPr/>
          </p:nvSpPr>
          <p:spPr>
            <a:xfrm>
              <a:off x="1957903" y="0"/>
              <a:ext cx="730159"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5" name="平行四边形 124"/>
            <p:cNvSpPr/>
            <p:nvPr/>
          </p:nvSpPr>
          <p:spPr>
            <a:xfrm flipH="1">
              <a:off x="1703934" y="0"/>
              <a:ext cx="730159"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6" name="平行四边形 125"/>
            <p:cNvSpPr/>
            <p:nvPr/>
          </p:nvSpPr>
          <p:spPr>
            <a:xfrm>
              <a:off x="2932507" y="0"/>
              <a:ext cx="731746"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7" name="平行四边形 126"/>
            <p:cNvSpPr/>
            <p:nvPr/>
          </p:nvSpPr>
          <p:spPr>
            <a:xfrm flipH="1">
              <a:off x="2678538" y="0"/>
              <a:ext cx="731746"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8" name="平行四边形 127"/>
            <p:cNvSpPr/>
            <p:nvPr/>
          </p:nvSpPr>
          <p:spPr>
            <a:xfrm>
              <a:off x="3907111" y="0"/>
              <a:ext cx="731746"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9" name="平行四边形 128"/>
            <p:cNvSpPr/>
            <p:nvPr/>
          </p:nvSpPr>
          <p:spPr>
            <a:xfrm flipH="1">
              <a:off x="3653142" y="0"/>
              <a:ext cx="731746"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30" name="平行四边形 129"/>
            <p:cNvSpPr/>
            <p:nvPr/>
          </p:nvSpPr>
          <p:spPr>
            <a:xfrm>
              <a:off x="4881714" y="0"/>
              <a:ext cx="731746"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31" name="平行四边形 130"/>
            <p:cNvSpPr/>
            <p:nvPr/>
          </p:nvSpPr>
          <p:spPr>
            <a:xfrm flipH="1">
              <a:off x="4627746" y="0"/>
              <a:ext cx="731746"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32" name="平行四边形 131"/>
            <p:cNvSpPr/>
            <p:nvPr/>
          </p:nvSpPr>
          <p:spPr>
            <a:xfrm>
              <a:off x="5857905" y="0"/>
              <a:ext cx="730159"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33" name="平行四边形 132"/>
            <p:cNvSpPr/>
            <p:nvPr/>
          </p:nvSpPr>
          <p:spPr>
            <a:xfrm flipH="1">
              <a:off x="5603937" y="0"/>
              <a:ext cx="730159"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34" name="平行四边形 133"/>
            <p:cNvSpPr/>
            <p:nvPr/>
          </p:nvSpPr>
          <p:spPr>
            <a:xfrm>
              <a:off x="6832509" y="0"/>
              <a:ext cx="731747"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35" name="平行四边形 134"/>
            <p:cNvSpPr/>
            <p:nvPr/>
          </p:nvSpPr>
          <p:spPr>
            <a:xfrm flipH="1">
              <a:off x="6578541" y="0"/>
              <a:ext cx="731747"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36" name="平行四边形 135"/>
            <p:cNvSpPr/>
            <p:nvPr/>
          </p:nvSpPr>
          <p:spPr>
            <a:xfrm>
              <a:off x="7807113" y="0"/>
              <a:ext cx="731747"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37" name="平行四边形 136"/>
            <p:cNvSpPr/>
            <p:nvPr/>
          </p:nvSpPr>
          <p:spPr>
            <a:xfrm flipH="1">
              <a:off x="7553144" y="0"/>
              <a:ext cx="731747"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38" name="平行四边形 137"/>
            <p:cNvSpPr/>
            <p:nvPr/>
          </p:nvSpPr>
          <p:spPr>
            <a:xfrm>
              <a:off x="8781717" y="0"/>
              <a:ext cx="731747"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39" name="平行四边形 138"/>
            <p:cNvSpPr/>
            <p:nvPr/>
          </p:nvSpPr>
          <p:spPr>
            <a:xfrm flipH="1">
              <a:off x="8527748" y="0"/>
              <a:ext cx="731747"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40" name="平行四边形 139"/>
            <p:cNvSpPr/>
            <p:nvPr/>
          </p:nvSpPr>
          <p:spPr>
            <a:xfrm>
              <a:off x="9757908" y="0"/>
              <a:ext cx="730159"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41" name="平行四边形 140"/>
            <p:cNvSpPr/>
            <p:nvPr/>
          </p:nvSpPr>
          <p:spPr>
            <a:xfrm flipH="1">
              <a:off x="9503940" y="0"/>
              <a:ext cx="730159"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42" name="平行四边形 141"/>
            <p:cNvSpPr/>
            <p:nvPr/>
          </p:nvSpPr>
          <p:spPr>
            <a:xfrm>
              <a:off x="10732512" y="0"/>
              <a:ext cx="731746"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43" name="平行四边形 142"/>
            <p:cNvSpPr/>
            <p:nvPr/>
          </p:nvSpPr>
          <p:spPr>
            <a:xfrm flipH="1">
              <a:off x="10478544" y="0"/>
              <a:ext cx="731746"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44" name="平行四边形 143"/>
            <p:cNvSpPr/>
            <p:nvPr/>
          </p:nvSpPr>
          <p:spPr>
            <a:xfrm>
              <a:off x="11707116" y="0"/>
              <a:ext cx="731746"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45" name="平行四边形 144"/>
            <p:cNvSpPr/>
            <p:nvPr/>
          </p:nvSpPr>
          <p:spPr>
            <a:xfrm flipH="1">
              <a:off x="11453148" y="0"/>
              <a:ext cx="731746"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pic>
        <p:nvPicPr>
          <p:cNvPr id="71"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18756" y="331038"/>
            <a:ext cx="3901440" cy="1144153"/>
          </a:xfrm>
          <a:prstGeom prst="rect">
            <a:avLst/>
          </a:prstGeom>
        </p:spPr>
      </p:pic>
      <p:sp>
        <p:nvSpPr>
          <p:cNvPr id="3" name="矩形 2"/>
          <p:cNvSpPr/>
          <p:nvPr/>
        </p:nvSpPr>
        <p:spPr>
          <a:xfrm>
            <a:off x="869157" y="2881756"/>
            <a:ext cx="10229849" cy="873572"/>
          </a:xfrm>
          <a:prstGeom prst="rect">
            <a:avLst/>
          </a:prstGeom>
        </p:spPr>
        <p:txBody>
          <a:bodyPr wrap="square">
            <a:spAutoFit/>
          </a:bodyPr>
          <a:lstStyle/>
          <a:p>
            <a:pPr algn="just">
              <a:lnSpc>
                <a:spcPct val="150000"/>
              </a:lnSpc>
              <a:spcAft>
                <a:spcPts val="0"/>
              </a:spcAft>
            </a:pPr>
            <a:r>
              <a:rPr lang="en-GB" altLang="zh-CN" dirty="0">
                <a:latin typeface="Times New Roman" panose="02020603050405020304" pitchFamily="18" charset="0"/>
              </a:rPr>
              <a:t>We would like to acknowledge the funding from Gas Research Centre (Project code: GRC010, Fund code: 11810/11010) &amp; Abu Dhabi National Oil Company (ADNOC).</a:t>
            </a:r>
            <a:endParaRPr lang="zh-CN" altLang="zh-CN" dirty="0">
              <a:latin typeface="Times New Roman" panose="02020603050405020304" pitchFamily="18" charset="0"/>
            </a:endParaRPr>
          </a:p>
        </p:txBody>
      </p:sp>
      <p:sp>
        <p:nvSpPr>
          <p:cNvPr id="60" name="文本框 59"/>
          <p:cNvSpPr txBox="1"/>
          <p:nvPr/>
        </p:nvSpPr>
        <p:spPr>
          <a:xfrm>
            <a:off x="3081084" y="4218639"/>
            <a:ext cx="5165838" cy="1015663"/>
          </a:xfrm>
          <a:prstGeom prst="rect">
            <a:avLst/>
          </a:prstGeom>
          <a:noFill/>
        </p:spPr>
        <p:txBody>
          <a:bodyPr wrap="none" rtlCol="0">
            <a:spAutoFit/>
          </a:bodyPr>
          <a:lstStyle/>
          <a:p>
            <a:r>
              <a:rPr lang="en-US" altLang="zh-CN" sz="2000" dirty="0" smtClean="0">
                <a:latin typeface="Times New Roman" panose="02020603050405020304" pitchFamily="18" charset="0"/>
                <a:cs typeface="Times New Roman" panose="02020603050405020304" pitchFamily="18" charset="0"/>
              </a:rPr>
              <a:t>                  Presenter:           Zhou He</a:t>
            </a:r>
            <a:r>
              <a:rPr lang="en-US" altLang="zh-CN" sz="2000" baseline="30000" dirty="0" smtClean="0">
                <a:latin typeface="Times New Roman" panose="02020603050405020304" pitchFamily="18" charset="0"/>
                <a:cs typeface="Times New Roman" panose="02020603050405020304" pitchFamily="18" charset="0"/>
              </a:rPr>
              <a:t>1,2</a:t>
            </a:r>
          </a:p>
          <a:p>
            <a:r>
              <a:rPr lang="en-US" altLang="zh-CN" sz="2000" dirty="0" smtClean="0">
                <a:latin typeface="Times New Roman" panose="02020603050405020304" pitchFamily="18" charset="0"/>
                <a:cs typeface="Times New Roman" panose="02020603050405020304" pitchFamily="18" charset="0"/>
              </a:rPr>
              <a:t>                Supervisor:           Prof. Kean WANG</a:t>
            </a:r>
            <a:r>
              <a:rPr lang="en-US" altLang="zh-CN" sz="2000" baseline="30000" dirty="0" smtClean="0">
                <a:latin typeface="Times New Roman" panose="02020603050405020304" pitchFamily="18" charset="0"/>
                <a:cs typeface="Times New Roman" panose="02020603050405020304" pitchFamily="18" charset="0"/>
              </a:rPr>
              <a:t>1</a:t>
            </a:r>
          </a:p>
          <a:p>
            <a:r>
              <a:rPr lang="en-US" altLang="zh-CN" sz="2000" dirty="0">
                <a:latin typeface="Times New Roman" panose="02020603050405020304" pitchFamily="18" charset="0"/>
                <a:cs typeface="Times New Roman" panose="02020603050405020304" pitchFamily="18" charset="0"/>
              </a:rPr>
              <a:t> </a:t>
            </a:r>
            <a:r>
              <a:rPr lang="en-US" altLang="zh-CN" sz="2000" dirty="0" smtClean="0">
                <a:latin typeface="Times New Roman" panose="02020603050405020304" pitchFamily="18" charset="0"/>
                <a:cs typeface="Times New Roman" panose="02020603050405020304" pitchFamily="18" charset="0"/>
              </a:rPr>
              <a:t>                              </a:t>
            </a:r>
          </a:p>
        </p:txBody>
      </p:sp>
      <p:sp>
        <p:nvSpPr>
          <p:cNvPr id="61" name="文本框 60"/>
          <p:cNvSpPr txBox="1"/>
          <p:nvPr/>
        </p:nvSpPr>
        <p:spPr>
          <a:xfrm>
            <a:off x="2033838" y="5378425"/>
            <a:ext cx="8089650" cy="646331"/>
          </a:xfrm>
          <a:prstGeom prst="rect">
            <a:avLst/>
          </a:prstGeom>
          <a:noFill/>
        </p:spPr>
        <p:txBody>
          <a:bodyPr wrap="none" rtlCol="0">
            <a:spAutoFit/>
          </a:bodyPr>
          <a:lstStyle/>
          <a:p>
            <a:pPr algn="ctr"/>
            <a:r>
              <a:rPr lang="en-US" altLang="zh-CN" dirty="0" smtClean="0">
                <a:latin typeface="Times New Roman" panose="02020603050405020304" pitchFamily="18" charset="0"/>
                <a:cs typeface="Times New Roman" panose="02020603050405020304" pitchFamily="18" charset="0"/>
              </a:rPr>
              <a:t>1-Department of Chemical Engineering, </a:t>
            </a:r>
            <a:r>
              <a:rPr lang="en-US" altLang="zh-CN" dirty="0" err="1" smtClean="0">
                <a:latin typeface="Times New Roman" panose="02020603050405020304" pitchFamily="18" charset="0"/>
                <a:cs typeface="Times New Roman" panose="02020603050405020304" pitchFamily="18" charset="0"/>
              </a:rPr>
              <a:t>Khalifa</a:t>
            </a:r>
            <a:r>
              <a:rPr lang="en-US" altLang="zh-CN" dirty="0" smtClean="0">
                <a:latin typeface="Times New Roman" panose="02020603050405020304" pitchFamily="18" charset="0"/>
                <a:cs typeface="Times New Roman" panose="02020603050405020304" pitchFamily="18" charset="0"/>
              </a:rPr>
              <a:t> University of Science &amp; Technology</a:t>
            </a:r>
          </a:p>
          <a:p>
            <a:pPr algn="ctr"/>
            <a:r>
              <a:rPr lang="en-US" altLang="zh-CN" dirty="0" smtClean="0">
                <a:latin typeface="Times New Roman" panose="02020603050405020304" pitchFamily="18" charset="0"/>
                <a:cs typeface="Times New Roman" panose="02020603050405020304" pitchFamily="18" charset="0"/>
              </a:rPr>
              <a:t>2-China University of Petroleum (East China) </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91858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wipe(up)">
                                      <p:cBhvr>
                                        <p:cTn id="7" dur="500"/>
                                        <p:tgtEl>
                                          <p:spTgt spid="118"/>
                                        </p:tgtEl>
                                      </p:cBhvr>
                                    </p:animEffect>
                                  </p:childTnLst>
                                </p:cTn>
                              </p:par>
                              <p:par>
                                <p:cTn id="8" presetID="22" presetClass="entr" presetSubtype="4" fill="hold" nodeType="withEffect">
                                  <p:stCondLst>
                                    <p:cond delay="0"/>
                                  </p:stCondLst>
                                  <p:childTnLst>
                                    <p:set>
                                      <p:cBhvr>
                                        <p:cTn id="9" dur="1" fill="hold">
                                          <p:stCondLst>
                                            <p:cond delay="0"/>
                                          </p:stCondLst>
                                        </p:cTn>
                                        <p:tgtEl>
                                          <p:spTgt spid="119"/>
                                        </p:tgtEl>
                                        <p:attrNameLst>
                                          <p:attrName>style.visibility</p:attrName>
                                        </p:attrNameLst>
                                      </p:cBhvr>
                                      <p:to>
                                        <p:strVal val="visible"/>
                                      </p:to>
                                    </p:set>
                                    <p:animEffect transition="in" filter="wipe(down)">
                                      <p:cBhvr>
                                        <p:cTn id="10"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26075" y="-7938"/>
            <a:ext cx="6780213" cy="4060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菱形 59"/>
          <p:cNvSpPr/>
          <p:nvPr/>
        </p:nvSpPr>
        <p:spPr>
          <a:xfrm>
            <a:off x="8478838" y="3656013"/>
            <a:ext cx="646112" cy="646112"/>
          </a:xfrm>
          <a:prstGeom prst="diamond">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Times New Roman" panose="02020603050405020304" pitchFamily="18" charset="0"/>
              <a:cs typeface="Times New Roman" panose="02020603050405020304" pitchFamily="18" charset="0"/>
            </a:endParaRPr>
          </a:p>
        </p:txBody>
      </p:sp>
      <p:sp>
        <p:nvSpPr>
          <p:cNvPr id="61" name="文本框 60"/>
          <p:cNvSpPr txBox="1">
            <a:spLocks noChangeArrowheads="1"/>
          </p:cNvSpPr>
          <p:nvPr/>
        </p:nvSpPr>
        <p:spPr bwMode="auto">
          <a:xfrm>
            <a:off x="9005888" y="3690363"/>
            <a:ext cx="28114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zh-CN" sz="3200" dirty="0" smtClean="0">
                <a:solidFill>
                  <a:srgbClr val="0072A9"/>
                </a:solidFill>
                <a:latin typeface="Times New Roman" panose="02020603050405020304" pitchFamily="18" charset="0"/>
                <a:ea typeface="微软雅黑" pitchFamily="34" charset="-122"/>
                <a:cs typeface="Times New Roman" panose="02020603050405020304" pitchFamily="18" charset="0"/>
              </a:rPr>
              <a:t>CONTENTS</a:t>
            </a:r>
            <a:endParaRPr lang="zh-CN" altLang="en-US" sz="3200" dirty="0">
              <a:solidFill>
                <a:srgbClr val="0072A9"/>
              </a:solidFill>
              <a:latin typeface="Times New Roman" panose="02020603050405020304" pitchFamily="18" charset="0"/>
              <a:ea typeface="微软雅黑" pitchFamily="34" charset="-122"/>
              <a:cs typeface="Times New Roman" panose="02020603050405020304" pitchFamily="18" charset="0"/>
            </a:endParaRPr>
          </a:p>
        </p:txBody>
      </p:sp>
      <p:sp>
        <p:nvSpPr>
          <p:cNvPr id="69" name="Freeform 59"/>
          <p:cNvSpPr>
            <a:spLocks noEditPoints="1"/>
          </p:cNvSpPr>
          <p:nvPr/>
        </p:nvSpPr>
        <p:spPr bwMode="auto">
          <a:xfrm>
            <a:off x="10263188" y="4794250"/>
            <a:ext cx="604837" cy="457200"/>
          </a:xfrm>
          <a:custGeom>
            <a:avLst/>
            <a:gdLst>
              <a:gd name="T0" fmla="*/ 17 w 111"/>
              <a:gd name="T1" fmla="*/ 2 h 84"/>
              <a:gd name="T2" fmla="*/ 29 w 111"/>
              <a:gd name="T3" fmla="*/ 4 h 84"/>
              <a:gd name="T4" fmla="*/ 20 w 111"/>
              <a:gd name="T5" fmla="*/ 51 h 84"/>
              <a:gd name="T6" fmla="*/ 5 w 111"/>
              <a:gd name="T7" fmla="*/ 48 h 84"/>
              <a:gd name="T8" fmla="*/ 17 w 111"/>
              <a:gd name="T9" fmla="*/ 2 h 84"/>
              <a:gd name="T10" fmla="*/ 20 w 111"/>
              <a:gd name="T11" fmla="*/ 68 h 84"/>
              <a:gd name="T12" fmla="*/ 17 w 111"/>
              <a:gd name="T13" fmla="*/ 76 h 84"/>
              <a:gd name="T14" fmla="*/ 107 w 111"/>
              <a:gd name="T15" fmla="*/ 76 h 84"/>
              <a:gd name="T16" fmla="*/ 111 w 111"/>
              <a:gd name="T17" fmla="*/ 76 h 84"/>
              <a:gd name="T18" fmla="*/ 111 w 111"/>
              <a:gd name="T19" fmla="*/ 72 h 84"/>
              <a:gd name="T20" fmla="*/ 111 w 111"/>
              <a:gd name="T21" fmla="*/ 27 h 84"/>
              <a:gd name="T22" fmla="*/ 111 w 111"/>
              <a:gd name="T23" fmla="*/ 26 h 84"/>
              <a:gd name="T24" fmla="*/ 110 w 111"/>
              <a:gd name="T25" fmla="*/ 24 h 84"/>
              <a:gd name="T26" fmla="*/ 96 w 111"/>
              <a:gd name="T27" fmla="*/ 11 h 84"/>
              <a:gd name="T28" fmla="*/ 95 w 111"/>
              <a:gd name="T29" fmla="*/ 10 h 84"/>
              <a:gd name="T30" fmla="*/ 93 w 111"/>
              <a:gd name="T31" fmla="*/ 10 h 84"/>
              <a:gd name="T32" fmla="*/ 33 w 111"/>
              <a:gd name="T33" fmla="*/ 10 h 84"/>
              <a:gd name="T34" fmla="*/ 33 w 111"/>
              <a:gd name="T35" fmla="*/ 17 h 84"/>
              <a:gd name="T36" fmla="*/ 89 w 111"/>
              <a:gd name="T37" fmla="*/ 17 h 84"/>
              <a:gd name="T38" fmla="*/ 88 w 111"/>
              <a:gd name="T39" fmla="*/ 29 h 84"/>
              <a:gd name="T40" fmla="*/ 88 w 111"/>
              <a:gd name="T41" fmla="*/ 31 h 84"/>
              <a:gd name="T42" fmla="*/ 90 w 111"/>
              <a:gd name="T43" fmla="*/ 31 h 84"/>
              <a:gd name="T44" fmla="*/ 104 w 111"/>
              <a:gd name="T45" fmla="*/ 31 h 84"/>
              <a:gd name="T46" fmla="*/ 104 w 111"/>
              <a:gd name="T47" fmla="*/ 68 h 84"/>
              <a:gd name="T48" fmla="*/ 20 w 111"/>
              <a:gd name="T49" fmla="*/ 68 h 84"/>
              <a:gd name="T50" fmla="*/ 102 w 111"/>
              <a:gd name="T51" fmla="*/ 27 h 84"/>
              <a:gd name="T52" fmla="*/ 92 w 111"/>
              <a:gd name="T53" fmla="*/ 27 h 84"/>
              <a:gd name="T54" fmla="*/ 93 w 111"/>
              <a:gd name="T55" fmla="*/ 19 h 84"/>
              <a:gd name="T56" fmla="*/ 102 w 111"/>
              <a:gd name="T57" fmla="*/ 27 h 84"/>
              <a:gd name="T58" fmla="*/ 34 w 111"/>
              <a:gd name="T59" fmla="*/ 45 h 84"/>
              <a:gd name="T60" fmla="*/ 79 w 111"/>
              <a:gd name="T61" fmla="*/ 45 h 84"/>
              <a:gd name="T62" fmla="*/ 79 w 111"/>
              <a:gd name="T63" fmla="*/ 48 h 84"/>
              <a:gd name="T64" fmla="*/ 34 w 111"/>
              <a:gd name="T65" fmla="*/ 48 h 84"/>
              <a:gd name="T66" fmla="*/ 34 w 111"/>
              <a:gd name="T67" fmla="*/ 45 h 84"/>
              <a:gd name="T68" fmla="*/ 34 w 111"/>
              <a:gd name="T69" fmla="*/ 34 h 84"/>
              <a:gd name="T70" fmla="*/ 75 w 111"/>
              <a:gd name="T71" fmla="*/ 34 h 84"/>
              <a:gd name="T72" fmla="*/ 75 w 111"/>
              <a:gd name="T73" fmla="*/ 37 h 84"/>
              <a:gd name="T74" fmla="*/ 34 w 111"/>
              <a:gd name="T75" fmla="*/ 37 h 84"/>
              <a:gd name="T76" fmla="*/ 34 w 111"/>
              <a:gd name="T77" fmla="*/ 34 h 84"/>
              <a:gd name="T78" fmla="*/ 34 w 111"/>
              <a:gd name="T79" fmla="*/ 23 h 84"/>
              <a:gd name="T80" fmla="*/ 75 w 111"/>
              <a:gd name="T81" fmla="*/ 23 h 84"/>
              <a:gd name="T82" fmla="*/ 75 w 111"/>
              <a:gd name="T83" fmla="*/ 26 h 84"/>
              <a:gd name="T84" fmla="*/ 34 w 111"/>
              <a:gd name="T85" fmla="*/ 26 h 84"/>
              <a:gd name="T86" fmla="*/ 34 w 111"/>
              <a:gd name="T87" fmla="*/ 23 h 84"/>
              <a:gd name="T88" fmla="*/ 4 w 111"/>
              <a:gd name="T89" fmla="*/ 70 h 84"/>
              <a:gd name="T90" fmla="*/ 10 w 111"/>
              <a:gd name="T91" fmla="*/ 72 h 84"/>
              <a:gd name="T92" fmla="*/ 10 w 111"/>
              <a:gd name="T93" fmla="*/ 79 h 84"/>
              <a:gd name="T94" fmla="*/ 5 w 111"/>
              <a:gd name="T95" fmla="*/ 84 h 84"/>
              <a:gd name="T96" fmla="*/ 2 w 111"/>
              <a:gd name="T97" fmla="*/ 83 h 84"/>
              <a:gd name="T98" fmla="*/ 0 w 111"/>
              <a:gd name="T99" fmla="*/ 76 h 84"/>
              <a:gd name="T100" fmla="*/ 4 w 111"/>
              <a:gd name="T101" fmla="*/ 70 h 84"/>
              <a:gd name="T102" fmla="*/ 4 w 111"/>
              <a:gd name="T103" fmla="*/ 51 h 84"/>
              <a:gd name="T104" fmla="*/ 2 w 111"/>
              <a:gd name="T105" fmla="*/ 68 h 84"/>
              <a:gd name="T106" fmla="*/ 13 w 111"/>
              <a:gd name="T107" fmla="*/ 71 h 84"/>
              <a:gd name="T108" fmla="*/ 18 w 111"/>
              <a:gd name="T109" fmla="*/ 54 h 84"/>
              <a:gd name="T110" fmla="*/ 4 w 111"/>
              <a:gd name="T111" fmla="*/ 5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1" h="84">
                <a:moveTo>
                  <a:pt x="17" y="2"/>
                </a:moveTo>
                <a:cubicBezTo>
                  <a:pt x="22" y="0"/>
                  <a:pt x="26" y="1"/>
                  <a:pt x="29" y="4"/>
                </a:cubicBezTo>
                <a:cubicBezTo>
                  <a:pt x="27" y="21"/>
                  <a:pt x="24" y="37"/>
                  <a:pt x="20" y="51"/>
                </a:cubicBezTo>
                <a:cubicBezTo>
                  <a:pt x="15" y="50"/>
                  <a:pt x="10" y="49"/>
                  <a:pt x="5" y="48"/>
                </a:cubicBezTo>
                <a:cubicBezTo>
                  <a:pt x="6" y="31"/>
                  <a:pt x="11" y="15"/>
                  <a:pt x="17" y="2"/>
                </a:cubicBezTo>
                <a:close/>
                <a:moveTo>
                  <a:pt x="20" y="68"/>
                </a:moveTo>
                <a:cubicBezTo>
                  <a:pt x="17" y="76"/>
                  <a:pt x="17" y="76"/>
                  <a:pt x="17" y="76"/>
                </a:cubicBezTo>
                <a:cubicBezTo>
                  <a:pt x="74" y="76"/>
                  <a:pt x="80" y="76"/>
                  <a:pt x="107" y="76"/>
                </a:cubicBezTo>
                <a:cubicBezTo>
                  <a:pt x="111" y="76"/>
                  <a:pt x="111" y="76"/>
                  <a:pt x="111" y="76"/>
                </a:cubicBezTo>
                <a:cubicBezTo>
                  <a:pt x="111" y="72"/>
                  <a:pt x="111" y="72"/>
                  <a:pt x="111" y="72"/>
                </a:cubicBezTo>
                <a:cubicBezTo>
                  <a:pt x="111" y="27"/>
                  <a:pt x="111" y="27"/>
                  <a:pt x="111" y="27"/>
                </a:cubicBezTo>
                <a:cubicBezTo>
                  <a:pt x="111" y="26"/>
                  <a:pt x="111" y="26"/>
                  <a:pt x="111" y="26"/>
                </a:cubicBezTo>
                <a:cubicBezTo>
                  <a:pt x="110" y="24"/>
                  <a:pt x="110" y="24"/>
                  <a:pt x="110" y="24"/>
                </a:cubicBezTo>
                <a:cubicBezTo>
                  <a:pt x="96" y="11"/>
                  <a:pt x="96" y="11"/>
                  <a:pt x="96" y="11"/>
                </a:cubicBezTo>
                <a:cubicBezTo>
                  <a:pt x="95" y="10"/>
                  <a:pt x="95" y="10"/>
                  <a:pt x="95" y="10"/>
                </a:cubicBezTo>
                <a:cubicBezTo>
                  <a:pt x="93" y="10"/>
                  <a:pt x="93" y="10"/>
                  <a:pt x="93" y="10"/>
                </a:cubicBezTo>
                <a:cubicBezTo>
                  <a:pt x="33" y="10"/>
                  <a:pt x="33" y="10"/>
                  <a:pt x="33" y="10"/>
                </a:cubicBezTo>
                <a:cubicBezTo>
                  <a:pt x="33" y="12"/>
                  <a:pt x="33" y="15"/>
                  <a:pt x="33" y="17"/>
                </a:cubicBezTo>
                <a:cubicBezTo>
                  <a:pt x="89" y="17"/>
                  <a:pt x="89" y="17"/>
                  <a:pt x="89" y="17"/>
                </a:cubicBezTo>
                <a:cubicBezTo>
                  <a:pt x="88" y="29"/>
                  <a:pt x="88" y="29"/>
                  <a:pt x="88" y="29"/>
                </a:cubicBezTo>
                <a:cubicBezTo>
                  <a:pt x="88" y="31"/>
                  <a:pt x="88" y="31"/>
                  <a:pt x="88" y="31"/>
                </a:cubicBezTo>
                <a:cubicBezTo>
                  <a:pt x="90" y="31"/>
                  <a:pt x="90" y="31"/>
                  <a:pt x="90" y="31"/>
                </a:cubicBezTo>
                <a:cubicBezTo>
                  <a:pt x="104" y="31"/>
                  <a:pt x="104" y="31"/>
                  <a:pt x="104" y="31"/>
                </a:cubicBezTo>
                <a:cubicBezTo>
                  <a:pt x="104" y="68"/>
                  <a:pt x="104" y="68"/>
                  <a:pt x="104" y="68"/>
                </a:cubicBezTo>
                <a:cubicBezTo>
                  <a:pt x="84" y="68"/>
                  <a:pt x="61" y="68"/>
                  <a:pt x="20" y="68"/>
                </a:cubicBezTo>
                <a:close/>
                <a:moveTo>
                  <a:pt x="102" y="27"/>
                </a:moveTo>
                <a:cubicBezTo>
                  <a:pt x="92" y="27"/>
                  <a:pt x="92" y="27"/>
                  <a:pt x="92" y="27"/>
                </a:cubicBezTo>
                <a:cubicBezTo>
                  <a:pt x="93" y="19"/>
                  <a:pt x="93" y="19"/>
                  <a:pt x="93" y="19"/>
                </a:cubicBezTo>
                <a:cubicBezTo>
                  <a:pt x="102" y="27"/>
                  <a:pt x="102" y="27"/>
                  <a:pt x="102" y="27"/>
                </a:cubicBezTo>
                <a:close/>
                <a:moveTo>
                  <a:pt x="34" y="45"/>
                </a:moveTo>
                <a:cubicBezTo>
                  <a:pt x="79" y="45"/>
                  <a:pt x="79" y="45"/>
                  <a:pt x="79" y="45"/>
                </a:cubicBezTo>
                <a:cubicBezTo>
                  <a:pt x="79" y="48"/>
                  <a:pt x="79" y="48"/>
                  <a:pt x="79" y="48"/>
                </a:cubicBezTo>
                <a:cubicBezTo>
                  <a:pt x="34" y="48"/>
                  <a:pt x="34" y="48"/>
                  <a:pt x="34" y="48"/>
                </a:cubicBezTo>
                <a:cubicBezTo>
                  <a:pt x="34" y="45"/>
                  <a:pt x="34" y="45"/>
                  <a:pt x="34" y="45"/>
                </a:cubicBezTo>
                <a:close/>
                <a:moveTo>
                  <a:pt x="34" y="34"/>
                </a:moveTo>
                <a:cubicBezTo>
                  <a:pt x="75" y="34"/>
                  <a:pt x="75" y="34"/>
                  <a:pt x="75" y="34"/>
                </a:cubicBezTo>
                <a:cubicBezTo>
                  <a:pt x="75" y="37"/>
                  <a:pt x="75" y="37"/>
                  <a:pt x="75" y="37"/>
                </a:cubicBezTo>
                <a:cubicBezTo>
                  <a:pt x="34" y="37"/>
                  <a:pt x="34" y="37"/>
                  <a:pt x="34" y="37"/>
                </a:cubicBezTo>
                <a:cubicBezTo>
                  <a:pt x="34" y="34"/>
                  <a:pt x="34" y="34"/>
                  <a:pt x="34" y="34"/>
                </a:cubicBezTo>
                <a:close/>
                <a:moveTo>
                  <a:pt x="34" y="23"/>
                </a:moveTo>
                <a:cubicBezTo>
                  <a:pt x="75" y="23"/>
                  <a:pt x="75" y="23"/>
                  <a:pt x="75" y="23"/>
                </a:cubicBezTo>
                <a:cubicBezTo>
                  <a:pt x="75" y="26"/>
                  <a:pt x="75" y="26"/>
                  <a:pt x="75" y="26"/>
                </a:cubicBezTo>
                <a:cubicBezTo>
                  <a:pt x="34" y="26"/>
                  <a:pt x="34" y="26"/>
                  <a:pt x="34" y="26"/>
                </a:cubicBezTo>
                <a:cubicBezTo>
                  <a:pt x="34" y="23"/>
                  <a:pt x="34" y="23"/>
                  <a:pt x="34" y="23"/>
                </a:cubicBezTo>
                <a:close/>
                <a:moveTo>
                  <a:pt x="4" y="70"/>
                </a:moveTo>
                <a:cubicBezTo>
                  <a:pt x="10" y="72"/>
                  <a:pt x="10" y="72"/>
                  <a:pt x="10" y="72"/>
                </a:cubicBezTo>
                <a:cubicBezTo>
                  <a:pt x="10" y="79"/>
                  <a:pt x="10" y="79"/>
                  <a:pt x="10" y="79"/>
                </a:cubicBezTo>
                <a:cubicBezTo>
                  <a:pt x="5" y="84"/>
                  <a:pt x="5" y="84"/>
                  <a:pt x="5" y="84"/>
                </a:cubicBezTo>
                <a:cubicBezTo>
                  <a:pt x="4" y="84"/>
                  <a:pt x="3" y="83"/>
                  <a:pt x="2" y="83"/>
                </a:cubicBezTo>
                <a:cubicBezTo>
                  <a:pt x="0" y="76"/>
                  <a:pt x="0" y="76"/>
                  <a:pt x="0" y="76"/>
                </a:cubicBezTo>
                <a:cubicBezTo>
                  <a:pt x="4" y="70"/>
                  <a:pt x="4" y="70"/>
                  <a:pt x="4" y="70"/>
                </a:cubicBezTo>
                <a:close/>
                <a:moveTo>
                  <a:pt x="4" y="51"/>
                </a:moveTo>
                <a:cubicBezTo>
                  <a:pt x="4" y="57"/>
                  <a:pt x="3" y="63"/>
                  <a:pt x="2" y="68"/>
                </a:cubicBezTo>
                <a:cubicBezTo>
                  <a:pt x="6" y="69"/>
                  <a:pt x="9" y="70"/>
                  <a:pt x="13" y="71"/>
                </a:cubicBezTo>
                <a:cubicBezTo>
                  <a:pt x="14" y="65"/>
                  <a:pt x="16" y="60"/>
                  <a:pt x="18" y="54"/>
                </a:cubicBezTo>
                <a:cubicBezTo>
                  <a:pt x="14" y="53"/>
                  <a:pt x="9" y="52"/>
                  <a:pt x="4" y="51"/>
                </a:cubicBezTo>
                <a:close/>
              </a:path>
            </a:pathLst>
          </a:custGeom>
          <a:solidFill>
            <a:schemeClr val="bg2">
              <a:lumMod val="25000"/>
            </a:schemeClr>
          </a:solidFill>
          <a:ln>
            <a:noFill/>
          </a:ln>
          <a:extLst/>
        </p:spPr>
        <p:txBody>
          <a:bodyPr/>
          <a:lstStyle/>
          <a:p>
            <a:pPr eaLnBrk="1" fontAlgn="auto" hangingPunct="1">
              <a:spcBef>
                <a:spcPts val="0"/>
              </a:spcBef>
              <a:spcAft>
                <a:spcPts val="0"/>
              </a:spcAft>
              <a:defRPr/>
            </a:pPr>
            <a:endParaRPr lang="zh-CN" altLang="en-US">
              <a:solidFill>
                <a:prstClr val="black"/>
              </a:solidFill>
              <a:latin typeface="Times New Roman" panose="02020603050405020304" pitchFamily="18" charset="0"/>
              <a:ea typeface="+mn-ea"/>
              <a:cs typeface="Times New Roman" panose="02020603050405020304" pitchFamily="18" charset="0"/>
            </a:endParaRPr>
          </a:p>
        </p:txBody>
      </p:sp>
      <p:sp>
        <p:nvSpPr>
          <p:cNvPr id="71" name="Freeform 74"/>
          <p:cNvSpPr>
            <a:spLocks noEditPoints="1"/>
          </p:cNvSpPr>
          <p:nvPr/>
        </p:nvSpPr>
        <p:spPr bwMode="auto">
          <a:xfrm>
            <a:off x="8493125" y="4852988"/>
            <a:ext cx="539750" cy="350837"/>
          </a:xfrm>
          <a:custGeom>
            <a:avLst/>
            <a:gdLst>
              <a:gd name="T0" fmla="*/ 18 w 99"/>
              <a:gd name="T1" fmla="*/ 58 h 65"/>
              <a:gd name="T2" fmla="*/ 53 w 99"/>
              <a:gd name="T3" fmla="*/ 65 h 65"/>
              <a:gd name="T4" fmla="*/ 87 w 99"/>
              <a:gd name="T5" fmla="*/ 57 h 65"/>
              <a:gd name="T6" fmla="*/ 87 w 99"/>
              <a:gd name="T7" fmla="*/ 23 h 65"/>
              <a:gd name="T8" fmla="*/ 53 w 99"/>
              <a:gd name="T9" fmla="*/ 28 h 65"/>
              <a:gd name="T10" fmla="*/ 18 w 99"/>
              <a:gd name="T11" fmla="*/ 23 h 65"/>
              <a:gd name="T12" fmla="*/ 18 w 99"/>
              <a:gd name="T13" fmla="*/ 58 h 65"/>
              <a:gd name="T14" fmla="*/ 99 w 99"/>
              <a:gd name="T15" fmla="*/ 8 h 65"/>
              <a:gd name="T16" fmla="*/ 99 w 99"/>
              <a:gd name="T17" fmla="*/ 17 h 65"/>
              <a:gd name="T18" fmla="*/ 53 w 99"/>
              <a:gd name="T19" fmla="*/ 24 h 65"/>
              <a:gd name="T20" fmla="*/ 7 w 99"/>
              <a:gd name="T21" fmla="*/ 17 h 65"/>
              <a:gd name="T22" fmla="*/ 7 w 99"/>
              <a:gd name="T23" fmla="*/ 34 h 65"/>
              <a:gd name="T24" fmla="*/ 9 w 99"/>
              <a:gd name="T25" fmla="*/ 37 h 65"/>
              <a:gd name="T26" fmla="*/ 5 w 99"/>
              <a:gd name="T27" fmla="*/ 41 h 65"/>
              <a:gd name="T28" fmla="*/ 2 w 99"/>
              <a:gd name="T29" fmla="*/ 37 h 65"/>
              <a:gd name="T30" fmla="*/ 4 w 99"/>
              <a:gd name="T31" fmla="*/ 34 h 65"/>
              <a:gd name="T32" fmla="*/ 4 w 99"/>
              <a:gd name="T33" fmla="*/ 8 h 65"/>
              <a:gd name="T34" fmla="*/ 53 w 99"/>
              <a:gd name="T35" fmla="*/ 0 h 65"/>
              <a:gd name="T36" fmla="*/ 99 w 99"/>
              <a:gd name="T37" fmla="*/ 8 h 65"/>
              <a:gd name="T38" fmla="*/ 8 w 99"/>
              <a:gd name="T39" fmla="*/ 42 h 65"/>
              <a:gd name="T40" fmla="*/ 3 w 99"/>
              <a:gd name="T41" fmla="*/ 42 h 65"/>
              <a:gd name="T42" fmla="*/ 0 w 99"/>
              <a:gd name="T43" fmla="*/ 58 h 65"/>
              <a:gd name="T44" fmla="*/ 2 w 99"/>
              <a:gd name="T45" fmla="*/ 58 h 65"/>
              <a:gd name="T46" fmla="*/ 3 w 99"/>
              <a:gd name="T47" fmla="*/ 56 h 65"/>
              <a:gd name="T48" fmla="*/ 3 w 99"/>
              <a:gd name="T49" fmla="*/ 58 h 65"/>
              <a:gd name="T50" fmla="*/ 6 w 99"/>
              <a:gd name="T51" fmla="*/ 59 h 65"/>
              <a:gd name="T52" fmla="*/ 7 w 99"/>
              <a:gd name="T53" fmla="*/ 57 h 65"/>
              <a:gd name="T54" fmla="*/ 7 w 99"/>
              <a:gd name="T55" fmla="*/ 59 h 65"/>
              <a:gd name="T56" fmla="*/ 8 w 99"/>
              <a:gd name="T57" fmla="*/ 59 h 65"/>
              <a:gd name="T58" fmla="*/ 8 w 99"/>
              <a:gd name="T59" fmla="*/ 51 h 65"/>
              <a:gd name="T60" fmla="*/ 9 w 99"/>
              <a:gd name="T61" fmla="*/ 58 h 65"/>
              <a:gd name="T62" fmla="*/ 11 w 99"/>
              <a:gd name="T63" fmla="*/ 58 h 65"/>
              <a:gd name="T64" fmla="*/ 8 w 99"/>
              <a:gd name="T65" fmla="*/ 4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65">
                <a:moveTo>
                  <a:pt x="18" y="58"/>
                </a:moveTo>
                <a:cubicBezTo>
                  <a:pt x="30" y="58"/>
                  <a:pt x="42" y="60"/>
                  <a:pt x="53" y="65"/>
                </a:cubicBezTo>
                <a:cubicBezTo>
                  <a:pt x="64" y="60"/>
                  <a:pt x="75" y="57"/>
                  <a:pt x="87" y="57"/>
                </a:cubicBezTo>
                <a:cubicBezTo>
                  <a:pt x="87" y="23"/>
                  <a:pt x="87" y="23"/>
                  <a:pt x="87" y="23"/>
                </a:cubicBezTo>
                <a:cubicBezTo>
                  <a:pt x="53" y="28"/>
                  <a:pt x="53" y="28"/>
                  <a:pt x="53" y="28"/>
                </a:cubicBezTo>
                <a:cubicBezTo>
                  <a:pt x="18" y="23"/>
                  <a:pt x="18" y="23"/>
                  <a:pt x="18" y="23"/>
                </a:cubicBezTo>
                <a:cubicBezTo>
                  <a:pt x="18" y="58"/>
                  <a:pt x="18" y="58"/>
                  <a:pt x="18" y="58"/>
                </a:cubicBezTo>
                <a:close/>
                <a:moveTo>
                  <a:pt x="99" y="8"/>
                </a:moveTo>
                <a:cubicBezTo>
                  <a:pt x="99" y="17"/>
                  <a:pt x="99" y="17"/>
                  <a:pt x="99" y="17"/>
                </a:cubicBezTo>
                <a:cubicBezTo>
                  <a:pt x="53" y="24"/>
                  <a:pt x="53" y="24"/>
                  <a:pt x="53" y="24"/>
                </a:cubicBezTo>
                <a:cubicBezTo>
                  <a:pt x="7" y="17"/>
                  <a:pt x="7" y="17"/>
                  <a:pt x="7" y="17"/>
                </a:cubicBezTo>
                <a:cubicBezTo>
                  <a:pt x="7" y="34"/>
                  <a:pt x="7" y="34"/>
                  <a:pt x="7" y="34"/>
                </a:cubicBezTo>
                <a:cubicBezTo>
                  <a:pt x="8" y="35"/>
                  <a:pt x="9" y="36"/>
                  <a:pt x="9" y="37"/>
                </a:cubicBezTo>
                <a:cubicBezTo>
                  <a:pt x="9" y="39"/>
                  <a:pt x="7" y="41"/>
                  <a:pt x="5" y="41"/>
                </a:cubicBezTo>
                <a:cubicBezTo>
                  <a:pt x="4" y="41"/>
                  <a:pt x="2" y="39"/>
                  <a:pt x="2" y="37"/>
                </a:cubicBezTo>
                <a:cubicBezTo>
                  <a:pt x="2" y="36"/>
                  <a:pt x="3" y="35"/>
                  <a:pt x="4" y="34"/>
                </a:cubicBezTo>
                <a:cubicBezTo>
                  <a:pt x="4" y="25"/>
                  <a:pt x="4" y="17"/>
                  <a:pt x="4" y="8"/>
                </a:cubicBezTo>
                <a:cubicBezTo>
                  <a:pt x="53" y="0"/>
                  <a:pt x="53" y="0"/>
                  <a:pt x="53" y="0"/>
                </a:cubicBezTo>
                <a:cubicBezTo>
                  <a:pt x="99" y="8"/>
                  <a:pt x="99" y="8"/>
                  <a:pt x="99" y="8"/>
                </a:cubicBezTo>
                <a:close/>
                <a:moveTo>
                  <a:pt x="8" y="42"/>
                </a:moveTo>
                <a:cubicBezTo>
                  <a:pt x="6" y="43"/>
                  <a:pt x="5" y="43"/>
                  <a:pt x="3" y="42"/>
                </a:cubicBezTo>
                <a:cubicBezTo>
                  <a:pt x="2" y="47"/>
                  <a:pt x="1" y="52"/>
                  <a:pt x="0" y="58"/>
                </a:cubicBezTo>
                <a:cubicBezTo>
                  <a:pt x="1" y="58"/>
                  <a:pt x="2" y="58"/>
                  <a:pt x="2" y="58"/>
                </a:cubicBezTo>
                <a:cubicBezTo>
                  <a:pt x="3" y="56"/>
                  <a:pt x="3" y="56"/>
                  <a:pt x="3" y="56"/>
                </a:cubicBezTo>
                <a:cubicBezTo>
                  <a:pt x="3" y="58"/>
                  <a:pt x="3" y="58"/>
                  <a:pt x="3" y="58"/>
                </a:cubicBezTo>
                <a:cubicBezTo>
                  <a:pt x="4" y="59"/>
                  <a:pt x="5" y="59"/>
                  <a:pt x="6" y="59"/>
                </a:cubicBezTo>
                <a:cubicBezTo>
                  <a:pt x="7" y="57"/>
                  <a:pt x="7" y="57"/>
                  <a:pt x="7" y="57"/>
                </a:cubicBezTo>
                <a:cubicBezTo>
                  <a:pt x="7" y="59"/>
                  <a:pt x="7" y="59"/>
                  <a:pt x="7" y="59"/>
                </a:cubicBezTo>
                <a:cubicBezTo>
                  <a:pt x="7" y="59"/>
                  <a:pt x="8" y="59"/>
                  <a:pt x="8" y="59"/>
                </a:cubicBezTo>
                <a:cubicBezTo>
                  <a:pt x="8" y="51"/>
                  <a:pt x="8" y="51"/>
                  <a:pt x="8" y="51"/>
                </a:cubicBezTo>
                <a:cubicBezTo>
                  <a:pt x="9" y="58"/>
                  <a:pt x="9" y="58"/>
                  <a:pt x="9" y="58"/>
                </a:cubicBezTo>
                <a:cubicBezTo>
                  <a:pt x="10" y="58"/>
                  <a:pt x="10" y="58"/>
                  <a:pt x="11" y="58"/>
                </a:cubicBezTo>
                <a:cubicBezTo>
                  <a:pt x="10" y="52"/>
                  <a:pt x="9" y="47"/>
                  <a:pt x="8" y="42"/>
                </a:cubicBezTo>
                <a:close/>
              </a:path>
            </a:pathLst>
          </a:custGeom>
          <a:solidFill>
            <a:schemeClr val="bg2">
              <a:lumMod val="25000"/>
            </a:schemeClr>
          </a:solidFill>
          <a:ln>
            <a:noFill/>
          </a:ln>
          <a:extLst/>
        </p:spPr>
        <p:txBody>
          <a:bodyPr/>
          <a:lstStyle/>
          <a:p>
            <a:pPr eaLnBrk="1" fontAlgn="auto" hangingPunct="1">
              <a:spcBef>
                <a:spcPts val="0"/>
              </a:spcBef>
              <a:spcAft>
                <a:spcPts val="0"/>
              </a:spcAft>
              <a:defRPr/>
            </a:pPr>
            <a:endParaRPr lang="zh-CN" altLang="en-US">
              <a:solidFill>
                <a:prstClr val="black"/>
              </a:solidFill>
              <a:latin typeface="Times New Roman" panose="02020603050405020304" pitchFamily="18" charset="0"/>
              <a:ea typeface="+mn-ea"/>
              <a:cs typeface="Times New Roman" panose="02020603050405020304" pitchFamily="18" charset="0"/>
            </a:endParaRPr>
          </a:p>
        </p:txBody>
      </p:sp>
      <p:sp>
        <p:nvSpPr>
          <p:cNvPr id="72" name="Freeform 283"/>
          <p:cNvSpPr>
            <a:spLocks noEditPoints="1"/>
          </p:cNvSpPr>
          <p:nvPr/>
        </p:nvSpPr>
        <p:spPr bwMode="auto">
          <a:xfrm>
            <a:off x="9378950" y="4695825"/>
            <a:ext cx="515938" cy="654050"/>
          </a:xfrm>
          <a:custGeom>
            <a:avLst/>
            <a:gdLst>
              <a:gd name="T0" fmla="*/ 41 w 95"/>
              <a:gd name="T1" fmla="*/ 0 h 120"/>
              <a:gd name="T2" fmla="*/ 29 w 95"/>
              <a:gd name="T3" fmla="*/ 7 h 120"/>
              <a:gd name="T4" fmla="*/ 29 w 95"/>
              <a:gd name="T5" fmla="*/ 7 h 120"/>
              <a:gd name="T6" fmla="*/ 14 w 95"/>
              <a:gd name="T7" fmla="*/ 1 h 120"/>
              <a:gd name="T8" fmla="*/ 3 w 95"/>
              <a:gd name="T9" fmla="*/ 8 h 120"/>
              <a:gd name="T10" fmla="*/ 0 w 95"/>
              <a:gd name="T11" fmla="*/ 21 h 120"/>
              <a:gd name="T12" fmla="*/ 3 w 95"/>
              <a:gd name="T13" fmla="*/ 34 h 120"/>
              <a:gd name="T14" fmla="*/ 14 w 95"/>
              <a:gd name="T15" fmla="*/ 40 h 120"/>
              <a:gd name="T16" fmla="*/ 31 w 95"/>
              <a:gd name="T17" fmla="*/ 37 h 120"/>
              <a:gd name="T18" fmla="*/ 41 w 95"/>
              <a:gd name="T19" fmla="*/ 41 h 120"/>
              <a:gd name="T20" fmla="*/ 43 w 95"/>
              <a:gd name="T21" fmla="*/ 41 h 120"/>
              <a:gd name="T22" fmla="*/ 57 w 95"/>
              <a:gd name="T23" fmla="*/ 56 h 120"/>
              <a:gd name="T24" fmla="*/ 68 w 95"/>
              <a:gd name="T25" fmla="*/ 58 h 120"/>
              <a:gd name="T26" fmla="*/ 66 w 95"/>
              <a:gd name="T27" fmla="*/ 78 h 120"/>
              <a:gd name="T28" fmla="*/ 65 w 95"/>
              <a:gd name="T29" fmla="*/ 120 h 120"/>
              <a:gd name="T30" fmla="*/ 75 w 95"/>
              <a:gd name="T31" fmla="*/ 120 h 120"/>
              <a:gd name="T32" fmla="*/ 77 w 95"/>
              <a:gd name="T33" fmla="*/ 84 h 120"/>
              <a:gd name="T34" fmla="*/ 82 w 95"/>
              <a:gd name="T35" fmla="*/ 84 h 120"/>
              <a:gd name="T36" fmla="*/ 84 w 95"/>
              <a:gd name="T37" fmla="*/ 120 h 120"/>
              <a:gd name="T38" fmla="*/ 95 w 95"/>
              <a:gd name="T39" fmla="*/ 120 h 120"/>
              <a:gd name="T40" fmla="*/ 92 w 95"/>
              <a:gd name="T41" fmla="*/ 78 h 120"/>
              <a:gd name="T42" fmla="*/ 94 w 95"/>
              <a:gd name="T43" fmla="*/ 41 h 120"/>
              <a:gd name="T44" fmla="*/ 74 w 95"/>
              <a:gd name="T45" fmla="*/ 41 h 120"/>
              <a:gd name="T46" fmla="*/ 70 w 95"/>
              <a:gd name="T47" fmla="*/ 35 h 120"/>
              <a:gd name="T48" fmla="*/ 71 w 95"/>
              <a:gd name="T49" fmla="*/ 35 h 120"/>
              <a:gd name="T50" fmla="*/ 79 w 95"/>
              <a:gd name="T51" fmla="*/ 38 h 120"/>
              <a:gd name="T52" fmla="*/ 91 w 95"/>
              <a:gd name="T53" fmla="*/ 26 h 120"/>
              <a:gd name="T54" fmla="*/ 79 w 95"/>
              <a:gd name="T55" fmla="*/ 14 h 120"/>
              <a:gd name="T56" fmla="*/ 71 w 95"/>
              <a:gd name="T57" fmla="*/ 18 h 120"/>
              <a:gd name="T58" fmla="*/ 48 w 95"/>
              <a:gd name="T59" fmla="*/ 2 h 120"/>
              <a:gd name="T60" fmla="*/ 41 w 95"/>
              <a:gd name="T61" fmla="*/ 0 h 120"/>
              <a:gd name="T62" fmla="*/ 65 w 95"/>
              <a:gd name="T63" fmla="*/ 43 h 120"/>
              <a:gd name="T64" fmla="*/ 58 w 95"/>
              <a:gd name="T65" fmla="*/ 46 h 120"/>
              <a:gd name="T66" fmla="*/ 51 w 95"/>
              <a:gd name="T67" fmla="*/ 39 h 120"/>
              <a:gd name="T68" fmla="*/ 62 w 95"/>
              <a:gd name="T69" fmla="*/ 37 h 120"/>
              <a:gd name="T70" fmla="*/ 65 w 95"/>
              <a:gd name="T71" fmla="*/ 43 h 120"/>
              <a:gd name="T72" fmla="*/ 10 w 95"/>
              <a:gd name="T73" fmla="*/ 12 h 120"/>
              <a:gd name="T74" fmla="*/ 14 w 95"/>
              <a:gd name="T75" fmla="*/ 9 h 120"/>
              <a:gd name="T76" fmla="*/ 18 w 95"/>
              <a:gd name="T77" fmla="*/ 12 h 120"/>
              <a:gd name="T78" fmla="*/ 21 w 95"/>
              <a:gd name="T79" fmla="*/ 21 h 120"/>
              <a:gd name="T80" fmla="*/ 18 w 95"/>
              <a:gd name="T81" fmla="*/ 30 h 120"/>
              <a:gd name="T82" fmla="*/ 14 w 95"/>
              <a:gd name="T83" fmla="*/ 32 h 120"/>
              <a:gd name="T84" fmla="*/ 10 w 95"/>
              <a:gd name="T85" fmla="*/ 30 h 120"/>
              <a:gd name="T86" fmla="*/ 7 w 95"/>
              <a:gd name="T87" fmla="*/ 21 h 120"/>
              <a:gd name="T88" fmla="*/ 10 w 95"/>
              <a:gd name="T89" fmla="*/ 12 h 120"/>
              <a:gd name="T90" fmla="*/ 35 w 95"/>
              <a:gd name="T91" fmla="*/ 11 h 120"/>
              <a:gd name="T92" fmla="*/ 41 w 95"/>
              <a:gd name="T93" fmla="*/ 8 h 120"/>
              <a:gd name="T94" fmla="*/ 47 w 95"/>
              <a:gd name="T95" fmla="*/ 11 h 120"/>
              <a:gd name="T96" fmla="*/ 50 w 95"/>
              <a:gd name="T97" fmla="*/ 21 h 120"/>
              <a:gd name="T98" fmla="*/ 47 w 95"/>
              <a:gd name="T99" fmla="*/ 30 h 120"/>
              <a:gd name="T100" fmla="*/ 41 w 95"/>
              <a:gd name="T101" fmla="*/ 34 h 120"/>
              <a:gd name="T102" fmla="*/ 35 w 95"/>
              <a:gd name="T103" fmla="*/ 30 h 120"/>
              <a:gd name="T104" fmla="*/ 33 w 95"/>
              <a:gd name="T105" fmla="*/ 21 h 120"/>
              <a:gd name="T106" fmla="*/ 35 w 95"/>
              <a:gd name="T107" fmla="*/ 1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5" h="120">
                <a:moveTo>
                  <a:pt x="41" y="0"/>
                </a:moveTo>
                <a:cubicBezTo>
                  <a:pt x="37" y="0"/>
                  <a:pt x="32" y="2"/>
                  <a:pt x="29" y="7"/>
                </a:cubicBezTo>
                <a:cubicBezTo>
                  <a:pt x="29" y="7"/>
                  <a:pt x="29" y="7"/>
                  <a:pt x="29" y="7"/>
                </a:cubicBezTo>
                <a:cubicBezTo>
                  <a:pt x="25" y="6"/>
                  <a:pt x="18" y="1"/>
                  <a:pt x="14" y="1"/>
                </a:cubicBezTo>
                <a:cubicBezTo>
                  <a:pt x="10" y="1"/>
                  <a:pt x="6" y="4"/>
                  <a:pt x="3" y="8"/>
                </a:cubicBezTo>
                <a:cubicBezTo>
                  <a:pt x="1" y="11"/>
                  <a:pt x="0" y="16"/>
                  <a:pt x="0" y="21"/>
                </a:cubicBezTo>
                <a:cubicBezTo>
                  <a:pt x="0" y="26"/>
                  <a:pt x="1" y="30"/>
                  <a:pt x="3" y="34"/>
                </a:cubicBezTo>
                <a:cubicBezTo>
                  <a:pt x="6" y="38"/>
                  <a:pt x="10" y="40"/>
                  <a:pt x="14" y="40"/>
                </a:cubicBezTo>
                <a:cubicBezTo>
                  <a:pt x="18" y="40"/>
                  <a:pt x="27" y="38"/>
                  <a:pt x="31" y="37"/>
                </a:cubicBezTo>
                <a:cubicBezTo>
                  <a:pt x="34" y="40"/>
                  <a:pt x="38" y="41"/>
                  <a:pt x="41" y="41"/>
                </a:cubicBezTo>
                <a:cubicBezTo>
                  <a:pt x="42" y="41"/>
                  <a:pt x="43" y="41"/>
                  <a:pt x="43" y="41"/>
                </a:cubicBezTo>
                <a:cubicBezTo>
                  <a:pt x="57" y="56"/>
                  <a:pt x="57" y="56"/>
                  <a:pt x="57" y="56"/>
                </a:cubicBezTo>
                <a:cubicBezTo>
                  <a:pt x="68" y="58"/>
                  <a:pt x="68" y="58"/>
                  <a:pt x="68" y="58"/>
                </a:cubicBezTo>
                <a:cubicBezTo>
                  <a:pt x="66" y="78"/>
                  <a:pt x="66" y="78"/>
                  <a:pt x="66" y="78"/>
                </a:cubicBezTo>
                <a:cubicBezTo>
                  <a:pt x="65" y="120"/>
                  <a:pt x="65" y="120"/>
                  <a:pt x="65" y="120"/>
                </a:cubicBezTo>
                <a:cubicBezTo>
                  <a:pt x="75" y="120"/>
                  <a:pt x="75" y="120"/>
                  <a:pt x="75" y="120"/>
                </a:cubicBezTo>
                <a:cubicBezTo>
                  <a:pt x="77" y="84"/>
                  <a:pt x="77" y="84"/>
                  <a:pt x="77" y="84"/>
                </a:cubicBezTo>
                <a:cubicBezTo>
                  <a:pt x="82" y="84"/>
                  <a:pt x="82" y="84"/>
                  <a:pt x="82" y="84"/>
                </a:cubicBezTo>
                <a:cubicBezTo>
                  <a:pt x="84" y="120"/>
                  <a:pt x="84" y="120"/>
                  <a:pt x="84" y="120"/>
                </a:cubicBezTo>
                <a:cubicBezTo>
                  <a:pt x="95" y="120"/>
                  <a:pt x="95" y="120"/>
                  <a:pt x="95" y="120"/>
                </a:cubicBezTo>
                <a:cubicBezTo>
                  <a:pt x="92" y="78"/>
                  <a:pt x="92" y="78"/>
                  <a:pt x="92" y="78"/>
                </a:cubicBezTo>
                <a:cubicBezTo>
                  <a:pt x="94" y="41"/>
                  <a:pt x="94" y="41"/>
                  <a:pt x="94" y="41"/>
                </a:cubicBezTo>
                <a:cubicBezTo>
                  <a:pt x="74" y="41"/>
                  <a:pt x="74" y="41"/>
                  <a:pt x="74" y="41"/>
                </a:cubicBezTo>
                <a:cubicBezTo>
                  <a:pt x="70" y="35"/>
                  <a:pt x="70" y="35"/>
                  <a:pt x="70" y="35"/>
                </a:cubicBezTo>
                <a:cubicBezTo>
                  <a:pt x="71" y="35"/>
                  <a:pt x="71" y="35"/>
                  <a:pt x="71" y="35"/>
                </a:cubicBezTo>
                <a:cubicBezTo>
                  <a:pt x="73" y="37"/>
                  <a:pt x="76" y="38"/>
                  <a:pt x="79" y="38"/>
                </a:cubicBezTo>
                <a:cubicBezTo>
                  <a:pt x="86" y="38"/>
                  <a:pt x="91" y="33"/>
                  <a:pt x="91" y="26"/>
                </a:cubicBezTo>
                <a:cubicBezTo>
                  <a:pt x="91" y="19"/>
                  <a:pt x="86" y="14"/>
                  <a:pt x="79" y="14"/>
                </a:cubicBezTo>
                <a:cubicBezTo>
                  <a:pt x="76" y="14"/>
                  <a:pt x="73" y="15"/>
                  <a:pt x="71" y="18"/>
                </a:cubicBezTo>
                <a:cubicBezTo>
                  <a:pt x="48" y="2"/>
                  <a:pt x="48" y="2"/>
                  <a:pt x="48" y="2"/>
                </a:cubicBezTo>
                <a:cubicBezTo>
                  <a:pt x="46" y="1"/>
                  <a:pt x="44" y="0"/>
                  <a:pt x="41" y="0"/>
                </a:cubicBezTo>
                <a:close/>
                <a:moveTo>
                  <a:pt x="65" y="43"/>
                </a:moveTo>
                <a:cubicBezTo>
                  <a:pt x="58" y="46"/>
                  <a:pt x="58" y="46"/>
                  <a:pt x="58" y="46"/>
                </a:cubicBezTo>
                <a:cubicBezTo>
                  <a:pt x="51" y="39"/>
                  <a:pt x="51" y="39"/>
                  <a:pt x="51" y="39"/>
                </a:cubicBezTo>
                <a:cubicBezTo>
                  <a:pt x="62" y="37"/>
                  <a:pt x="62" y="37"/>
                  <a:pt x="62" y="37"/>
                </a:cubicBezTo>
                <a:cubicBezTo>
                  <a:pt x="65" y="43"/>
                  <a:pt x="65" y="43"/>
                  <a:pt x="65" y="43"/>
                </a:cubicBezTo>
                <a:close/>
                <a:moveTo>
                  <a:pt x="10" y="12"/>
                </a:moveTo>
                <a:cubicBezTo>
                  <a:pt x="11" y="10"/>
                  <a:pt x="12" y="9"/>
                  <a:pt x="14" y="9"/>
                </a:cubicBezTo>
                <a:cubicBezTo>
                  <a:pt x="16" y="9"/>
                  <a:pt x="17" y="10"/>
                  <a:pt x="18" y="12"/>
                </a:cubicBezTo>
                <a:cubicBezTo>
                  <a:pt x="20" y="14"/>
                  <a:pt x="21" y="17"/>
                  <a:pt x="21" y="21"/>
                </a:cubicBezTo>
                <a:cubicBezTo>
                  <a:pt x="21" y="24"/>
                  <a:pt x="20" y="27"/>
                  <a:pt x="18" y="30"/>
                </a:cubicBezTo>
                <a:cubicBezTo>
                  <a:pt x="17" y="31"/>
                  <a:pt x="16" y="32"/>
                  <a:pt x="14" y="32"/>
                </a:cubicBezTo>
                <a:cubicBezTo>
                  <a:pt x="12" y="32"/>
                  <a:pt x="11" y="31"/>
                  <a:pt x="10" y="30"/>
                </a:cubicBezTo>
                <a:cubicBezTo>
                  <a:pt x="8" y="27"/>
                  <a:pt x="7" y="24"/>
                  <a:pt x="7" y="21"/>
                </a:cubicBezTo>
                <a:cubicBezTo>
                  <a:pt x="7" y="17"/>
                  <a:pt x="8" y="14"/>
                  <a:pt x="10" y="12"/>
                </a:cubicBezTo>
                <a:close/>
                <a:moveTo>
                  <a:pt x="35" y="11"/>
                </a:moveTo>
                <a:cubicBezTo>
                  <a:pt x="37" y="9"/>
                  <a:pt x="39" y="8"/>
                  <a:pt x="41" y="8"/>
                </a:cubicBezTo>
                <a:cubicBezTo>
                  <a:pt x="43" y="8"/>
                  <a:pt x="45" y="9"/>
                  <a:pt x="47" y="11"/>
                </a:cubicBezTo>
                <a:cubicBezTo>
                  <a:pt x="49" y="13"/>
                  <a:pt x="50" y="17"/>
                  <a:pt x="50" y="21"/>
                </a:cubicBezTo>
                <a:cubicBezTo>
                  <a:pt x="50" y="24"/>
                  <a:pt x="49" y="28"/>
                  <a:pt x="47" y="30"/>
                </a:cubicBezTo>
                <a:cubicBezTo>
                  <a:pt x="45" y="32"/>
                  <a:pt x="43" y="34"/>
                  <a:pt x="41" y="34"/>
                </a:cubicBezTo>
                <a:cubicBezTo>
                  <a:pt x="39" y="34"/>
                  <a:pt x="37" y="32"/>
                  <a:pt x="35" y="30"/>
                </a:cubicBezTo>
                <a:cubicBezTo>
                  <a:pt x="34" y="28"/>
                  <a:pt x="33" y="24"/>
                  <a:pt x="33" y="21"/>
                </a:cubicBezTo>
                <a:cubicBezTo>
                  <a:pt x="33" y="17"/>
                  <a:pt x="34" y="13"/>
                  <a:pt x="35" y="11"/>
                </a:cubicBezTo>
                <a:close/>
              </a:path>
            </a:pathLst>
          </a:custGeom>
          <a:solidFill>
            <a:schemeClr val="bg2">
              <a:lumMod val="25000"/>
            </a:schemeClr>
          </a:solidFill>
          <a:ln>
            <a:noFill/>
          </a:ln>
          <a:extLst/>
        </p:spPr>
        <p:txBody>
          <a:bodyPr/>
          <a:lstStyle/>
          <a:p>
            <a:pPr eaLnBrk="1" fontAlgn="auto" hangingPunct="1">
              <a:spcBef>
                <a:spcPts val="0"/>
              </a:spcBef>
              <a:spcAft>
                <a:spcPts val="0"/>
              </a:spcAft>
              <a:defRPr/>
            </a:pPr>
            <a:endParaRPr lang="zh-CN" altLang="en-US">
              <a:solidFill>
                <a:prstClr val="black"/>
              </a:solidFill>
              <a:latin typeface="Times New Roman" panose="02020603050405020304" pitchFamily="18" charset="0"/>
              <a:ea typeface="+mn-ea"/>
              <a:cs typeface="Times New Roman" panose="02020603050405020304" pitchFamily="18" charset="0"/>
            </a:endParaRPr>
          </a:p>
        </p:txBody>
      </p:sp>
      <p:sp>
        <p:nvSpPr>
          <p:cNvPr id="67" name="Freeform 30"/>
          <p:cNvSpPr>
            <a:spLocks noEditPoints="1"/>
          </p:cNvSpPr>
          <p:nvPr/>
        </p:nvSpPr>
        <p:spPr bwMode="auto">
          <a:xfrm>
            <a:off x="11212513" y="5721350"/>
            <a:ext cx="403225" cy="528638"/>
          </a:xfrm>
          <a:custGeom>
            <a:avLst/>
            <a:gdLst>
              <a:gd name="T0" fmla="*/ 60 w 74"/>
              <a:gd name="T1" fmla="*/ 0 h 97"/>
              <a:gd name="T2" fmla="*/ 72 w 74"/>
              <a:gd name="T3" fmla="*/ 11 h 97"/>
              <a:gd name="T4" fmla="*/ 70 w 74"/>
              <a:gd name="T5" fmla="*/ 52 h 97"/>
              <a:gd name="T6" fmla="*/ 63 w 74"/>
              <a:gd name="T7" fmla="*/ 11 h 97"/>
              <a:gd name="T8" fmla="*/ 60 w 74"/>
              <a:gd name="T9" fmla="*/ 8 h 97"/>
              <a:gd name="T10" fmla="*/ 26 w 74"/>
              <a:gd name="T11" fmla="*/ 11 h 97"/>
              <a:gd name="T12" fmla="*/ 26 w 74"/>
              <a:gd name="T13" fmla="*/ 18 h 97"/>
              <a:gd name="T14" fmla="*/ 19 w 74"/>
              <a:gd name="T15" fmla="*/ 24 h 97"/>
              <a:gd name="T16" fmla="*/ 12 w 74"/>
              <a:gd name="T17" fmla="*/ 24 h 97"/>
              <a:gd name="T18" fmla="*/ 8 w 74"/>
              <a:gd name="T19" fmla="*/ 79 h 97"/>
              <a:gd name="T20" fmla="*/ 9 w 74"/>
              <a:gd name="T21" fmla="*/ 81 h 97"/>
              <a:gd name="T22" fmla="*/ 28 w 74"/>
              <a:gd name="T23" fmla="*/ 82 h 97"/>
              <a:gd name="T24" fmla="*/ 37 w 74"/>
              <a:gd name="T25" fmla="*/ 90 h 97"/>
              <a:gd name="T26" fmla="*/ 3 w 74"/>
              <a:gd name="T27" fmla="*/ 87 h 97"/>
              <a:gd name="T28" fmla="*/ 3 w 74"/>
              <a:gd name="T29" fmla="*/ 87 h 97"/>
              <a:gd name="T30" fmla="*/ 0 w 74"/>
              <a:gd name="T31" fmla="*/ 20 h 97"/>
              <a:gd name="T32" fmla="*/ 1 w 74"/>
              <a:gd name="T33" fmla="*/ 17 h 97"/>
              <a:gd name="T34" fmla="*/ 19 w 74"/>
              <a:gd name="T35" fmla="*/ 0 h 97"/>
              <a:gd name="T36" fmla="*/ 17 w 74"/>
              <a:gd name="T37" fmla="*/ 52 h 97"/>
              <a:gd name="T38" fmla="*/ 27 w 74"/>
              <a:gd name="T39" fmla="*/ 56 h 97"/>
              <a:gd name="T40" fmla="*/ 17 w 74"/>
              <a:gd name="T41" fmla="*/ 52 h 97"/>
              <a:gd name="T42" fmla="*/ 17 w 74"/>
              <a:gd name="T43" fmla="*/ 44 h 97"/>
              <a:gd name="T44" fmla="*/ 56 w 74"/>
              <a:gd name="T45" fmla="*/ 40 h 97"/>
              <a:gd name="T46" fmla="*/ 17 w 74"/>
              <a:gd name="T47" fmla="*/ 28 h 97"/>
              <a:gd name="T48" fmla="*/ 56 w 74"/>
              <a:gd name="T49" fmla="*/ 33 h 97"/>
              <a:gd name="T50" fmla="*/ 17 w 74"/>
              <a:gd name="T51" fmla="*/ 28 h 97"/>
              <a:gd name="T52" fmla="*/ 34 w 74"/>
              <a:gd name="T53" fmla="*/ 22 h 97"/>
              <a:gd name="T54" fmla="*/ 56 w 74"/>
              <a:gd name="T55" fmla="*/ 17 h 97"/>
              <a:gd name="T56" fmla="*/ 41 w 74"/>
              <a:gd name="T57" fmla="*/ 69 h 97"/>
              <a:gd name="T58" fmla="*/ 41 w 74"/>
              <a:gd name="T59" fmla="*/ 69 h 97"/>
              <a:gd name="T60" fmla="*/ 31 w 74"/>
              <a:gd name="T61" fmla="*/ 66 h 97"/>
              <a:gd name="T62" fmla="*/ 47 w 74"/>
              <a:gd name="T63" fmla="*/ 86 h 97"/>
              <a:gd name="T64" fmla="*/ 59 w 74"/>
              <a:gd name="T65" fmla="*/ 87 h 97"/>
              <a:gd name="T66" fmla="*/ 71 w 74"/>
              <a:gd name="T67" fmla="*/ 96 h 97"/>
              <a:gd name="T68" fmla="*/ 72 w 74"/>
              <a:gd name="T69" fmla="*/ 90 h 97"/>
              <a:gd name="T70" fmla="*/ 63 w 74"/>
              <a:gd name="T71" fmla="*/ 80 h 97"/>
              <a:gd name="T72" fmla="*/ 64 w 74"/>
              <a:gd name="T73" fmla="*/ 57 h 97"/>
              <a:gd name="T74" fmla="*/ 38 w 74"/>
              <a:gd name="T75" fmla="*/ 54 h 97"/>
              <a:gd name="T76" fmla="*/ 42 w 74"/>
              <a:gd name="T77" fmla="*/ 58 h 97"/>
              <a:gd name="T78" fmla="*/ 40 w 74"/>
              <a:gd name="T79" fmla="*/ 76 h 97"/>
              <a:gd name="T80" fmla="*/ 57 w 74"/>
              <a:gd name="T81" fmla="*/ 78 h 97"/>
              <a:gd name="T82" fmla="*/ 59 w 74"/>
              <a:gd name="T83" fmla="*/ 61 h 97"/>
              <a:gd name="T84" fmla="*/ 21 w 74"/>
              <a:gd name="T85" fmla="*/ 9 h 97"/>
              <a:gd name="T86" fmla="*/ 13 w 74"/>
              <a:gd name="T87" fmla="*/ 19 h 97"/>
              <a:gd name="T88" fmla="*/ 17 w 74"/>
              <a:gd name="T89" fmla="*/ 20 h 97"/>
              <a:gd name="T90" fmla="*/ 18 w 74"/>
              <a:gd name="T91" fmla="*/ 20 h 97"/>
              <a:gd name="T92" fmla="*/ 22 w 74"/>
              <a:gd name="T93" fmla="*/ 17 h 97"/>
              <a:gd name="T94" fmla="*/ 22 w 74"/>
              <a:gd name="T95" fmla="*/ 15 h 97"/>
              <a:gd name="T96" fmla="*/ 21 w 74"/>
              <a:gd name="T97" fmla="*/ 1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 h="97">
                <a:moveTo>
                  <a:pt x="21" y="0"/>
                </a:moveTo>
                <a:cubicBezTo>
                  <a:pt x="60" y="0"/>
                  <a:pt x="60" y="0"/>
                  <a:pt x="60" y="0"/>
                </a:cubicBezTo>
                <a:cubicBezTo>
                  <a:pt x="64" y="0"/>
                  <a:pt x="66" y="1"/>
                  <a:pt x="68" y="3"/>
                </a:cubicBezTo>
                <a:cubicBezTo>
                  <a:pt x="70" y="5"/>
                  <a:pt x="72" y="8"/>
                  <a:pt x="72" y="11"/>
                </a:cubicBezTo>
                <a:cubicBezTo>
                  <a:pt x="72" y="56"/>
                  <a:pt x="72" y="56"/>
                  <a:pt x="72" y="56"/>
                </a:cubicBezTo>
                <a:cubicBezTo>
                  <a:pt x="71" y="55"/>
                  <a:pt x="70" y="53"/>
                  <a:pt x="70" y="52"/>
                </a:cubicBezTo>
                <a:cubicBezTo>
                  <a:pt x="68" y="50"/>
                  <a:pt x="66" y="48"/>
                  <a:pt x="63" y="47"/>
                </a:cubicBezTo>
                <a:cubicBezTo>
                  <a:pt x="63" y="11"/>
                  <a:pt x="63" y="11"/>
                  <a:pt x="63" y="11"/>
                </a:cubicBezTo>
                <a:cubicBezTo>
                  <a:pt x="63" y="10"/>
                  <a:pt x="63" y="9"/>
                  <a:pt x="62" y="9"/>
                </a:cubicBezTo>
                <a:cubicBezTo>
                  <a:pt x="62" y="8"/>
                  <a:pt x="61" y="8"/>
                  <a:pt x="60" y="8"/>
                </a:cubicBezTo>
                <a:cubicBezTo>
                  <a:pt x="25" y="8"/>
                  <a:pt x="25" y="8"/>
                  <a:pt x="25" y="8"/>
                </a:cubicBezTo>
                <a:cubicBezTo>
                  <a:pt x="26" y="11"/>
                  <a:pt x="26" y="11"/>
                  <a:pt x="26" y="11"/>
                </a:cubicBezTo>
                <a:cubicBezTo>
                  <a:pt x="26" y="14"/>
                  <a:pt x="26" y="14"/>
                  <a:pt x="26" y="14"/>
                </a:cubicBezTo>
                <a:cubicBezTo>
                  <a:pt x="26" y="16"/>
                  <a:pt x="26" y="17"/>
                  <a:pt x="26" y="18"/>
                </a:cubicBezTo>
                <a:cubicBezTo>
                  <a:pt x="26" y="19"/>
                  <a:pt x="25" y="21"/>
                  <a:pt x="23" y="22"/>
                </a:cubicBezTo>
                <a:cubicBezTo>
                  <a:pt x="22" y="23"/>
                  <a:pt x="21" y="24"/>
                  <a:pt x="19" y="24"/>
                </a:cubicBezTo>
                <a:cubicBezTo>
                  <a:pt x="18" y="24"/>
                  <a:pt x="17" y="24"/>
                  <a:pt x="16" y="24"/>
                </a:cubicBezTo>
                <a:cubicBezTo>
                  <a:pt x="12" y="24"/>
                  <a:pt x="12" y="24"/>
                  <a:pt x="12" y="24"/>
                </a:cubicBezTo>
                <a:cubicBezTo>
                  <a:pt x="8" y="23"/>
                  <a:pt x="8" y="23"/>
                  <a:pt x="8" y="23"/>
                </a:cubicBezTo>
                <a:cubicBezTo>
                  <a:pt x="8" y="79"/>
                  <a:pt x="8" y="79"/>
                  <a:pt x="8" y="79"/>
                </a:cubicBezTo>
                <a:cubicBezTo>
                  <a:pt x="8" y="80"/>
                  <a:pt x="9" y="80"/>
                  <a:pt x="9" y="81"/>
                </a:cubicBezTo>
                <a:cubicBezTo>
                  <a:pt x="9" y="81"/>
                  <a:pt x="9" y="81"/>
                  <a:pt x="9" y="81"/>
                </a:cubicBezTo>
                <a:cubicBezTo>
                  <a:pt x="10" y="81"/>
                  <a:pt x="10" y="82"/>
                  <a:pt x="11" y="82"/>
                </a:cubicBezTo>
                <a:cubicBezTo>
                  <a:pt x="28" y="82"/>
                  <a:pt x="28" y="82"/>
                  <a:pt x="28" y="82"/>
                </a:cubicBezTo>
                <a:cubicBezTo>
                  <a:pt x="28" y="82"/>
                  <a:pt x="29" y="83"/>
                  <a:pt x="29" y="84"/>
                </a:cubicBezTo>
                <a:cubicBezTo>
                  <a:pt x="31" y="86"/>
                  <a:pt x="34" y="88"/>
                  <a:pt x="37" y="90"/>
                </a:cubicBezTo>
                <a:cubicBezTo>
                  <a:pt x="11" y="90"/>
                  <a:pt x="11" y="90"/>
                  <a:pt x="11" y="90"/>
                </a:cubicBezTo>
                <a:cubicBezTo>
                  <a:pt x="8" y="90"/>
                  <a:pt x="5" y="89"/>
                  <a:pt x="3" y="87"/>
                </a:cubicBezTo>
                <a:cubicBezTo>
                  <a:pt x="3" y="87"/>
                  <a:pt x="3" y="87"/>
                  <a:pt x="3" y="87"/>
                </a:cubicBezTo>
                <a:cubicBezTo>
                  <a:pt x="3" y="87"/>
                  <a:pt x="3" y="87"/>
                  <a:pt x="3" y="87"/>
                </a:cubicBezTo>
                <a:cubicBezTo>
                  <a:pt x="1" y="85"/>
                  <a:pt x="0" y="82"/>
                  <a:pt x="0" y="79"/>
                </a:cubicBezTo>
                <a:cubicBezTo>
                  <a:pt x="0" y="20"/>
                  <a:pt x="0" y="20"/>
                  <a:pt x="0" y="20"/>
                </a:cubicBezTo>
                <a:cubicBezTo>
                  <a:pt x="0" y="18"/>
                  <a:pt x="0" y="18"/>
                  <a:pt x="0" y="18"/>
                </a:cubicBezTo>
                <a:cubicBezTo>
                  <a:pt x="1" y="17"/>
                  <a:pt x="1" y="17"/>
                  <a:pt x="1" y="17"/>
                </a:cubicBezTo>
                <a:cubicBezTo>
                  <a:pt x="18" y="1"/>
                  <a:pt x="18" y="1"/>
                  <a:pt x="18" y="1"/>
                </a:cubicBezTo>
                <a:cubicBezTo>
                  <a:pt x="19" y="0"/>
                  <a:pt x="19" y="0"/>
                  <a:pt x="19" y="0"/>
                </a:cubicBezTo>
                <a:cubicBezTo>
                  <a:pt x="21" y="0"/>
                  <a:pt x="21" y="0"/>
                  <a:pt x="21" y="0"/>
                </a:cubicBezTo>
                <a:close/>
                <a:moveTo>
                  <a:pt x="17" y="52"/>
                </a:moveTo>
                <a:cubicBezTo>
                  <a:pt x="17" y="56"/>
                  <a:pt x="17" y="56"/>
                  <a:pt x="17" y="56"/>
                </a:cubicBezTo>
                <a:cubicBezTo>
                  <a:pt x="27" y="56"/>
                  <a:pt x="27" y="56"/>
                  <a:pt x="27" y="56"/>
                </a:cubicBezTo>
                <a:cubicBezTo>
                  <a:pt x="27" y="52"/>
                  <a:pt x="27" y="52"/>
                  <a:pt x="27" y="52"/>
                </a:cubicBezTo>
                <a:cubicBezTo>
                  <a:pt x="17" y="52"/>
                  <a:pt x="17" y="52"/>
                  <a:pt x="17" y="52"/>
                </a:cubicBezTo>
                <a:close/>
                <a:moveTo>
                  <a:pt x="17" y="40"/>
                </a:moveTo>
                <a:cubicBezTo>
                  <a:pt x="17" y="44"/>
                  <a:pt x="17" y="44"/>
                  <a:pt x="17" y="44"/>
                </a:cubicBezTo>
                <a:cubicBezTo>
                  <a:pt x="56" y="44"/>
                  <a:pt x="56" y="44"/>
                  <a:pt x="56" y="44"/>
                </a:cubicBezTo>
                <a:cubicBezTo>
                  <a:pt x="56" y="40"/>
                  <a:pt x="56" y="40"/>
                  <a:pt x="56" y="40"/>
                </a:cubicBezTo>
                <a:cubicBezTo>
                  <a:pt x="17" y="40"/>
                  <a:pt x="17" y="40"/>
                  <a:pt x="17" y="40"/>
                </a:cubicBezTo>
                <a:close/>
                <a:moveTo>
                  <a:pt x="17" y="28"/>
                </a:moveTo>
                <a:cubicBezTo>
                  <a:pt x="17" y="33"/>
                  <a:pt x="17" y="33"/>
                  <a:pt x="17" y="33"/>
                </a:cubicBezTo>
                <a:cubicBezTo>
                  <a:pt x="56" y="33"/>
                  <a:pt x="56" y="33"/>
                  <a:pt x="56" y="33"/>
                </a:cubicBezTo>
                <a:cubicBezTo>
                  <a:pt x="56" y="28"/>
                  <a:pt x="56" y="28"/>
                  <a:pt x="56" y="28"/>
                </a:cubicBezTo>
                <a:cubicBezTo>
                  <a:pt x="17" y="28"/>
                  <a:pt x="17" y="28"/>
                  <a:pt x="17" y="28"/>
                </a:cubicBezTo>
                <a:close/>
                <a:moveTo>
                  <a:pt x="34" y="17"/>
                </a:moveTo>
                <a:cubicBezTo>
                  <a:pt x="34" y="22"/>
                  <a:pt x="34" y="22"/>
                  <a:pt x="34" y="22"/>
                </a:cubicBezTo>
                <a:cubicBezTo>
                  <a:pt x="56" y="22"/>
                  <a:pt x="56" y="22"/>
                  <a:pt x="56" y="22"/>
                </a:cubicBezTo>
                <a:cubicBezTo>
                  <a:pt x="56" y="17"/>
                  <a:pt x="56" y="17"/>
                  <a:pt x="56" y="17"/>
                </a:cubicBezTo>
                <a:cubicBezTo>
                  <a:pt x="34" y="17"/>
                  <a:pt x="34" y="17"/>
                  <a:pt x="34" y="17"/>
                </a:cubicBezTo>
                <a:close/>
                <a:moveTo>
                  <a:pt x="41" y="69"/>
                </a:moveTo>
                <a:cubicBezTo>
                  <a:pt x="43" y="64"/>
                  <a:pt x="48" y="61"/>
                  <a:pt x="55" y="60"/>
                </a:cubicBezTo>
                <a:cubicBezTo>
                  <a:pt x="48" y="56"/>
                  <a:pt x="39" y="62"/>
                  <a:pt x="41" y="69"/>
                </a:cubicBezTo>
                <a:close/>
                <a:moveTo>
                  <a:pt x="38" y="54"/>
                </a:moveTo>
                <a:cubicBezTo>
                  <a:pt x="34" y="57"/>
                  <a:pt x="32" y="61"/>
                  <a:pt x="31" y="66"/>
                </a:cubicBezTo>
                <a:cubicBezTo>
                  <a:pt x="31" y="70"/>
                  <a:pt x="32" y="75"/>
                  <a:pt x="35" y="79"/>
                </a:cubicBezTo>
                <a:cubicBezTo>
                  <a:pt x="38" y="83"/>
                  <a:pt x="43" y="86"/>
                  <a:pt x="47" y="86"/>
                </a:cubicBezTo>
                <a:cubicBezTo>
                  <a:pt x="51" y="87"/>
                  <a:pt x="55" y="86"/>
                  <a:pt x="58" y="84"/>
                </a:cubicBezTo>
                <a:cubicBezTo>
                  <a:pt x="58" y="85"/>
                  <a:pt x="58" y="86"/>
                  <a:pt x="59" y="87"/>
                </a:cubicBezTo>
                <a:cubicBezTo>
                  <a:pt x="65" y="95"/>
                  <a:pt x="65" y="95"/>
                  <a:pt x="65" y="95"/>
                </a:cubicBezTo>
                <a:cubicBezTo>
                  <a:pt x="67" y="97"/>
                  <a:pt x="69" y="97"/>
                  <a:pt x="71" y="96"/>
                </a:cubicBezTo>
                <a:cubicBezTo>
                  <a:pt x="71" y="96"/>
                  <a:pt x="71" y="96"/>
                  <a:pt x="71" y="96"/>
                </a:cubicBezTo>
                <a:cubicBezTo>
                  <a:pt x="73" y="94"/>
                  <a:pt x="74" y="91"/>
                  <a:pt x="72" y="90"/>
                </a:cubicBezTo>
                <a:cubicBezTo>
                  <a:pt x="66" y="82"/>
                  <a:pt x="66" y="82"/>
                  <a:pt x="66" y="82"/>
                </a:cubicBezTo>
                <a:cubicBezTo>
                  <a:pt x="65" y="81"/>
                  <a:pt x="64" y="80"/>
                  <a:pt x="63" y="80"/>
                </a:cubicBezTo>
                <a:cubicBezTo>
                  <a:pt x="66" y="77"/>
                  <a:pt x="67" y="74"/>
                  <a:pt x="68" y="70"/>
                </a:cubicBezTo>
                <a:cubicBezTo>
                  <a:pt x="68" y="66"/>
                  <a:pt x="67" y="61"/>
                  <a:pt x="64" y="57"/>
                </a:cubicBezTo>
                <a:cubicBezTo>
                  <a:pt x="61" y="53"/>
                  <a:pt x="56" y="50"/>
                  <a:pt x="52" y="50"/>
                </a:cubicBezTo>
                <a:cubicBezTo>
                  <a:pt x="47" y="49"/>
                  <a:pt x="42" y="50"/>
                  <a:pt x="38" y="54"/>
                </a:cubicBezTo>
                <a:close/>
                <a:moveTo>
                  <a:pt x="51" y="56"/>
                </a:moveTo>
                <a:cubicBezTo>
                  <a:pt x="48" y="56"/>
                  <a:pt x="45" y="56"/>
                  <a:pt x="42" y="58"/>
                </a:cubicBezTo>
                <a:cubicBezTo>
                  <a:pt x="39" y="61"/>
                  <a:pt x="38" y="63"/>
                  <a:pt x="37" y="67"/>
                </a:cubicBezTo>
                <a:cubicBezTo>
                  <a:pt x="37" y="70"/>
                  <a:pt x="38" y="73"/>
                  <a:pt x="40" y="76"/>
                </a:cubicBezTo>
                <a:cubicBezTo>
                  <a:pt x="42" y="78"/>
                  <a:pt x="45" y="80"/>
                  <a:pt x="48" y="80"/>
                </a:cubicBezTo>
                <a:cubicBezTo>
                  <a:pt x="51" y="80"/>
                  <a:pt x="54" y="80"/>
                  <a:pt x="57" y="78"/>
                </a:cubicBezTo>
                <a:cubicBezTo>
                  <a:pt x="60" y="76"/>
                  <a:pt x="61" y="73"/>
                  <a:pt x="61" y="69"/>
                </a:cubicBezTo>
                <a:cubicBezTo>
                  <a:pt x="62" y="66"/>
                  <a:pt x="61" y="63"/>
                  <a:pt x="59" y="61"/>
                </a:cubicBezTo>
                <a:cubicBezTo>
                  <a:pt x="57" y="58"/>
                  <a:pt x="54" y="56"/>
                  <a:pt x="51" y="56"/>
                </a:cubicBezTo>
                <a:close/>
                <a:moveTo>
                  <a:pt x="21" y="9"/>
                </a:moveTo>
                <a:cubicBezTo>
                  <a:pt x="11" y="19"/>
                  <a:pt x="11" y="19"/>
                  <a:pt x="11" y="19"/>
                </a:cubicBezTo>
                <a:cubicBezTo>
                  <a:pt x="13" y="19"/>
                  <a:pt x="13" y="19"/>
                  <a:pt x="13" y="19"/>
                </a:cubicBezTo>
                <a:cubicBezTo>
                  <a:pt x="17" y="20"/>
                  <a:pt x="17" y="20"/>
                  <a:pt x="17" y="20"/>
                </a:cubicBezTo>
                <a:cubicBezTo>
                  <a:pt x="17" y="20"/>
                  <a:pt x="17" y="20"/>
                  <a:pt x="17" y="20"/>
                </a:cubicBezTo>
                <a:cubicBezTo>
                  <a:pt x="17" y="20"/>
                  <a:pt x="17" y="20"/>
                  <a:pt x="17" y="20"/>
                </a:cubicBezTo>
                <a:cubicBezTo>
                  <a:pt x="17" y="20"/>
                  <a:pt x="18" y="20"/>
                  <a:pt x="18" y="20"/>
                </a:cubicBezTo>
                <a:cubicBezTo>
                  <a:pt x="19" y="20"/>
                  <a:pt x="20" y="19"/>
                  <a:pt x="21" y="19"/>
                </a:cubicBezTo>
                <a:cubicBezTo>
                  <a:pt x="21" y="18"/>
                  <a:pt x="22" y="17"/>
                  <a:pt x="22" y="17"/>
                </a:cubicBezTo>
                <a:cubicBezTo>
                  <a:pt x="22" y="16"/>
                  <a:pt x="22" y="16"/>
                  <a:pt x="22" y="15"/>
                </a:cubicBezTo>
                <a:cubicBezTo>
                  <a:pt x="22" y="15"/>
                  <a:pt x="22" y="15"/>
                  <a:pt x="22" y="15"/>
                </a:cubicBezTo>
                <a:cubicBezTo>
                  <a:pt x="22" y="15"/>
                  <a:pt x="22" y="15"/>
                  <a:pt x="22" y="15"/>
                </a:cubicBezTo>
                <a:cubicBezTo>
                  <a:pt x="21" y="11"/>
                  <a:pt x="21" y="11"/>
                  <a:pt x="21" y="11"/>
                </a:cubicBezTo>
                <a:lnTo>
                  <a:pt x="21" y="9"/>
                </a:lnTo>
                <a:close/>
              </a:path>
            </a:pathLst>
          </a:custGeom>
          <a:solidFill>
            <a:schemeClr val="bg2">
              <a:lumMod val="25000"/>
            </a:schemeClr>
          </a:solidFill>
          <a:ln>
            <a:noFill/>
          </a:ln>
          <a:extLst/>
        </p:spPr>
        <p:txBody>
          <a:bodyPr/>
          <a:lstStyle/>
          <a:p>
            <a:pPr eaLnBrk="1" fontAlgn="auto" hangingPunct="1">
              <a:spcBef>
                <a:spcPts val="0"/>
              </a:spcBef>
              <a:spcAft>
                <a:spcPts val="0"/>
              </a:spcAft>
              <a:defRPr/>
            </a:pPr>
            <a:endParaRPr lang="zh-CN" altLang="en-US">
              <a:solidFill>
                <a:prstClr val="black"/>
              </a:solidFill>
              <a:latin typeface="Times New Roman" panose="02020603050405020304" pitchFamily="18" charset="0"/>
              <a:ea typeface="+mn-ea"/>
              <a:cs typeface="Times New Roman" panose="02020603050405020304" pitchFamily="18" charset="0"/>
            </a:endParaRPr>
          </a:p>
        </p:txBody>
      </p:sp>
      <p:sp>
        <p:nvSpPr>
          <p:cNvPr id="68" name="Freeform 48"/>
          <p:cNvSpPr>
            <a:spLocks noEditPoints="1"/>
          </p:cNvSpPr>
          <p:nvPr/>
        </p:nvSpPr>
        <p:spPr bwMode="auto">
          <a:xfrm>
            <a:off x="9501188" y="5637213"/>
            <a:ext cx="363537" cy="577850"/>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bg2">
              <a:lumMod val="25000"/>
            </a:schemeClr>
          </a:solidFill>
          <a:ln>
            <a:noFill/>
          </a:ln>
          <a:extLst/>
        </p:spPr>
        <p:txBody>
          <a:bodyPr/>
          <a:lstStyle/>
          <a:p>
            <a:pPr eaLnBrk="1" fontAlgn="auto" hangingPunct="1">
              <a:spcBef>
                <a:spcPts val="0"/>
              </a:spcBef>
              <a:spcAft>
                <a:spcPts val="0"/>
              </a:spcAft>
              <a:defRPr/>
            </a:pPr>
            <a:endParaRPr lang="zh-CN" altLang="en-US">
              <a:solidFill>
                <a:prstClr val="black"/>
              </a:solidFill>
              <a:latin typeface="Times New Roman" panose="02020603050405020304" pitchFamily="18" charset="0"/>
              <a:ea typeface="+mn-ea"/>
              <a:cs typeface="Times New Roman" panose="02020603050405020304" pitchFamily="18" charset="0"/>
            </a:endParaRPr>
          </a:p>
        </p:txBody>
      </p:sp>
      <p:sp>
        <p:nvSpPr>
          <p:cNvPr id="70" name="Freeform 71"/>
          <p:cNvSpPr>
            <a:spLocks noEditPoints="1"/>
          </p:cNvSpPr>
          <p:nvPr/>
        </p:nvSpPr>
        <p:spPr bwMode="auto">
          <a:xfrm>
            <a:off x="8526463" y="5656263"/>
            <a:ext cx="511175" cy="539750"/>
          </a:xfrm>
          <a:custGeom>
            <a:avLst/>
            <a:gdLst>
              <a:gd name="T0" fmla="*/ 170 w 222"/>
              <a:gd name="T1" fmla="*/ 29 h 235"/>
              <a:gd name="T2" fmla="*/ 182 w 222"/>
              <a:gd name="T3" fmla="*/ 7 h 235"/>
              <a:gd name="T4" fmla="*/ 151 w 222"/>
              <a:gd name="T5" fmla="*/ 19 h 235"/>
              <a:gd name="T6" fmla="*/ 7 w 222"/>
              <a:gd name="T7" fmla="*/ 159 h 235"/>
              <a:gd name="T8" fmla="*/ 31 w 222"/>
              <a:gd name="T9" fmla="*/ 223 h 235"/>
              <a:gd name="T10" fmla="*/ 31 w 222"/>
              <a:gd name="T11" fmla="*/ 171 h 235"/>
              <a:gd name="T12" fmla="*/ 109 w 222"/>
              <a:gd name="T13" fmla="*/ 114 h 235"/>
              <a:gd name="T14" fmla="*/ 116 w 222"/>
              <a:gd name="T15" fmla="*/ 93 h 235"/>
              <a:gd name="T16" fmla="*/ 87 w 222"/>
              <a:gd name="T17" fmla="*/ 104 h 235"/>
              <a:gd name="T18" fmla="*/ 76 w 222"/>
              <a:gd name="T19" fmla="*/ 100 h 235"/>
              <a:gd name="T20" fmla="*/ 116 w 222"/>
              <a:gd name="T21" fmla="*/ 83 h 235"/>
              <a:gd name="T22" fmla="*/ 132 w 222"/>
              <a:gd name="T23" fmla="*/ 90 h 235"/>
              <a:gd name="T24" fmla="*/ 132 w 222"/>
              <a:gd name="T25" fmla="*/ 19 h 235"/>
              <a:gd name="T26" fmla="*/ 180 w 222"/>
              <a:gd name="T27" fmla="*/ 0 h 235"/>
              <a:gd name="T28" fmla="*/ 182 w 222"/>
              <a:gd name="T29" fmla="*/ 0 h 235"/>
              <a:gd name="T30" fmla="*/ 222 w 222"/>
              <a:gd name="T31" fmla="*/ 19 h 235"/>
              <a:gd name="T32" fmla="*/ 173 w 222"/>
              <a:gd name="T33" fmla="*/ 187 h 235"/>
              <a:gd name="T34" fmla="*/ 158 w 222"/>
              <a:gd name="T35" fmla="*/ 180 h 235"/>
              <a:gd name="T36" fmla="*/ 106 w 222"/>
              <a:gd name="T37" fmla="*/ 211 h 235"/>
              <a:gd name="T38" fmla="*/ 90 w 222"/>
              <a:gd name="T39" fmla="*/ 201 h 235"/>
              <a:gd name="T40" fmla="*/ 38 w 222"/>
              <a:gd name="T41" fmla="*/ 235 h 235"/>
              <a:gd name="T42" fmla="*/ 2 w 222"/>
              <a:gd name="T43" fmla="*/ 218 h 235"/>
              <a:gd name="T44" fmla="*/ 0 w 222"/>
              <a:gd name="T45" fmla="*/ 213 h 235"/>
              <a:gd name="T46" fmla="*/ 0 w 222"/>
              <a:gd name="T47" fmla="*/ 147 h 235"/>
              <a:gd name="T48" fmla="*/ 47 w 222"/>
              <a:gd name="T49" fmla="*/ 128 h 235"/>
              <a:gd name="T50" fmla="*/ 50 w 222"/>
              <a:gd name="T51" fmla="*/ 128 h 235"/>
              <a:gd name="T52" fmla="*/ 90 w 222"/>
              <a:gd name="T53" fmla="*/ 147 h 235"/>
              <a:gd name="T54" fmla="*/ 99 w 222"/>
              <a:gd name="T55" fmla="*/ 199 h 235"/>
              <a:gd name="T56" fmla="*/ 76 w 222"/>
              <a:gd name="T57" fmla="*/ 114 h 235"/>
              <a:gd name="T58" fmla="*/ 68 w 222"/>
              <a:gd name="T59" fmla="*/ 138 h 235"/>
              <a:gd name="T60" fmla="*/ 68 w 222"/>
              <a:gd name="T61" fmla="*/ 102 h 235"/>
              <a:gd name="T62" fmla="*/ 139 w 222"/>
              <a:gd name="T63" fmla="*/ 95 h 235"/>
              <a:gd name="T64" fmla="*/ 158 w 222"/>
              <a:gd name="T65" fmla="*/ 102 h 235"/>
              <a:gd name="T66" fmla="*/ 165 w 222"/>
              <a:gd name="T67" fmla="*/ 175 h 235"/>
              <a:gd name="T68" fmla="*/ 139 w 222"/>
              <a:gd name="T69" fmla="*/ 31 h 235"/>
              <a:gd name="T70" fmla="*/ 139 w 222"/>
              <a:gd name="T71" fmla="*/ 95 h 235"/>
              <a:gd name="T72" fmla="*/ 38 w 222"/>
              <a:gd name="T73" fmla="*/ 159 h 235"/>
              <a:gd name="T74" fmla="*/ 47 w 222"/>
              <a:gd name="T75" fmla="*/ 138 h 235"/>
              <a:gd name="T76" fmla="*/ 19 w 222"/>
              <a:gd name="T77" fmla="*/ 149 h 235"/>
              <a:gd name="T78" fmla="*/ 173 w 222"/>
              <a:gd name="T79" fmla="*/ 36 h 235"/>
              <a:gd name="T80" fmla="*/ 173 w 222"/>
              <a:gd name="T81" fmla="*/ 3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2" h="235">
                <a:moveTo>
                  <a:pt x="151" y="19"/>
                </a:moveTo>
                <a:lnTo>
                  <a:pt x="170" y="29"/>
                </a:lnTo>
                <a:lnTo>
                  <a:pt x="203" y="19"/>
                </a:lnTo>
                <a:lnTo>
                  <a:pt x="182" y="7"/>
                </a:lnTo>
                <a:lnTo>
                  <a:pt x="151" y="19"/>
                </a:lnTo>
                <a:lnTo>
                  <a:pt x="151" y="19"/>
                </a:lnTo>
                <a:close/>
                <a:moveTo>
                  <a:pt x="31" y="171"/>
                </a:moveTo>
                <a:lnTo>
                  <a:pt x="7" y="159"/>
                </a:lnTo>
                <a:lnTo>
                  <a:pt x="7" y="211"/>
                </a:lnTo>
                <a:lnTo>
                  <a:pt x="31" y="223"/>
                </a:lnTo>
                <a:lnTo>
                  <a:pt x="31" y="171"/>
                </a:lnTo>
                <a:lnTo>
                  <a:pt x="31" y="171"/>
                </a:lnTo>
                <a:close/>
                <a:moveTo>
                  <a:pt x="87" y="104"/>
                </a:moveTo>
                <a:lnTo>
                  <a:pt x="109" y="114"/>
                </a:lnTo>
                <a:lnTo>
                  <a:pt x="137" y="102"/>
                </a:lnTo>
                <a:lnTo>
                  <a:pt x="116" y="93"/>
                </a:lnTo>
                <a:lnTo>
                  <a:pt x="87" y="104"/>
                </a:lnTo>
                <a:lnTo>
                  <a:pt x="87" y="104"/>
                </a:lnTo>
                <a:close/>
                <a:moveTo>
                  <a:pt x="68" y="102"/>
                </a:moveTo>
                <a:lnTo>
                  <a:pt x="76" y="100"/>
                </a:lnTo>
                <a:lnTo>
                  <a:pt x="116" y="83"/>
                </a:lnTo>
                <a:lnTo>
                  <a:pt x="116" y="83"/>
                </a:lnTo>
                <a:lnTo>
                  <a:pt x="118" y="83"/>
                </a:lnTo>
                <a:lnTo>
                  <a:pt x="132" y="90"/>
                </a:lnTo>
                <a:lnTo>
                  <a:pt x="132" y="24"/>
                </a:lnTo>
                <a:lnTo>
                  <a:pt x="132" y="19"/>
                </a:lnTo>
                <a:lnTo>
                  <a:pt x="139" y="14"/>
                </a:lnTo>
                <a:lnTo>
                  <a:pt x="180" y="0"/>
                </a:lnTo>
                <a:lnTo>
                  <a:pt x="182" y="0"/>
                </a:lnTo>
                <a:lnTo>
                  <a:pt x="182" y="0"/>
                </a:lnTo>
                <a:lnTo>
                  <a:pt x="215" y="14"/>
                </a:lnTo>
                <a:lnTo>
                  <a:pt x="222" y="19"/>
                </a:lnTo>
                <a:lnTo>
                  <a:pt x="222" y="168"/>
                </a:lnTo>
                <a:lnTo>
                  <a:pt x="173" y="187"/>
                </a:lnTo>
                <a:lnTo>
                  <a:pt x="168" y="185"/>
                </a:lnTo>
                <a:lnTo>
                  <a:pt x="158" y="180"/>
                </a:lnTo>
                <a:lnTo>
                  <a:pt x="158" y="192"/>
                </a:lnTo>
                <a:lnTo>
                  <a:pt x="106" y="211"/>
                </a:lnTo>
                <a:lnTo>
                  <a:pt x="102" y="209"/>
                </a:lnTo>
                <a:lnTo>
                  <a:pt x="90" y="201"/>
                </a:lnTo>
                <a:lnTo>
                  <a:pt x="90" y="216"/>
                </a:lnTo>
                <a:lnTo>
                  <a:pt x="38" y="235"/>
                </a:lnTo>
                <a:lnTo>
                  <a:pt x="33" y="232"/>
                </a:lnTo>
                <a:lnTo>
                  <a:pt x="2" y="218"/>
                </a:lnTo>
                <a:lnTo>
                  <a:pt x="0" y="216"/>
                </a:lnTo>
                <a:lnTo>
                  <a:pt x="0" y="213"/>
                </a:lnTo>
                <a:lnTo>
                  <a:pt x="0" y="154"/>
                </a:lnTo>
                <a:lnTo>
                  <a:pt x="0" y="147"/>
                </a:lnTo>
                <a:lnTo>
                  <a:pt x="7" y="145"/>
                </a:lnTo>
                <a:lnTo>
                  <a:pt x="47" y="128"/>
                </a:lnTo>
                <a:lnTo>
                  <a:pt x="47" y="128"/>
                </a:lnTo>
                <a:lnTo>
                  <a:pt x="50" y="128"/>
                </a:lnTo>
                <a:lnTo>
                  <a:pt x="80" y="145"/>
                </a:lnTo>
                <a:lnTo>
                  <a:pt x="90" y="147"/>
                </a:lnTo>
                <a:lnTo>
                  <a:pt x="90" y="194"/>
                </a:lnTo>
                <a:lnTo>
                  <a:pt x="99" y="199"/>
                </a:lnTo>
                <a:lnTo>
                  <a:pt x="99" y="126"/>
                </a:lnTo>
                <a:lnTo>
                  <a:pt x="76" y="114"/>
                </a:lnTo>
                <a:lnTo>
                  <a:pt x="76" y="142"/>
                </a:lnTo>
                <a:lnTo>
                  <a:pt x="68" y="138"/>
                </a:lnTo>
                <a:lnTo>
                  <a:pt x="68" y="109"/>
                </a:lnTo>
                <a:lnTo>
                  <a:pt x="68" y="102"/>
                </a:lnTo>
                <a:lnTo>
                  <a:pt x="68" y="102"/>
                </a:lnTo>
                <a:close/>
                <a:moveTo>
                  <a:pt x="139" y="95"/>
                </a:moveTo>
                <a:lnTo>
                  <a:pt x="149" y="100"/>
                </a:lnTo>
                <a:lnTo>
                  <a:pt x="158" y="102"/>
                </a:lnTo>
                <a:lnTo>
                  <a:pt x="158" y="171"/>
                </a:lnTo>
                <a:lnTo>
                  <a:pt x="165" y="175"/>
                </a:lnTo>
                <a:lnTo>
                  <a:pt x="165" y="43"/>
                </a:lnTo>
                <a:lnTo>
                  <a:pt x="139" y="31"/>
                </a:lnTo>
                <a:lnTo>
                  <a:pt x="139" y="95"/>
                </a:lnTo>
                <a:lnTo>
                  <a:pt x="139" y="95"/>
                </a:lnTo>
                <a:close/>
                <a:moveTo>
                  <a:pt x="19" y="149"/>
                </a:moveTo>
                <a:lnTo>
                  <a:pt x="38" y="159"/>
                </a:lnTo>
                <a:lnTo>
                  <a:pt x="71" y="147"/>
                </a:lnTo>
                <a:lnTo>
                  <a:pt x="47" y="138"/>
                </a:lnTo>
                <a:lnTo>
                  <a:pt x="19" y="149"/>
                </a:lnTo>
                <a:lnTo>
                  <a:pt x="19" y="149"/>
                </a:lnTo>
                <a:close/>
                <a:moveTo>
                  <a:pt x="173" y="38"/>
                </a:moveTo>
                <a:lnTo>
                  <a:pt x="173" y="36"/>
                </a:lnTo>
                <a:lnTo>
                  <a:pt x="173" y="38"/>
                </a:lnTo>
                <a:lnTo>
                  <a:pt x="173" y="38"/>
                </a:lnTo>
                <a:lnTo>
                  <a:pt x="173" y="38"/>
                </a:lnTo>
                <a:close/>
              </a:path>
            </a:pathLst>
          </a:custGeom>
          <a:solidFill>
            <a:schemeClr val="bg2">
              <a:lumMod val="25000"/>
            </a:schemeClr>
          </a:solidFill>
          <a:ln>
            <a:noFill/>
          </a:ln>
          <a:extLst/>
        </p:spPr>
        <p:txBody>
          <a:bodyPr/>
          <a:lstStyle/>
          <a:p>
            <a:pPr eaLnBrk="1" fontAlgn="auto" hangingPunct="1">
              <a:spcBef>
                <a:spcPts val="0"/>
              </a:spcBef>
              <a:spcAft>
                <a:spcPts val="0"/>
              </a:spcAft>
              <a:defRPr/>
            </a:pPr>
            <a:endParaRPr lang="zh-CN" altLang="en-US">
              <a:solidFill>
                <a:prstClr val="black"/>
              </a:solidFill>
              <a:latin typeface="Times New Roman" panose="02020603050405020304" pitchFamily="18" charset="0"/>
              <a:ea typeface="+mn-ea"/>
              <a:cs typeface="Times New Roman" panose="02020603050405020304" pitchFamily="18" charset="0"/>
            </a:endParaRPr>
          </a:p>
        </p:txBody>
      </p:sp>
      <p:sp>
        <p:nvSpPr>
          <p:cNvPr id="73" name="Freeform 306"/>
          <p:cNvSpPr>
            <a:spLocks noEditPoints="1"/>
          </p:cNvSpPr>
          <p:nvPr/>
        </p:nvSpPr>
        <p:spPr bwMode="auto">
          <a:xfrm>
            <a:off x="10253663" y="5676900"/>
            <a:ext cx="539750" cy="538163"/>
          </a:xfrm>
          <a:custGeom>
            <a:avLst/>
            <a:gdLst>
              <a:gd name="T0" fmla="*/ 60 w 99"/>
              <a:gd name="T1" fmla="*/ 9 h 99"/>
              <a:gd name="T2" fmla="*/ 81 w 99"/>
              <a:gd name="T3" fmla="*/ 10 h 99"/>
              <a:gd name="T4" fmla="*/ 79 w 99"/>
              <a:gd name="T5" fmla="*/ 20 h 99"/>
              <a:gd name="T6" fmla="*/ 96 w 99"/>
              <a:gd name="T7" fmla="*/ 31 h 99"/>
              <a:gd name="T8" fmla="*/ 90 w 99"/>
              <a:gd name="T9" fmla="*/ 38 h 99"/>
              <a:gd name="T10" fmla="*/ 99 w 99"/>
              <a:gd name="T11" fmla="*/ 57 h 99"/>
              <a:gd name="T12" fmla="*/ 90 w 99"/>
              <a:gd name="T13" fmla="*/ 60 h 99"/>
              <a:gd name="T14" fmla="*/ 89 w 99"/>
              <a:gd name="T15" fmla="*/ 81 h 99"/>
              <a:gd name="T16" fmla="*/ 80 w 99"/>
              <a:gd name="T17" fmla="*/ 79 h 99"/>
              <a:gd name="T18" fmla="*/ 68 w 99"/>
              <a:gd name="T19" fmla="*/ 97 h 99"/>
              <a:gd name="T20" fmla="*/ 61 w 99"/>
              <a:gd name="T21" fmla="*/ 90 h 99"/>
              <a:gd name="T22" fmla="*/ 42 w 99"/>
              <a:gd name="T23" fmla="*/ 99 h 99"/>
              <a:gd name="T24" fmla="*/ 39 w 99"/>
              <a:gd name="T25" fmla="*/ 91 h 99"/>
              <a:gd name="T26" fmla="*/ 18 w 99"/>
              <a:gd name="T27" fmla="*/ 89 h 99"/>
              <a:gd name="T28" fmla="*/ 20 w 99"/>
              <a:gd name="T29" fmla="*/ 80 h 99"/>
              <a:gd name="T30" fmla="*/ 3 w 99"/>
              <a:gd name="T31" fmla="*/ 68 h 99"/>
              <a:gd name="T32" fmla="*/ 9 w 99"/>
              <a:gd name="T33" fmla="*/ 61 h 99"/>
              <a:gd name="T34" fmla="*/ 0 w 99"/>
              <a:gd name="T35" fmla="*/ 42 h 99"/>
              <a:gd name="T36" fmla="*/ 9 w 99"/>
              <a:gd name="T37" fmla="*/ 39 h 99"/>
              <a:gd name="T38" fmla="*/ 10 w 99"/>
              <a:gd name="T39" fmla="*/ 18 h 99"/>
              <a:gd name="T40" fmla="*/ 19 w 99"/>
              <a:gd name="T41" fmla="*/ 20 h 99"/>
              <a:gd name="T42" fmla="*/ 31 w 99"/>
              <a:gd name="T43" fmla="*/ 3 h 99"/>
              <a:gd name="T44" fmla="*/ 38 w 99"/>
              <a:gd name="T45" fmla="*/ 9 h 99"/>
              <a:gd name="T46" fmla="*/ 57 w 99"/>
              <a:gd name="T47" fmla="*/ 0 h 99"/>
              <a:gd name="T48" fmla="*/ 36 w 99"/>
              <a:gd name="T49" fmla="*/ 58 h 99"/>
              <a:gd name="T50" fmla="*/ 45 w 99"/>
              <a:gd name="T51" fmla="*/ 47 h 99"/>
              <a:gd name="T52" fmla="*/ 58 w 99"/>
              <a:gd name="T53" fmla="*/ 55 h 99"/>
              <a:gd name="T54" fmla="*/ 64 w 99"/>
              <a:gd name="T55" fmla="*/ 56 h 99"/>
              <a:gd name="T56" fmla="*/ 54 w 99"/>
              <a:gd name="T57" fmla="*/ 54 h 99"/>
              <a:gd name="T58" fmla="*/ 58 w 99"/>
              <a:gd name="T59" fmla="*/ 69 h 99"/>
              <a:gd name="T60" fmla="*/ 71 w 99"/>
              <a:gd name="T61" fmla="*/ 71 h 99"/>
              <a:gd name="T62" fmla="*/ 71 w 99"/>
              <a:gd name="T63" fmla="*/ 28 h 99"/>
              <a:gd name="T64" fmla="*/ 28 w 99"/>
              <a:gd name="T65" fmla="*/ 28 h 99"/>
              <a:gd name="T66" fmla="*/ 28 w 99"/>
              <a:gd name="T67" fmla="*/ 71 h 99"/>
              <a:gd name="T68" fmla="*/ 55 w 99"/>
              <a:gd name="T69" fmla="*/ 79 h 99"/>
              <a:gd name="T70" fmla="*/ 48 w 99"/>
              <a:gd name="T71" fmla="*/ 66 h 99"/>
              <a:gd name="T72" fmla="*/ 35 w 99"/>
              <a:gd name="T73" fmla="*/ 75 h 99"/>
              <a:gd name="T74" fmla="*/ 42 w 99"/>
              <a:gd name="T75" fmla="*/ 71 h 99"/>
              <a:gd name="T76" fmla="*/ 45 w 99"/>
              <a:gd name="T77" fmla="*/ 52 h 99"/>
              <a:gd name="T78" fmla="*/ 38 w 99"/>
              <a:gd name="T79" fmla="*/ 59 h 99"/>
              <a:gd name="T80" fmla="*/ 51 w 99"/>
              <a:gd name="T81" fmla="*/ 37 h 99"/>
              <a:gd name="T82" fmla="*/ 51 w 99"/>
              <a:gd name="T83" fmla="*/ 46 h 99"/>
              <a:gd name="T84" fmla="*/ 51 w 99"/>
              <a:gd name="T85" fmla="*/ 37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9" h="99">
                <a:moveTo>
                  <a:pt x="59" y="8"/>
                </a:moveTo>
                <a:cubicBezTo>
                  <a:pt x="59" y="9"/>
                  <a:pt x="60" y="9"/>
                  <a:pt x="60" y="9"/>
                </a:cubicBezTo>
                <a:cubicBezTo>
                  <a:pt x="66" y="2"/>
                  <a:pt x="66" y="2"/>
                  <a:pt x="66" y="2"/>
                </a:cubicBezTo>
                <a:cubicBezTo>
                  <a:pt x="81" y="10"/>
                  <a:pt x="81" y="10"/>
                  <a:pt x="81" y="10"/>
                </a:cubicBezTo>
                <a:cubicBezTo>
                  <a:pt x="78" y="19"/>
                  <a:pt x="78" y="19"/>
                  <a:pt x="78" y="19"/>
                </a:cubicBezTo>
                <a:cubicBezTo>
                  <a:pt x="78" y="19"/>
                  <a:pt x="79" y="19"/>
                  <a:pt x="79" y="20"/>
                </a:cubicBezTo>
                <a:cubicBezTo>
                  <a:pt x="88" y="17"/>
                  <a:pt x="88" y="17"/>
                  <a:pt x="88" y="17"/>
                </a:cubicBezTo>
                <a:cubicBezTo>
                  <a:pt x="96" y="31"/>
                  <a:pt x="96" y="31"/>
                  <a:pt x="96" y="31"/>
                </a:cubicBezTo>
                <a:cubicBezTo>
                  <a:pt x="90" y="37"/>
                  <a:pt x="90" y="37"/>
                  <a:pt x="90" y="37"/>
                </a:cubicBezTo>
                <a:cubicBezTo>
                  <a:pt x="90" y="38"/>
                  <a:pt x="90" y="38"/>
                  <a:pt x="90" y="38"/>
                </a:cubicBezTo>
                <a:cubicBezTo>
                  <a:pt x="99" y="40"/>
                  <a:pt x="99" y="40"/>
                  <a:pt x="99" y="40"/>
                </a:cubicBezTo>
                <a:cubicBezTo>
                  <a:pt x="99" y="57"/>
                  <a:pt x="99" y="57"/>
                  <a:pt x="99" y="57"/>
                </a:cubicBezTo>
                <a:cubicBezTo>
                  <a:pt x="91" y="59"/>
                  <a:pt x="91" y="59"/>
                  <a:pt x="91" y="59"/>
                </a:cubicBezTo>
                <a:cubicBezTo>
                  <a:pt x="91" y="59"/>
                  <a:pt x="90" y="60"/>
                  <a:pt x="90" y="60"/>
                </a:cubicBezTo>
                <a:cubicBezTo>
                  <a:pt x="97" y="67"/>
                  <a:pt x="97" y="67"/>
                  <a:pt x="97" y="67"/>
                </a:cubicBezTo>
                <a:cubicBezTo>
                  <a:pt x="89" y="81"/>
                  <a:pt x="89" y="81"/>
                  <a:pt x="89" y="81"/>
                </a:cubicBezTo>
                <a:cubicBezTo>
                  <a:pt x="80" y="78"/>
                  <a:pt x="80" y="78"/>
                  <a:pt x="80" y="78"/>
                </a:cubicBezTo>
                <a:cubicBezTo>
                  <a:pt x="80" y="79"/>
                  <a:pt x="80" y="79"/>
                  <a:pt x="80" y="79"/>
                </a:cubicBezTo>
                <a:cubicBezTo>
                  <a:pt x="82" y="88"/>
                  <a:pt x="82" y="88"/>
                  <a:pt x="82" y="88"/>
                </a:cubicBezTo>
                <a:cubicBezTo>
                  <a:pt x="68" y="97"/>
                  <a:pt x="68" y="97"/>
                  <a:pt x="68" y="97"/>
                </a:cubicBezTo>
                <a:cubicBezTo>
                  <a:pt x="62" y="90"/>
                  <a:pt x="62" y="90"/>
                  <a:pt x="62" y="90"/>
                </a:cubicBezTo>
                <a:cubicBezTo>
                  <a:pt x="62" y="90"/>
                  <a:pt x="61" y="90"/>
                  <a:pt x="61" y="90"/>
                </a:cubicBezTo>
                <a:cubicBezTo>
                  <a:pt x="59" y="99"/>
                  <a:pt x="59" y="99"/>
                  <a:pt x="59" y="99"/>
                </a:cubicBezTo>
                <a:cubicBezTo>
                  <a:pt x="42" y="99"/>
                  <a:pt x="42" y="99"/>
                  <a:pt x="42" y="99"/>
                </a:cubicBezTo>
                <a:cubicBezTo>
                  <a:pt x="40" y="91"/>
                  <a:pt x="40" y="91"/>
                  <a:pt x="40" y="91"/>
                </a:cubicBezTo>
                <a:cubicBezTo>
                  <a:pt x="40" y="91"/>
                  <a:pt x="39" y="91"/>
                  <a:pt x="39" y="91"/>
                </a:cubicBezTo>
                <a:cubicBezTo>
                  <a:pt x="33" y="97"/>
                  <a:pt x="33" y="97"/>
                  <a:pt x="33" y="97"/>
                </a:cubicBezTo>
                <a:cubicBezTo>
                  <a:pt x="18" y="89"/>
                  <a:pt x="18" y="89"/>
                  <a:pt x="18" y="89"/>
                </a:cubicBezTo>
                <a:cubicBezTo>
                  <a:pt x="21" y="81"/>
                  <a:pt x="21" y="81"/>
                  <a:pt x="21" y="81"/>
                </a:cubicBezTo>
                <a:cubicBezTo>
                  <a:pt x="20" y="80"/>
                  <a:pt x="20" y="80"/>
                  <a:pt x="20" y="80"/>
                </a:cubicBezTo>
                <a:cubicBezTo>
                  <a:pt x="11" y="83"/>
                  <a:pt x="11" y="83"/>
                  <a:pt x="11" y="83"/>
                </a:cubicBezTo>
                <a:cubicBezTo>
                  <a:pt x="3" y="68"/>
                  <a:pt x="3" y="68"/>
                  <a:pt x="3" y="68"/>
                </a:cubicBezTo>
                <a:cubicBezTo>
                  <a:pt x="9" y="62"/>
                  <a:pt x="9" y="62"/>
                  <a:pt x="9" y="62"/>
                </a:cubicBezTo>
                <a:cubicBezTo>
                  <a:pt x="9" y="62"/>
                  <a:pt x="9" y="61"/>
                  <a:pt x="9" y="61"/>
                </a:cubicBezTo>
                <a:cubicBezTo>
                  <a:pt x="0" y="59"/>
                  <a:pt x="0" y="59"/>
                  <a:pt x="0" y="59"/>
                </a:cubicBezTo>
                <a:cubicBezTo>
                  <a:pt x="0" y="42"/>
                  <a:pt x="0" y="42"/>
                  <a:pt x="0" y="42"/>
                </a:cubicBezTo>
                <a:cubicBezTo>
                  <a:pt x="8" y="40"/>
                  <a:pt x="8" y="40"/>
                  <a:pt x="8" y="40"/>
                </a:cubicBezTo>
                <a:cubicBezTo>
                  <a:pt x="8" y="40"/>
                  <a:pt x="8" y="39"/>
                  <a:pt x="9" y="39"/>
                </a:cubicBezTo>
                <a:cubicBezTo>
                  <a:pt x="2" y="33"/>
                  <a:pt x="2" y="33"/>
                  <a:pt x="2" y="33"/>
                </a:cubicBezTo>
                <a:cubicBezTo>
                  <a:pt x="10" y="18"/>
                  <a:pt x="10" y="18"/>
                  <a:pt x="10" y="18"/>
                </a:cubicBezTo>
                <a:cubicBezTo>
                  <a:pt x="18" y="21"/>
                  <a:pt x="18" y="21"/>
                  <a:pt x="18" y="21"/>
                </a:cubicBezTo>
                <a:cubicBezTo>
                  <a:pt x="19" y="21"/>
                  <a:pt x="19" y="20"/>
                  <a:pt x="19" y="20"/>
                </a:cubicBezTo>
                <a:cubicBezTo>
                  <a:pt x="17" y="11"/>
                  <a:pt x="17" y="11"/>
                  <a:pt x="17" y="11"/>
                </a:cubicBezTo>
                <a:cubicBezTo>
                  <a:pt x="31" y="3"/>
                  <a:pt x="31" y="3"/>
                  <a:pt x="31" y="3"/>
                </a:cubicBezTo>
                <a:cubicBezTo>
                  <a:pt x="37" y="9"/>
                  <a:pt x="37" y="9"/>
                  <a:pt x="37" y="9"/>
                </a:cubicBezTo>
                <a:cubicBezTo>
                  <a:pt x="37" y="9"/>
                  <a:pt x="38" y="9"/>
                  <a:pt x="38" y="9"/>
                </a:cubicBezTo>
                <a:cubicBezTo>
                  <a:pt x="40" y="0"/>
                  <a:pt x="40" y="0"/>
                  <a:pt x="40" y="0"/>
                </a:cubicBezTo>
                <a:cubicBezTo>
                  <a:pt x="57" y="0"/>
                  <a:pt x="57" y="0"/>
                  <a:pt x="57" y="0"/>
                </a:cubicBezTo>
                <a:cubicBezTo>
                  <a:pt x="59" y="8"/>
                  <a:pt x="59" y="8"/>
                  <a:pt x="59" y="8"/>
                </a:cubicBezTo>
                <a:close/>
                <a:moveTo>
                  <a:pt x="36" y="58"/>
                </a:moveTo>
                <a:cubicBezTo>
                  <a:pt x="37" y="52"/>
                  <a:pt x="37" y="52"/>
                  <a:pt x="37" y="52"/>
                </a:cubicBezTo>
                <a:cubicBezTo>
                  <a:pt x="45" y="47"/>
                  <a:pt x="45" y="47"/>
                  <a:pt x="45" y="47"/>
                </a:cubicBezTo>
                <a:cubicBezTo>
                  <a:pt x="56" y="47"/>
                  <a:pt x="56" y="47"/>
                  <a:pt x="56" y="47"/>
                </a:cubicBezTo>
                <a:cubicBezTo>
                  <a:pt x="58" y="55"/>
                  <a:pt x="58" y="55"/>
                  <a:pt x="58" y="55"/>
                </a:cubicBezTo>
                <a:cubicBezTo>
                  <a:pt x="64" y="55"/>
                  <a:pt x="64" y="55"/>
                  <a:pt x="64" y="55"/>
                </a:cubicBezTo>
                <a:cubicBezTo>
                  <a:pt x="64" y="56"/>
                  <a:pt x="64" y="56"/>
                  <a:pt x="64" y="56"/>
                </a:cubicBezTo>
                <a:cubicBezTo>
                  <a:pt x="56" y="58"/>
                  <a:pt x="56" y="58"/>
                  <a:pt x="56" y="58"/>
                </a:cubicBezTo>
                <a:cubicBezTo>
                  <a:pt x="54" y="54"/>
                  <a:pt x="54" y="54"/>
                  <a:pt x="54" y="54"/>
                </a:cubicBezTo>
                <a:cubicBezTo>
                  <a:pt x="52" y="62"/>
                  <a:pt x="52" y="62"/>
                  <a:pt x="52" y="62"/>
                </a:cubicBezTo>
                <a:cubicBezTo>
                  <a:pt x="58" y="69"/>
                  <a:pt x="58" y="69"/>
                  <a:pt x="58" y="69"/>
                </a:cubicBezTo>
                <a:cubicBezTo>
                  <a:pt x="58" y="79"/>
                  <a:pt x="58" y="79"/>
                  <a:pt x="58" y="79"/>
                </a:cubicBezTo>
                <a:cubicBezTo>
                  <a:pt x="63" y="77"/>
                  <a:pt x="67" y="74"/>
                  <a:pt x="71" y="71"/>
                </a:cubicBezTo>
                <a:cubicBezTo>
                  <a:pt x="76" y="66"/>
                  <a:pt x="80" y="58"/>
                  <a:pt x="80" y="50"/>
                </a:cubicBezTo>
                <a:cubicBezTo>
                  <a:pt x="80" y="41"/>
                  <a:pt x="76" y="34"/>
                  <a:pt x="71" y="28"/>
                </a:cubicBezTo>
                <a:cubicBezTo>
                  <a:pt x="65" y="23"/>
                  <a:pt x="58" y="19"/>
                  <a:pt x="49" y="19"/>
                </a:cubicBezTo>
                <a:cubicBezTo>
                  <a:pt x="41" y="19"/>
                  <a:pt x="34" y="23"/>
                  <a:pt x="28" y="28"/>
                </a:cubicBezTo>
                <a:cubicBezTo>
                  <a:pt x="23" y="34"/>
                  <a:pt x="19" y="41"/>
                  <a:pt x="19" y="50"/>
                </a:cubicBezTo>
                <a:cubicBezTo>
                  <a:pt x="19" y="58"/>
                  <a:pt x="23" y="66"/>
                  <a:pt x="28" y="71"/>
                </a:cubicBezTo>
                <a:cubicBezTo>
                  <a:pt x="34" y="76"/>
                  <a:pt x="41" y="80"/>
                  <a:pt x="49" y="80"/>
                </a:cubicBezTo>
                <a:cubicBezTo>
                  <a:pt x="52" y="80"/>
                  <a:pt x="54" y="80"/>
                  <a:pt x="55" y="79"/>
                </a:cubicBezTo>
                <a:cubicBezTo>
                  <a:pt x="53" y="70"/>
                  <a:pt x="53" y="70"/>
                  <a:pt x="53" y="70"/>
                </a:cubicBezTo>
                <a:cubicBezTo>
                  <a:pt x="48" y="66"/>
                  <a:pt x="48" y="66"/>
                  <a:pt x="48" y="66"/>
                </a:cubicBezTo>
                <a:cubicBezTo>
                  <a:pt x="47" y="69"/>
                  <a:pt x="45" y="73"/>
                  <a:pt x="45" y="73"/>
                </a:cubicBezTo>
                <a:cubicBezTo>
                  <a:pt x="35" y="75"/>
                  <a:pt x="35" y="75"/>
                  <a:pt x="35" y="75"/>
                </a:cubicBezTo>
                <a:cubicBezTo>
                  <a:pt x="35" y="73"/>
                  <a:pt x="35" y="73"/>
                  <a:pt x="35" y="73"/>
                </a:cubicBezTo>
                <a:cubicBezTo>
                  <a:pt x="42" y="71"/>
                  <a:pt x="42" y="71"/>
                  <a:pt x="42" y="71"/>
                </a:cubicBezTo>
                <a:cubicBezTo>
                  <a:pt x="44" y="61"/>
                  <a:pt x="44" y="61"/>
                  <a:pt x="44" y="61"/>
                </a:cubicBezTo>
                <a:cubicBezTo>
                  <a:pt x="45" y="52"/>
                  <a:pt x="45" y="52"/>
                  <a:pt x="45" y="52"/>
                </a:cubicBezTo>
                <a:cubicBezTo>
                  <a:pt x="41" y="54"/>
                  <a:pt x="41" y="54"/>
                  <a:pt x="41" y="54"/>
                </a:cubicBezTo>
                <a:cubicBezTo>
                  <a:pt x="38" y="59"/>
                  <a:pt x="38" y="59"/>
                  <a:pt x="38" y="59"/>
                </a:cubicBezTo>
                <a:cubicBezTo>
                  <a:pt x="36" y="58"/>
                  <a:pt x="36" y="58"/>
                  <a:pt x="36" y="58"/>
                </a:cubicBezTo>
                <a:close/>
                <a:moveTo>
                  <a:pt x="51" y="37"/>
                </a:moveTo>
                <a:cubicBezTo>
                  <a:pt x="48" y="37"/>
                  <a:pt x="46" y="39"/>
                  <a:pt x="46" y="41"/>
                </a:cubicBezTo>
                <a:cubicBezTo>
                  <a:pt x="46" y="44"/>
                  <a:pt x="48" y="46"/>
                  <a:pt x="51" y="46"/>
                </a:cubicBezTo>
                <a:cubicBezTo>
                  <a:pt x="53" y="46"/>
                  <a:pt x="55" y="44"/>
                  <a:pt x="55" y="41"/>
                </a:cubicBezTo>
                <a:cubicBezTo>
                  <a:pt x="55" y="39"/>
                  <a:pt x="53" y="37"/>
                  <a:pt x="51" y="37"/>
                </a:cubicBezTo>
                <a:close/>
              </a:path>
            </a:pathLst>
          </a:custGeom>
          <a:solidFill>
            <a:schemeClr val="bg2">
              <a:lumMod val="25000"/>
            </a:schemeClr>
          </a:solidFill>
          <a:ln>
            <a:noFill/>
          </a:ln>
          <a:extLst/>
        </p:spPr>
        <p:txBody>
          <a:bodyPr/>
          <a:lstStyle/>
          <a:p>
            <a:pPr eaLnBrk="1" fontAlgn="auto" hangingPunct="1">
              <a:spcBef>
                <a:spcPts val="0"/>
              </a:spcBef>
              <a:spcAft>
                <a:spcPts val="0"/>
              </a:spcAft>
              <a:defRPr/>
            </a:pPr>
            <a:endParaRPr lang="zh-CN" altLang="en-US">
              <a:solidFill>
                <a:prstClr val="black"/>
              </a:solidFill>
              <a:latin typeface="Times New Roman" panose="02020603050405020304" pitchFamily="18" charset="0"/>
              <a:ea typeface="+mn-ea"/>
              <a:cs typeface="Times New Roman" panose="02020603050405020304" pitchFamily="18" charset="0"/>
            </a:endParaRPr>
          </a:p>
        </p:txBody>
      </p:sp>
      <p:grpSp>
        <p:nvGrpSpPr>
          <p:cNvPr id="2" name="组合 1"/>
          <p:cNvGrpSpPr>
            <a:grpSpLocks/>
          </p:cNvGrpSpPr>
          <p:nvPr/>
        </p:nvGrpSpPr>
        <p:grpSpPr bwMode="auto">
          <a:xfrm>
            <a:off x="8493125" y="4518025"/>
            <a:ext cx="3324225" cy="1866900"/>
            <a:chOff x="8493853" y="4518660"/>
            <a:chExt cx="3322862" cy="1866265"/>
          </a:xfrm>
        </p:grpSpPr>
        <p:cxnSp>
          <p:nvCxnSpPr>
            <p:cNvPr id="65" name="直接连接符 64"/>
            <p:cNvCxnSpPr/>
            <p:nvPr/>
          </p:nvCxnSpPr>
          <p:spPr>
            <a:xfrm>
              <a:off x="8493853" y="4518660"/>
              <a:ext cx="3322862" cy="0"/>
            </a:xfrm>
            <a:prstGeom prst="line">
              <a:avLst/>
            </a:prstGeom>
            <a:ln>
              <a:solidFill>
                <a:srgbClr val="0072A9"/>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a:off x="8493853" y="5451792"/>
              <a:ext cx="3322862" cy="0"/>
            </a:xfrm>
            <a:prstGeom prst="line">
              <a:avLst/>
            </a:prstGeom>
            <a:ln>
              <a:solidFill>
                <a:srgbClr val="0072A9"/>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9242846" y="4518660"/>
              <a:ext cx="0" cy="1866265"/>
            </a:xfrm>
            <a:prstGeom prst="line">
              <a:avLst/>
            </a:prstGeom>
            <a:ln>
              <a:solidFill>
                <a:srgbClr val="0072A9"/>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a:off x="10120374" y="4518660"/>
              <a:ext cx="0" cy="1866265"/>
            </a:xfrm>
            <a:prstGeom prst="line">
              <a:avLst/>
            </a:prstGeom>
            <a:ln>
              <a:solidFill>
                <a:srgbClr val="0072A9"/>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nvCxnSpPr>
          <p:spPr>
            <a:xfrm>
              <a:off x="10996315" y="4545639"/>
              <a:ext cx="0" cy="1839286"/>
            </a:xfrm>
            <a:prstGeom prst="line">
              <a:avLst/>
            </a:prstGeom>
            <a:ln>
              <a:solidFill>
                <a:srgbClr val="0072A9"/>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85" name="直接连接符 84"/>
            <p:cNvCxnSpPr/>
            <p:nvPr/>
          </p:nvCxnSpPr>
          <p:spPr>
            <a:xfrm>
              <a:off x="8493853" y="6384925"/>
              <a:ext cx="3322862" cy="0"/>
            </a:xfrm>
            <a:prstGeom prst="line">
              <a:avLst/>
            </a:prstGeom>
            <a:ln>
              <a:solidFill>
                <a:srgbClr val="0072A9"/>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94" name="组合 93"/>
          <p:cNvGrpSpPr>
            <a:grpSpLocks/>
          </p:cNvGrpSpPr>
          <p:nvPr/>
        </p:nvGrpSpPr>
        <p:grpSpPr bwMode="auto">
          <a:xfrm>
            <a:off x="338138" y="1077913"/>
            <a:ext cx="4017962" cy="823912"/>
            <a:chOff x="320318" y="607960"/>
            <a:chExt cx="4018359" cy="824600"/>
          </a:xfrm>
        </p:grpSpPr>
        <p:grpSp>
          <p:nvGrpSpPr>
            <p:cNvPr id="3117" name="组合 91"/>
            <p:cNvGrpSpPr>
              <a:grpSpLocks/>
            </p:cNvGrpSpPr>
            <p:nvPr/>
          </p:nvGrpSpPr>
          <p:grpSpPr bwMode="auto">
            <a:xfrm>
              <a:off x="320318" y="607960"/>
              <a:ext cx="883920" cy="824600"/>
              <a:chOff x="320318" y="607960"/>
              <a:chExt cx="883920" cy="824600"/>
            </a:xfrm>
          </p:grpSpPr>
          <p:sp>
            <p:nvSpPr>
              <p:cNvPr id="90" name="菱形 89"/>
              <p:cNvSpPr/>
              <p:nvPr/>
            </p:nvSpPr>
            <p:spPr>
              <a:xfrm>
                <a:off x="350483" y="607960"/>
                <a:ext cx="823994" cy="824600"/>
              </a:xfrm>
              <a:prstGeom prst="diamond">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Times New Roman" panose="02020603050405020304" pitchFamily="18" charset="0"/>
                  <a:cs typeface="Times New Roman" panose="02020603050405020304" pitchFamily="18" charset="0"/>
                </a:endParaRPr>
              </a:p>
            </p:txBody>
          </p:sp>
          <p:sp>
            <p:nvSpPr>
              <p:cNvPr id="3120" name="文本框 90"/>
              <p:cNvSpPr txBox="1">
                <a:spLocks noChangeArrowheads="1"/>
              </p:cNvSpPr>
              <p:nvPr/>
            </p:nvSpPr>
            <p:spPr bwMode="auto">
              <a:xfrm>
                <a:off x="320318" y="835594"/>
                <a:ext cx="8839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zh-CN">
                    <a:solidFill>
                      <a:schemeClr val="bg1"/>
                    </a:solidFill>
                    <a:latin typeface="Times New Roman" panose="02020603050405020304" pitchFamily="18" charset="0"/>
                    <a:cs typeface="Times New Roman" panose="02020603050405020304" pitchFamily="18" charset="0"/>
                  </a:rPr>
                  <a:t>01</a:t>
                </a:r>
                <a:endParaRPr lang="zh-CN" altLang="en-US">
                  <a:solidFill>
                    <a:schemeClr val="bg1"/>
                  </a:solidFill>
                  <a:latin typeface="Times New Roman" panose="02020603050405020304" pitchFamily="18" charset="0"/>
                  <a:cs typeface="Times New Roman" panose="02020603050405020304" pitchFamily="18" charset="0"/>
                </a:endParaRPr>
              </a:p>
            </p:txBody>
          </p:sp>
        </p:grpSp>
        <p:sp>
          <p:nvSpPr>
            <p:cNvPr id="3118" name="文本框 92"/>
            <p:cNvSpPr txBox="1">
              <a:spLocks noChangeArrowheads="1"/>
            </p:cNvSpPr>
            <p:nvPr/>
          </p:nvSpPr>
          <p:spPr bwMode="auto">
            <a:xfrm>
              <a:off x="1275715" y="797915"/>
              <a:ext cx="3062962" cy="4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2400" dirty="0" smtClean="0">
                  <a:solidFill>
                    <a:srgbClr val="0072A9"/>
                  </a:solidFill>
                  <a:latin typeface="Times New Roman" panose="02020603050405020304" pitchFamily="18" charset="0"/>
                  <a:ea typeface="微软雅黑" pitchFamily="34" charset="-122"/>
                  <a:cs typeface="Times New Roman" panose="02020603050405020304" pitchFamily="18" charset="0"/>
                </a:rPr>
                <a:t>Introduction </a:t>
              </a:r>
              <a:endParaRPr lang="zh-CN" altLang="en-US" sz="2400" dirty="0">
                <a:solidFill>
                  <a:srgbClr val="0072A9"/>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100" name="组合 99"/>
          <p:cNvGrpSpPr>
            <a:grpSpLocks/>
          </p:cNvGrpSpPr>
          <p:nvPr/>
        </p:nvGrpSpPr>
        <p:grpSpPr bwMode="auto">
          <a:xfrm>
            <a:off x="338138" y="2192338"/>
            <a:ext cx="4017961" cy="823912"/>
            <a:chOff x="320318" y="607960"/>
            <a:chExt cx="4018358" cy="824600"/>
          </a:xfrm>
        </p:grpSpPr>
        <p:grpSp>
          <p:nvGrpSpPr>
            <p:cNvPr id="3113" name="组合 100"/>
            <p:cNvGrpSpPr>
              <a:grpSpLocks/>
            </p:cNvGrpSpPr>
            <p:nvPr/>
          </p:nvGrpSpPr>
          <p:grpSpPr bwMode="auto">
            <a:xfrm>
              <a:off x="320318" y="607960"/>
              <a:ext cx="883920" cy="824600"/>
              <a:chOff x="320318" y="607960"/>
              <a:chExt cx="883920" cy="824600"/>
            </a:xfrm>
          </p:grpSpPr>
          <p:sp>
            <p:nvSpPr>
              <p:cNvPr id="103" name="菱形 102"/>
              <p:cNvSpPr/>
              <p:nvPr/>
            </p:nvSpPr>
            <p:spPr>
              <a:xfrm>
                <a:off x="350483" y="607960"/>
                <a:ext cx="823994" cy="824600"/>
              </a:xfrm>
              <a:prstGeom prst="diamond">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Times New Roman" panose="02020603050405020304" pitchFamily="18" charset="0"/>
                  <a:cs typeface="Times New Roman" panose="02020603050405020304" pitchFamily="18" charset="0"/>
                </a:endParaRPr>
              </a:p>
            </p:txBody>
          </p:sp>
          <p:sp>
            <p:nvSpPr>
              <p:cNvPr id="3116" name="文本框 103"/>
              <p:cNvSpPr txBox="1">
                <a:spLocks noChangeArrowheads="1"/>
              </p:cNvSpPr>
              <p:nvPr/>
            </p:nvSpPr>
            <p:spPr bwMode="auto">
              <a:xfrm>
                <a:off x="320318" y="835594"/>
                <a:ext cx="8839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zh-CN">
                    <a:solidFill>
                      <a:schemeClr val="bg1"/>
                    </a:solidFill>
                    <a:latin typeface="Times New Roman" panose="02020603050405020304" pitchFamily="18" charset="0"/>
                    <a:cs typeface="Times New Roman" panose="02020603050405020304" pitchFamily="18" charset="0"/>
                  </a:rPr>
                  <a:t>02</a:t>
                </a:r>
                <a:endParaRPr lang="zh-CN" altLang="en-US">
                  <a:solidFill>
                    <a:schemeClr val="bg1"/>
                  </a:solidFill>
                  <a:latin typeface="Times New Roman" panose="02020603050405020304" pitchFamily="18" charset="0"/>
                  <a:cs typeface="Times New Roman" panose="02020603050405020304" pitchFamily="18" charset="0"/>
                </a:endParaRPr>
              </a:p>
            </p:txBody>
          </p:sp>
        </p:grpSp>
        <p:sp>
          <p:nvSpPr>
            <p:cNvPr id="3114" name="文本框 101"/>
            <p:cNvSpPr txBox="1">
              <a:spLocks noChangeArrowheads="1"/>
            </p:cNvSpPr>
            <p:nvPr/>
          </p:nvSpPr>
          <p:spPr bwMode="auto">
            <a:xfrm>
              <a:off x="1275715" y="797915"/>
              <a:ext cx="30629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2400" dirty="0" smtClean="0">
                  <a:solidFill>
                    <a:srgbClr val="0072A9"/>
                  </a:solidFill>
                  <a:latin typeface="Times New Roman" panose="02020603050405020304" pitchFamily="18" charset="0"/>
                  <a:ea typeface="微软雅黑" pitchFamily="34" charset="-122"/>
                  <a:cs typeface="Times New Roman" panose="02020603050405020304" pitchFamily="18" charset="0"/>
                </a:rPr>
                <a:t>Experimental</a:t>
              </a:r>
              <a:endParaRPr lang="zh-CN" altLang="en-US" sz="2400" dirty="0">
                <a:solidFill>
                  <a:srgbClr val="0072A9"/>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110" name="组合 109"/>
          <p:cNvGrpSpPr>
            <a:grpSpLocks/>
          </p:cNvGrpSpPr>
          <p:nvPr/>
        </p:nvGrpSpPr>
        <p:grpSpPr bwMode="auto">
          <a:xfrm>
            <a:off x="338138" y="3306763"/>
            <a:ext cx="4945061" cy="823912"/>
            <a:chOff x="320318" y="607960"/>
            <a:chExt cx="4945550" cy="824600"/>
          </a:xfrm>
        </p:grpSpPr>
        <p:grpSp>
          <p:nvGrpSpPr>
            <p:cNvPr id="3109" name="组合 110"/>
            <p:cNvGrpSpPr>
              <a:grpSpLocks/>
            </p:cNvGrpSpPr>
            <p:nvPr/>
          </p:nvGrpSpPr>
          <p:grpSpPr bwMode="auto">
            <a:xfrm>
              <a:off x="320318" y="607960"/>
              <a:ext cx="883920" cy="824600"/>
              <a:chOff x="320318" y="607960"/>
              <a:chExt cx="883920" cy="824600"/>
            </a:xfrm>
          </p:grpSpPr>
          <p:sp>
            <p:nvSpPr>
              <p:cNvPr id="113" name="菱形 112"/>
              <p:cNvSpPr/>
              <p:nvPr/>
            </p:nvSpPr>
            <p:spPr>
              <a:xfrm>
                <a:off x="350483" y="607960"/>
                <a:ext cx="823994" cy="824600"/>
              </a:xfrm>
              <a:prstGeom prst="diamond">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Times New Roman" panose="02020603050405020304" pitchFamily="18" charset="0"/>
                  <a:cs typeface="Times New Roman" panose="02020603050405020304" pitchFamily="18" charset="0"/>
                </a:endParaRPr>
              </a:p>
            </p:txBody>
          </p:sp>
          <p:sp>
            <p:nvSpPr>
              <p:cNvPr id="3112" name="文本框 113"/>
              <p:cNvSpPr txBox="1">
                <a:spLocks noChangeArrowheads="1"/>
              </p:cNvSpPr>
              <p:nvPr/>
            </p:nvSpPr>
            <p:spPr bwMode="auto">
              <a:xfrm>
                <a:off x="320318" y="835594"/>
                <a:ext cx="8839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zh-CN">
                    <a:solidFill>
                      <a:schemeClr val="bg1"/>
                    </a:solidFill>
                    <a:latin typeface="Times New Roman" panose="02020603050405020304" pitchFamily="18" charset="0"/>
                    <a:cs typeface="Times New Roman" panose="02020603050405020304" pitchFamily="18" charset="0"/>
                  </a:rPr>
                  <a:t>03</a:t>
                </a:r>
                <a:endParaRPr lang="zh-CN" altLang="en-US">
                  <a:solidFill>
                    <a:schemeClr val="bg1"/>
                  </a:solidFill>
                  <a:latin typeface="Times New Roman" panose="02020603050405020304" pitchFamily="18" charset="0"/>
                  <a:cs typeface="Times New Roman" panose="02020603050405020304" pitchFamily="18" charset="0"/>
                </a:endParaRPr>
              </a:p>
            </p:txBody>
          </p:sp>
        </p:grpSp>
        <p:sp>
          <p:nvSpPr>
            <p:cNvPr id="3110" name="文本框 111"/>
            <p:cNvSpPr txBox="1">
              <a:spLocks noChangeArrowheads="1"/>
            </p:cNvSpPr>
            <p:nvPr/>
          </p:nvSpPr>
          <p:spPr bwMode="auto">
            <a:xfrm>
              <a:off x="1275715" y="797915"/>
              <a:ext cx="3990153" cy="4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2400" dirty="0" smtClean="0">
                  <a:solidFill>
                    <a:srgbClr val="0072A9"/>
                  </a:solidFill>
                  <a:latin typeface="Times New Roman" panose="02020603050405020304" pitchFamily="18" charset="0"/>
                  <a:ea typeface="微软雅黑" pitchFamily="34" charset="-122"/>
                  <a:cs typeface="Times New Roman" panose="02020603050405020304" pitchFamily="18" charset="0"/>
                </a:rPr>
                <a:t>Results and Discussions</a:t>
              </a:r>
              <a:endParaRPr lang="zh-CN" altLang="en-US" sz="2400" dirty="0">
                <a:solidFill>
                  <a:srgbClr val="0072A9"/>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120" name="组合 119"/>
          <p:cNvGrpSpPr>
            <a:grpSpLocks/>
          </p:cNvGrpSpPr>
          <p:nvPr/>
        </p:nvGrpSpPr>
        <p:grpSpPr bwMode="auto">
          <a:xfrm>
            <a:off x="338138" y="4421188"/>
            <a:ext cx="4017962" cy="823912"/>
            <a:chOff x="320318" y="607960"/>
            <a:chExt cx="4018359" cy="824600"/>
          </a:xfrm>
        </p:grpSpPr>
        <p:grpSp>
          <p:nvGrpSpPr>
            <p:cNvPr id="3105" name="组合 120"/>
            <p:cNvGrpSpPr>
              <a:grpSpLocks/>
            </p:cNvGrpSpPr>
            <p:nvPr/>
          </p:nvGrpSpPr>
          <p:grpSpPr bwMode="auto">
            <a:xfrm>
              <a:off x="320318" y="607960"/>
              <a:ext cx="883920" cy="824600"/>
              <a:chOff x="320318" y="607960"/>
              <a:chExt cx="883920" cy="824600"/>
            </a:xfrm>
          </p:grpSpPr>
          <p:sp>
            <p:nvSpPr>
              <p:cNvPr id="123" name="菱形 122"/>
              <p:cNvSpPr/>
              <p:nvPr/>
            </p:nvSpPr>
            <p:spPr>
              <a:xfrm>
                <a:off x="350483" y="607960"/>
                <a:ext cx="823994" cy="824600"/>
              </a:xfrm>
              <a:prstGeom prst="diamond">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Times New Roman" panose="02020603050405020304" pitchFamily="18" charset="0"/>
                  <a:cs typeface="Times New Roman" panose="02020603050405020304" pitchFamily="18" charset="0"/>
                </a:endParaRPr>
              </a:p>
            </p:txBody>
          </p:sp>
          <p:sp>
            <p:nvSpPr>
              <p:cNvPr id="3108" name="文本框 123"/>
              <p:cNvSpPr txBox="1">
                <a:spLocks noChangeArrowheads="1"/>
              </p:cNvSpPr>
              <p:nvPr/>
            </p:nvSpPr>
            <p:spPr bwMode="auto">
              <a:xfrm>
                <a:off x="320318" y="835594"/>
                <a:ext cx="8839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zh-CN">
                    <a:solidFill>
                      <a:schemeClr val="bg1"/>
                    </a:solidFill>
                    <a:latin typeface="Times New Roman" panose="02020603050405020304" pitchFamily="18" charset="0"/>
                    <a:cs typeface="Times New Roman" panose="02020603050405020304" pitchFamily="18" charset="0"/>
                  </a:rPr>
                  <a:t>04</a:t>
                </a:r>
                <a:endParaRPr lang="zh-CN" altLang="en-US">
                  <a:solidFill>
                    <a:schemeClr val="bg1"/>
                  </a:solidFill>
                  <a:latin typeface="Times New Roman" panose="02020603050405020304" pitchFamily="18" charset="0"/>
                  <a:cs typeface="Times New Roman" panose="02020603050405020304" pitchFamily="18" charset="0"/>
                </a:endParaRPr>
              </a:p>
            </p:txBody>
          </p:sp>
        </p:grpSp>
        <p:sp>
          <p:nvSpPr>
            <p:cNvPr id="3106" name="文本框 121"/>
            <p:cNvSpPr txBox="1">
              <a:spLocks noChangeArrowheads="1"/>
            </p:cNvSpPr>
            <p:nvPr/>
          </p:nvSpPr>
          <p:spPr bwMode="auto">
            <a:xfrm>
              <a:off x="1275715" y="797915"/>
              <a:ext cx="3062962" cy="4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2400" dirty="0" smtClean="0">
                  <a:solidFill>
                    <a:srgbClr val="0072A9"/>
                  </a:solidFill>
                  <a:latin typeface="Times New Roman" panose="02020603050405020304" pitchFamily="18" charset="0"/>
                  <a:ea typeface="微软雅黑" pitchFamily="34" charset="-122"/>
                  <a:cs typeface="Times New Roman" panose="02020603050405020304" pitchFamily="18" charset="0"/>
                </a:rPr>
                <a:t>Conclusions</a:t>
              </a:r>
              <a:endParaRPr lang="zh-CN" altLang="en-US" sz="2400" dirty="0">
                <a:solidFill>
                  <a:srgbClr val="0072A9"/>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54" name="组合 53"/>
          <p:cNvGrpSpPr>
            <a:grpSpLocks/>
          </p:cNvGrpSpPr>
          <p:nvPr/>
        </p:nvGrpSpPr>
        <p:grpSpPr bwMode="auto">
          <a:xfrm>
            <a:off x="338137" y="5561013"/>
            <a:ext cx="4017962" cy="823912"/>
            <a:chOff x="320318" y="607960"/>
            <a:chExt cx="4018359" cy="824600"/>
          </a:xfrm>
        </p:grpSpPr>
        <p:grpSp>
          <p:nvGrpSpPr>
            <p:cNvPr id="55" name="组合 120"/>
            <p:cNvGrpSpPr>
              <a:grpSpLocks/>
            </p:cNvGrpSpPr>
            <p:nvPr/>
          </p:nvGrpSpPr>
          <p:grpSpPr bwMode="auto">
            <a:xfrm>
              <a:off x="320318" y="607960"/>
              <a:ext cx="883920" cy="824600"/>
              <a:chOff x="320318" y="607960"/>
              <a:chExt cx="883920" cy="824600"/>
            </a:xfrm>
          </p:grpSpPr>
          <p:sp>
            <p:nvSpPr>
              <p:cNvPr id="57" name="菱形 56"/>
              <p:cNvSpPr/>
              <p:nvPr/>
            </p:nvSpPr>
            <p:spPr>
              <a:xfrm>
                <a:off x="350483" y="607960"/>
                <a:ext cx="823994" cy="824600"/>
              </a:xfrm>
              <a:prstGeom prst="diamond">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Times New Roman" panose="02020603050405020304" pitchFamily="18" charset="0"/>
                  <a:cs typeface="Times New Roman" panose="02020603050405020304" pitchFamily="18" charset="0"/>
                </a:endParaRPr>
              </a:p>
            </p:txBody>
          </p:sp>
          <p:sp>
            <p:nvSpPr>
              <p:cNvPr id="58" name="文本框 123"/>
              <p:cNvSpPr txBox="1">
                <a:spLocks noChangeArrowheads="1"/>
              </p:cNvSpPr>
              <p:nvPr/>
            </p:nvSpPr>
            <p:spPr bwMode="auto">
              <a:xfrm>
                <a:off x="320318" y="835594"/>
                <a:ext cx="8839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zh-CN" dirty="0" smtClean="0">
                    <a:solidFill>
                      <a:schemeClr val="bg1"/>
                    </a:solidFill>
                    <a:latin typeface="Times New Roman" panose="02020603050405020304" pitchFamily="18" charset="0"/>
                    <a:cs typeface="Times New Roman" panose="02020603050405020304" pitchFamily="18" charset="0"/>
                  </a:rPr>
                  <a:t>05</a:t>
                </a:r>
                <a:endParaRPr lang="zh-CN" altLang="en-US" dirty="0">
                  <a:solidFill>
                    <a:schemeClr val="bg1"/>
                  </a:solidFill>
                  <a:latin typeface="Times New Roman" panose="02020603050405020304" pitchFamily="18" charset="0"/>
                  <a:cs typeface="Times New Roman" panose="02020603050405020304" pitchFamily="18" charset="0"/>
                </a:endParaRPr>
              </a:p>
            </p:txBody>
          </p:sp>
        </p:grpSp>
        <p:sp>
          <p:nvSpPr>
            <p:cNvPr id="56" name="文本框 121"/>
            <p:cNvSpPr txBox="1">
              <a:spLocks noChangeArrowheads="1"/>
            </p:cNvSpPr>
            <p:nvPr/>
          </p:nvSpPr>
          <p:spPr bwMode="auto">
            <a:xfrm>
              <a:off x="1275715" y="797915"/>
              <a:ext cx="3062962" cy="4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2400" dirty="0" smtClean="0">
                  <a:solidFill>
                    <a:srgbClr val="0072A9"/>
                  </a:solidFill>
                  <a:latin typeface="Times New Roman" panose="02020603050405020304" pitchFamily="18" charset="0"/>
                  <a:ea typeface="微软雅黑" pitchFamily="34" charset="-122"/>
                  <a:cs typeface="Times New Roman" panose="02020603050405020304" pitchFamily="18" charset="0"/>
                </a:rPr>
                <a:t>Acknowledgement</a:t>
              </a:r>
              <a:endParaRPr lang="zh-CN" altLang="en-US" sz="2400" dirty="0">
                <a:solidFill>
                  <a:srgbClr val="0072A9"/>
                </a:solidFill>
                <a:latin typeface="Times New Roman" panose="02020603050405020304" pitchFamily="18" charset="0"/>
                <a:ea typeface="微软雅黑" pitchFamily="34" charset="-122"/>
                <a:cs typeface="Times New Roman" panose="02020603050405020304" pitchFamily="18" charset="0"/>
              </a:endParaRPr>
            </a:p>
          </p:txBody>
        </p:sp>
      </p:gr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2" presetClass="entr" presetSubtype="4" fill="hold" nodeType="afterEffect">
                                  <p:stCondLst>
                                    <p:cond delay="0"/>
                                  </p:stCondLst>
                                  <p:childTnLst>
                                    <p:set>
                                      <p:cBhvr>
                                        <p:cTn id="9" dur="1" fill="hold">
                                          <p:stCondLst>
                                            <p:cond delay="0"/>
                                          </p:stCondLst>
                                        </p:cTn>
                                        <p:tgtEl>
                                          <p:spTgt spid="94"/>
                                        </p:tgtEl>
                                        <p:attrNameLst>
                                          <p:attrName>style.visibility</p:attrName>
                                        </p:attrNameLst>
                                      </p:cBhvr>
                                      <p:to>
                                        <p:strVal val="visible"/>
                                      </p:to>
                                    </p:set>
                                    <p:anim calcmode="lin" valueType="num">
                                      <p:cBhvr additive="base">
                                        <p:cTn id="10" dur="500"/>
                                        <p:tgtEl>
                                          <p:spTgt spid="94"/>
                                        </p:tgtEl>
                                        <p:attrNameLst>
                                          <p:attrName>ppt_y</p:attrName>
                                        </p:attrNameLst>
                                      </p:cBhvr>
                                      <p:tavLst>
                                        <p:tav tm="0">
                                          <p:val>
                                            <p:strVal val="#ppt_y+#ppt_h*1.125000"/>
                                          </p:val>
                                        </p:tav>
                                        <p:tav tm="100000">
                                          <p:val>
                                            <p:strVal val="#ppt_y"/>
                                          </p:val>
                                        </p:tav>
                                      </p:tavLst>
                                    </p:anim>
                                    <p:animEffect transition="in" filter="wipe(up)">
                                      <p:cBhvr>
                                        <p:cTn id="11" dur="500"/>
                                        <p:tgtEl>
                                          <p:spTgt spid="94"/>
                                        </p:tgtEl>
                                      </p:cBhvr>
                                    </p:animEffect>
                                  </p:childTnLst>
                                </p:cTn>
                              </p:par>
                            </p:childTnLst>
                          </p:cTn>
                        </p:par>
                        <p:par>
                          <p:cTn id="12" fill="hold" nodeType="afterGroup">
                            <p:stCondLst>
                              <p:cond delay="500"/>
                            </p:stCondLst>
                            <p:childTnLst>
                              <p:par>
                                <p:cTn id="13" presetID="12" presetClass="entr" presetSubtype="4" fill="hold" nodeType="afterEffect">
                                  <p:stCondLst>
                                    <p:cond delay="0"/>
                                  </p:stCondLst>
                                  <p:childTnLst>
                                    <p:set>
                                      <p:cBhvr>
                                        <p:cTn id="14" dur="1" fill="hold">
                                          <p:stCondLst>
                                            <p:cond delay="0"/>
                                          </p:stCondLst>
                                        </p:cTn>
                                        <p:tgtEl>
                                          <p:spTgt spid="100"/>
                                        </p:tgtEl>
                                        <p:attrNameLst>
                                          <p:attrName>style.visibility</p:attrName>
                                        </p:attrNameLst>
                                      </p:cBhvr>
                                      <p:to>
                                        <p:strVal val="visible"/>
                                      </p:to>
                                    </p:set>
                                    <p:anim calcmode="lin" valueType="num">
                                      <p:cBhvr additive="base">
                                        <p:cTn id="15" dur="500"/>
                                        <p:tgtEl>
                                          <p:spTgt spid="100"/>
                                        </p:tgtEl>
                                        <p:attrNameLst>
                                          <p:attrName>ppt_y</p:attrName>
                                        </p:attrNameLst>
                                      </p:cBhvr>
                                      <p:tavLst>
                                        <p:tav tm="0">
                                          <p:val>
                                            <p:strVal val="#ppt_y+#ppt_h*1.125000"/>
                                          </p:val>
                                        </p:tav>
                                        <p:tav tm="100000">
                                          <p:val>
                                            <p:strVal val="#ppt_y"/>
                                          </p:val>
                                        </p:tav>
                                      </p:tavLst>
                                    </p:anim>
                                    <p:animEffect transition="in" filter="wipe(up)">
                                      <p:cBhvr>
                                        <p:cTn id="16" dur="500"/>
                                        <p:tgtEl>
                                          <p:spTgt spid="100"/>
                                        </p:tgtEl>
                                      </p:cBhvr>
                                    </p:animEffect>
                                  </p:childTnLst>
                                </p:cTn>
                              </p:par>
                            </p:childTnLst>
                          </p:cTn>
                        </p:par>
                        <p:par>
                          <p:cTn id="17" fill="hold" nodeType="afterGroup">
                            <p:stCondLst>
                              <p:cond delay="1000"/>
                            </p:stCondLst>
                            <p:childTnLst>
                              <p:par>
                                <p:cTn id="18" presetID="12" presetClass="entr" presetSubtype="4" fill="hold" nodeType="afterEffect">
                                  <p:stCondLst>
                                    <p:cond delay="0"/>
                                  </p:stCondLst>
                                  <p:childTnLst>
                                    <p:set>
                                      <p:cBhvr>
                                        <p:cTn id="19" dur="1" fill="hold">
                                          <p:stCondLst>
                                            <p:cond delay="0"/>
                                          </p:stCondLst>
                                        </p:cTn>
                                        <p:tgtEl>
                                          <p:spTgt spid="110"/>
                                        </p:tgtEl>
                                        <p:attrNameLst>
                                          <p:attrName>style.visibility</p:attrName>
                                        </p:attrNameLst>
                                      </p:cBhvr>
                                      <p:to>
                                        <p:strVal val="visible"/>
                                      </p:to>
                                    </p:set>
                                    <p:anim calcmode="lin" valueType="num">
                                      <p:cBhvr additive="base">
                                        <p:cTn id="20" dur="500"/>
                                        <p:tgtEl>
                                          <p:spTgt spid="110"/>
                                        </p:tgtEl>
                                        <p:attrNameLst>
                                          <p:attrName>ppt_y</p:attrName>
                                        </p:attrNameLst>
                                      </p:cBhvr>
                                      <p:tavLst>
                                        <p:tav tm="0">
                                          <p:val>
                                            <p:strVal val="#ppt_y+#ppt_h*1.125000"/>
                                          </p:val>
                                        </p:tav>
                                        <p:tav tm="100000">
                                          <p:val>
                                            <p:strVal val="#ppt_y"/>
                                          </p:val>
                                        </p:tav>
                                      </p:tavLst>
                                    </p:anim>
                                    <p:animEffect transition="in" filter="wipe(up)">
                                      <p:cBhvr>
                                        <p:cTn id="21" dur="500"/>
                                        <p:tgtEl>
                                          <p:spTgt spid="110"/>
                                        </p:tgtEl>
                                      </p:cBhvr>
                                    </p:animEffect>
                                  </p:childTnLst>
                                </p:cTn>
                              </p:par>
                            </p:childTnLst>
                          </p:cTn>
                        </p:par>
                        <p:par>
                          <p:cTn id="22" fill="hold" nodeType="afterGroup">
                            <p:stCondLst>
                              <p:cond delay="1500"/>
                            </p:stCondLst>
                            <p:childTnLst>
                              <p:par>
                                <p:cTn id="23" presetID="12" presetClass="entr" presetSubtype="4" fill="hold" nodeType="afterEffect">
                                  <p:stCondLst>
                                    <p:cond delay="0"/>
                                  </p:stCondLst>
                                  <p:childTnLst>
                                    <p:set>
                                      <p:cBhvr>
                                        <p:cTn id="24" dur="1" fill="hold">
                                          <p:stCondLst>
                                            <p:cond delay="0"/>
                                          </p:stCondLst>
                                        </p:cTn>
                                        <p:tgtEl>
                                          <p:spTgt spid="120"/>
                                        </p:tgtEl>
                                        <p:attrNameLst>
                                          <p:attrName>style.visibility</p:attrName>
                                        </p:attrNameLst>
                                      </p:cBhvr>
                                      <p:to>
                                        <p:strVal val="visible"/>
                                      </p:to>
                                    </p:set>
                                    <p:anim calcmode="lin" valueType="num">
                                      <p:cBhvr additive="base">
                                        <p:cTn id="25" dur="500"/>
                                        <p:tgtEl>
                                          <p:spTgt spid="120"/>
                                        </p:tgtEl>
                                        <p:attrNameLst>
                                          <p:attrName>ppt_y</p:attrName>
                                        </p:attrNameLst>
                                      </p:cBhvr>
                                      <p:tavLst>
                                        <p:tav tm="0">
                                          <p:val>
                                            <p:strVal val="#ppt_y+#ppt_h*1.125000"/>
                                          </p:val>
                                        </p:tav>
                                        <p:tav tm="100000">
                                          <p:val>
                                            <p:strVal val="#ppt_y"/>
                                          </p:val>
                                        </p:tav>
                                      </p:tavLst>
                                    </p:anim>
                                    <p:animEffect transition="in" filter="wipe(up)">
                                      <p:cBhvr>
                                        <p:cTn id="26" dur="500"/>
                                        <p:tgtEl>
                                          <p:spTgt spid="120"/>
                                        </p:tgtEl>
                                      </p:cBhvr>
                                    </p:animEffect>
                                  </p:childTnLst>
                                </p:cTn>
                              </p:par>
                            </p:childTnLst>
                          </p:cTn>
                        </p:par>
                        <p:par>
                          <p:cTn id="27" fill="hold">
                            <p:stCondLst>
                              <p:cond delay="2000"/>
                            </p:stCondLst>
                            <p:childTnLst>
                              <p:par>
                                <p:cTn id="28" presetID="12" presetClass="entr" presetSubtype="4" fill="hold" nodeType="after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additive="base">
                                        <p:cTn id="30" dur="500"/>
                                        <p:tgtEl>
                                          <p:spTgt spid="54"/>
                                        </p:tgtEl>
                                        <p:attrNameLst>
                                          <p:attrName>ppt_y</p:attrName>
                                        </p:attrNameLst>
                                      </p:cBhvr>
                                      <p:tavLst>
                                        <p:tav tm="0">
                                          <p:val>
                                            <p:strVal val="#ppt_y+#ppt_h*1.125000"/>
                                          </p:val>
                                        </p:tav>
                                        <p:tav tm="100000">
                                          <p:val>
                                            <p:strVal val="#ppt_y"/>
                                          </p:val>
                                        </p:tav>
                                      </p:tavLst>
                                    </p:anim>
                                    <p:animEffect transition="in" filter="wipe(up)">
                                      <p:cBhvr>
                                        <p:cTn id="3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74"/>
          <p:cNvSpPr>
            <a:spLocks noEditPoints="1"/>
          </p:cNvSpPr>
          <p:nvPr/>
        </p:nvSpPr>
        <p:spPr bwMode="auto">
          <a:xfrm>
            <a:off x="5540375" y="1778000"/>
            <a:ext cx="1111250" cy="817563"/>
          </a:xfrm>
          <a:custGeom>
            <a:avLst/>
            <a:gdLst>
              <a:gd name="T0" fmla="*/ 2147483647 w 99"/>
              <a:gd name="T1" fmla="*/ 2147483647 h 65"/>
              <a:gd name="T2" fmla="*/ 2147483647 w 99"/>
              <a:gd name="T3" fmla="*/ 2147483647 h 65"/>
              <a:gd name="T4" fmla="*/ 2147483647 w 99"/>
              <a:gd name="T5" fmla="*/ 2147483647 h 65"/>
              <a:gd name="T6" fmla="*/ 2147483647 w 99"/>
              <a:gd name="T7" fmla="*/ 2147483647 h 65"/>
              <a:gd name="T8" fmla="*/ 2147483647 w 99"/>
              <a:gd name="T9" fmla="*/ 2147483647 h 65"/>
              <a:gd name="T10" fmla="*/ 2147483647 w 99"/>
              <a:gd name="T11" fmla="*/ 2147483647 h 65"/>
              <a:gd name="T12" fmla="*/ 2147483647 w 99"/>
              <a:gd name="T13" fmla="*/ 2147483647 h 65"/>
              <a:gd name="T14" fmla="*/ 2147483647 w 99"/>
              <a:gd name="T15" fmla="*/ 2147483647 h 65"/>
              <a:gd name="T16" fmla="*/ 2147483647 w 99"/>
              <a:gd name="T17" fmla="*/ 2147483647 h 65"/>
              <a:gd name="T18" fmla="*/ 2147483647 w 99"/>
              <a:gd name="T19" fmla="*/ 2147483647 h 65"/>
              <a:gd name="T20" fmla="*/ 2147483647 w 99"/>
              <a:gd name="T21" fmla="*/ 2147483647 h 65"/>
              <a:gd name="T22" fmla="*/ 2147483647 w 99"/>
              <a:gd name="T23" fmla="*/ 2147483647 h 65"/>
              <a:gd name="T24" fmla="*/ 2147483647 w 99"/>
              <a:gd name="T25" fmla="*/ 2147483647 h 65"/>
              <a:gd name="T26" fmla="*/ 2147483647 w 99"/>
              <a:gd name="T27" fmla="*/ 2147483647 h 65"/>
              <a:gd name="T28" fmla="*/ 2147483647 w 99"/>
              <a:gd name="T29" fmla="*/ 2147483647 h 65"/>
              <a:gd name="T30" fmla="*/ 2147483647 w 99"/>
              <a:gd name="T31" fmla="*/ 2147483647 h 65"/>
              <a:gd name="T32" fmla="*/ 2147483647 w 99"/>
              <a:gd name="T33" fmla="*/ 2147483647 h 65"/>
              <a:gd name="T34" fmla="*/ 2147483647 w 99"/>
              <a:gd name="T35" fmla="*/ 0 h 65"/>
              <a:gd name="T36" fmla="*/ 2147483647 w 99"/>
              <a:gd name="T37" fmla="*/ 2147483647 h 65"/>
              <a:gd name="T38" fmla="*/ 2147483647 w 99"/>
              <a:gd name="T39" fmla="*/ 2147483647 h 65"/>
              <a:gd name="T40" fmla="*/ 2147483647 w 99"/>
              <a:gd name="T41" fmla="*/ 2147483647 h 65"/>
              <a:gd name="T42" fmla="*/ 0 w 99"/>
              <a:gd name="T43" fmla="*/ 2147483647 h 65"/>
              <a:gd name="T44" fmla="*/ 2147483647 w 99"/>
              <a:gd name="T45" fmla="*/ 2147483647 h 65"/>
              <a:gd name="T46" fmla="*/ 2147483647 w 99"/>
              <a:gd name="T47" fmla="*/ 2147483647 h 65"/>
              <a:gd name="T48" fmla="*/ 2147483647 w 99"/>
              <a:gd name="T49" fmla="*/ 2147483647 h 65"/>
              <a:gd name="T50" fmla="*/ 2147483647 w 99"/>
              <a:gd name="T51" fmla="*/ 2147483647 h 65"/>
              <a:gd name="T52" fmla="*/ 2147483647 w 99"/>
              <a:gd name="T53" fmla="*/ 2147483647 h 65"/>
              <a:gd name="T54" fmla="*/ 2147483647 w 99"/>
              <a:gd name="T55" fmla="*/ 2147483647 h 65"/>
              <a:gd name="T56" fmla="*/ 2147483647 w 99"/>
              <a:gd name="T57" fmla="*/ 2147483647 h 65"/>
              <a:gd name="T58" fmla="*/ 2147483647 w 99"/>
              <a:gd name="T59" fmla="*/ 2147483647 h 65"/>
              <a:gd name="T60" fmla="*/ 2147483647 w 99"/>
              <a:gd name="T61" fmla="*/ 2147483647 h 65"/>
              <a:gd name="T62" fmla="*/ 2147483647 w 99"/>
              <a:gd name="T63" fmla="*/ 2147483647 h 65"/>
              <a:gd name="T64" fmla="*/ 2147483647 w 99"/>
              <a:gd name="T65" fmla="*/ 2147483647 h 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9" h="65">
                <a:moveTo>
                  <a:pt x="18" y="58"/>
                </a:moveTo>
                <a:cubicBezTo>
                  <a:pt x="30" y="58"/>
                  <a:pt x="42" y="60"/>
                  <a:pt x="53" y="65"/>
                </a:cubicBezTo>
                <a:cubicBezTo>
                  <a:pt x="64" y="60"/>
                  <a:pt x="75" y="57"/>
                  <a:pt x="87" y="57"/>
                </a:cubicBezTo>
                <a:cubicBezTo>
                  <a:pt x="87" y="23"/>
                  <a:pt x="87" y="23"/>
                  <a:pt x="87" y="23"/>
                </a:cubicBezTo>
                <a:cubicBezTo>
                  <a:pt x="53" y="28"/>
                  <a:pt x="53" y="28"/>
                  <a:pt x="53" y="28"/>
                </a:cubicBezTo>
                <a:cubicBezTo>
                  <a:pt x="18" y="23"/>
                  <a:pt x="18" y="23"/>
                  <a:pt x="18" y="23"/>
                </a:cubicBezTo>
                <a:cubicBezTo>
                  <a:pt x="18" y="58"/>
                  <a:pt x="18" y="58"/>
                  <a:pt x="18" y="58"/>
                </a:cubicBezTo>
                <a:close/>
                <a:moveTo>
                  <a:pt x="99" y="8"/>
                </a:moveTo>
                <a:cubicBezTo>
                  <a:pt x="99" y="17"/>
                  <a:pt x="99" y="17"/>
                  <a:pt x="99" y="17"/>
                </a:cubicBezTo>
                <a:cubicBezTo>
                  <a:pt x="53" y="24"/>
                  <a:pt x="53" y="24"/>
                  <a:pt x="53" y="24"/>
                </a:cubicBezTo>
                <a:cubicBezTo>
                  <a:pt x="7" y="17"/>
                  <a:pt x="7" y="17"/>
                  <a:pt x="7" y="17"/>
                </a:cubicBezTo>
                <a:cubicBezTo>
                  <a:pt x="7" y="34"/>
                  <a:pt x="7" y="34"/>
                  <a:pt x="7" y="34"/>
                </a:cubicBezTo>
                <a:cubicBezTo>
                  <a:pt x="8" y="35"/>
                  <a:pt x="9" y="36"/>
                  <a:pt x="9" y="37"/>
                </a:cubicBezTo>
                <a:cubicBezTo>
                  <a:pt x="9" y="39"/>
                  <a:pt x="7" y="41"/>
                  <a:pt x="5" y="41"/>
                </a:cubicBezTo>
                <a:cubicBezTo>
                  <a:pt x="4" y="41"/>
                  <a:pt x="2" y="39"/>
                  <a:pt x="2" y="37"/>
                </a:cubicBezTo>
                <a:cubicBezTo>
                  <a:pt x="2" y="36"/>
                  <a:pt x="3" y="35"/>
                  <a:pt x="4" y="34"/>
                </a:cubicBezTo>
                <a:cubicBezTo>
                  <a:pt x="4" y="25"/>
                  <a:pt x="4" y="17"/>
                  <a:pt x="4" y="8"/>
                </a:cubicBezTo>
                <a:cubicBezTo>
                  <a:pt x="53" y="0"/>
                  <a:pt x="53" y="0"/>
                  <a:pt x="53" y="0"/>
                </a:cubicBezTo>
                <a:cubicBezTo>
                  <a:pt x="99" y="8"/>
                  <a:pt x="99" y="8"/>
                  <a:pt x="99" y="8"/>
                </a:cubicBezTo>
                <a:close/>
                <a:moveTo>
                  <a:pt x="8" y="42"/>
                </a:moveTo>
                <a:cubicBezTo>
                  <a:pt x="6" y="43"/>
                  <a:pt x="5" y="43"/>
                  <a:pt x="3" y="42"/>
                </a:cubicBezTo>
                <a:cubicBezTo>
                  <a:pt x="2" y="47"/>
                  <a:pt x="1" y="52"/>
                  <a:pt x="0" y="58"/>
                </a:cubicBezTo>
                <a:cubicBezTo>
                  <a:pt x="1" y="58"/>
                  <a:pt x="2" y="58"/>
                  <a:pt x="2" y="58"/>
                </a:cubicBezTo>
                <a:cubicBezTo>
                  <a:pt x="3" y="56"/>
                  <a:pt x="3" y="56"/>
                  <a:pt x="3" y="56"/>
                </a:cubicBezTo>
                <a:cubicBezTo>
                  <a:pt x="3" y="58"/>
                  <a:pt x="3" y="58"/>
                  <a:pt x="3" y="58"/>
                </a:cubicBezTo>
                <a:cubicBezTo>
                  <a:pt x="4" y="59"/>
                  <a:pt x="5" y="59"/>
                  <a:pt x="6" y="59"/>
                </a:cubicBezTo>
                <a:cubicBezTo>
                  <a:pt x="7" y="57"/>
                  <a:pt x="7" y="57"/>
                  <a:pt x="7" y="57"/>
                </a:cubicBezTo>
                <a:cubicBezTo>
                  <a:pt x="7" y="59"/>
                  <a:pt x="7" y="59"/>
                  <a:pt x="7" y="59"/>
                </a:cubicBezTo>
                <a:cubicBezTo>
                  <a:pt x="7" y="59"/>
                  <a:pt x="8" y="59"/>
                  <a:pt x="8" y="59"/>
                </a:cubicBezTo>
                <a:cubicBezTo>
                  <a:pt x="8" y="51"/>
                  <a:pt x="8" y="51"/>
                  <a:pt x="8" y="51"/>
                </a:cubicBezTo>
                <a:cubicBezTo>
                  <a:pt x="9" y="58"/>
                  <a:pt x="9" y="58"/>
                  <a:pt x="9" y="58"/>
                </a:cubicBezTo>
                <a:cubicBezTo>
                  <a:pt x="10" y="58"/>
                  <a:pt x="10" y="58"/>
                  <a:pt x="11" y="58"/>
                </a:cubicBezTo>
                <a:cubicBezTo>
                  <a:pt x="10" y="52"/>
                  <a:pt x="9" y="47"/>
                  <a:pt x="8" y="42"/>
                </a:cubicBezTo>
                <a:close/>
              </a:path>
            </a:pathLst>
          </a:custGeom>
          <a:solidFill>
            <a:srgbClr val="0072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 name="文本框 7"/>
          <p:cNvSpPr txBox="1">
            <a:spLocks noChangeArrowheads="1"/>
          </p:cNvSpPr>
          <p:nvPr/>
        </p:nvSpPr>
        <p:spPr bwMode="auto">
          <a:xfrm>
            <a:off x="3740150" y="3748088"/>
            <a:ext cx="47117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zh-CN" sz="4800" dirty="0" smtClean="0">
                <a:solidFill>
                  <a:srgbClr val="0072A9"/>
                </a:solidFill>
                <a:latin typeface="Times New Roman" panose="02020603050405020304" pitchFamily="18" charset="0"/>
                <a:ea typeface="微软雅黑" pitchFamily="34" charset="-122"/>
                <a:cs typeface="Times New Roman" panose="02020603050405020304" pitchFamily="18" charset="0"/>
              </a:rPr>
              <a:t>Introduction</a:t>
            </a:r>
            <a:r>
              <a:rPr lang="en-US" altLang="zh-CN" sz="4800" dirty="0" smtClean="0">
                <a:solidFill>
                  <a:srgbClr val="0072A9"/>
                </a:solidFill>
                <a:latin typeface="微软雅黑" pitchFamily="34" charset="-122"/>
                <a:ea typeface="微软雅黑" pitchFamily="34" charset="-122"/>
              </a:rPr>
              <a:t> </a:t>
            </a:r>
            <a:endParaRPr lang="zh-CN" altLang="en-US" sz="4800" dirty="0">
              <a:solidFill>
                <a:srgbClr val="0072A9"/>
              </a:solidFill>
              <a:latin typeface="微软雅黑" pitchFamily="34" charset="-122"/>
              <a:ea typeface="微软雅黑" pitchFamily="34" charset="-122"/>
            </a:endParaRPr>
          </a:p>
        </p:txBody>
      </p:sp>
      <p:grpSp>
        <p:nvGrpSpPr>
          <p:cNvPr id="230" name="组合 229"/>
          <p:cNvGrpSpPr>
            <a:grpSpLocks/>
          </p:cNvGrpSpPr>
          <p:nvPr/>
        </p:nvGrpSpPr>
        <p:grpSpPr bwMode="auto">
          <a:xfrm>
            <a:off x="4219575" y="2719388"/>
            <a:ext cx="3752850" cy="769937"/>
            <a:chOff x="4219447" y="2719498"/>
            <a:chExt cx="3753106" cy="769442"/>
          </a:xfrm>
        </p:grpSpPr>
        <p:sp>
          <p:nvSpPr>
            <p:cNvPr id="69" name="矩形 68"/>
            <p:cNvSpPr/>
            <p:nvPr/>
          </p:nvSpPr>
          <p:spPr>
            <a:xfrm>
              <a:off x="4448063" y="2809927"/>
              <a:ext cx="3295875" cy="642525"/>
            </a:xfrm>
            <a:prstGeom prst="rect">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7" name="文本框 6"/>
            <p:cNvSpPr txBox="1"/>
            <p:nvPr/>
          </p:nvSpPr>
          <p:spPr>
            <a:xfrm>
              <a:off x="4219447" y="2719498"/>
              <a:ext cx="3753106" cy="769442"/>
            </a:xfrm>
            <a:prstGeom prst="rect">
              <a:avLst/>
            </a:prstGeom>
            <a:noFill/>
          </p:spPr>
          <p:txBody>
            <a:bodyPr>
              <a:spAutoFit/>
            </a:bodyPr>
            <a:lstStyle/>
            <a:p>
              <a:pPr algn="ctr" eaLnBrk="1" fontAlgn="auto" hangingPunct="1">
                <a:spcBef>
                  <a:spcPts val="0"/>
                </a:spcBef>
                <a:spcAft>
                  <a:spcPts val="0"/>
                </a:spcAft>
                <a:defRPr/>
              </a:pPr>
              <a:r>
                <a:rPr lang="en-US" altLang="zh-CN" sz="4400" b="1" dirty="0">
                  <a:solidFill>
                    <a:schemeClr val="bg1"/>
                  </a:solidFill>
                  <a:latin typeface="+mj-lt"/>
                  <a:ea typeface="+mn-ea"/>
                </a:rPr>
                <a:t>The First Part</a:t>
              </a:r>
              <a:endParaRPr lang="zh-CN" altLang="en-US" sz="4400" b="1" dirty="0">
                <a:solidFill>
                  <a:schemeClr val="bg1"/>
                </a:solidFill>
                <a:latin typeface="+mj-lt"/>
                <a:ea typeface="+mn-ea"/>
              </a:endParaRPr>
            </a:p>
          </p:txBody>
        </p:sp>
      </p:grpSp>
      <p:cxnSp>
        <p:nvCxnSpPr>
          <p:cNvPr id="11" name="直接连接符 10"/>
          <p:cNvCxnSpPr/>
          <p:nvPr/>
        </p:nvCxnSpPr>
        <p:spPr>
          <a:xfrm>
            <a:off x="4448175" y="3651250"/>
            <a:ext cx="3295650" cy="0"/>
          </a:xfrm>
          <a:prstGeom prst="line">
            <a:avLst/>
          </a:prstGeom>
          <a:ln w="6350">
            <a:solidFill>
              <a:srgbClr val="0072A9"/>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4006850" y="4643438"/>
            <a:ext cx="4178300" cy="0"/>
          </a:xfrm>
          <a:prstGeom prst="line">
            <a:avLst/>
          </a:prstGeom>
          <a:ln w="6350">
            <a:solidFill>
              <a:srgbClr val="0072A9"/>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76" name="文本框 75"/>
          <p:cNvSpPr txBox="1"/>
          <p:nvPr/>
        </p:nvSpPr>
        <p:spPr>
          <a:xfrm>
            <a:off x="4387850" y="4733925"/>
            <a:ext cx="3416300" cy="460375"/>
          </a:xfrm>
          <a:prstGeom prst="rect">
            <a:avLst/>
          </a:prstGeom>
          <a:noFill/>
        </p:spPr>
        <p:txBody>
          <a:bodyPr>
            <a:spAutoFit/>
          </a:bodyPr>
          <a:lstStyle/>
          <a:p>
            <a:pPr eaLnBrk="1" fontAlgn="auto" hangingPunct="1">
              <a:spcBef>
                <a:spcPts val="0"/>
              </a:spcBef>
              <a:spcAft>
                <a:spcPts val="0"/>
              </a:spcAft>
              <a:defRPr/>
            </a:pPr>
            <a:r>
              <a:rPr lang="en-US" altLang="zh-CN" sz="2400" dirty="0">
                <a:solidFill>
                  <a:srgbClr val="0072A9"/>
                </a:solidFill>
                <a:latin typeface="Times New Roman" panose="02020603050405020304" pitchFamily="18" charset="0"/>
                <a:ea typeface="+mn-ea"/>
                <a:cs typeface="Times New Roman" panose="02020603050405020304" pitchFamily="18" charset="0"/>
              </a:rPr>
              <a:t>We are pursuing the best!</a:t>
            </a:r>
            <a:endParaRPr lang="zh-CN" altLang="en-US" sz="2400" dirty="0">
              <a:solidFill>
                <a:srgbClr val="0072A9"/>
              </a:solidFill>
              <a:latin typeface="Times New Roman" panose="02020603050405020304" pitchFamily="18" charset="0"/>
              <a:ea typeface="+mn-ea"/>
              <a:cs typeface="Times New Roman" panose="02020603050405020304" pitchFamily="18" charset="0"/>
            </a:endParaRPr>
          </a:p>
        </p:txBody>
      </p:sp>
      <p:grpSp>
        <p:nvGrpSpPr>
          <p:cNvPr id="118" name="组合 117"/>
          <p:cNvGrpSpPr>
            <a:grpSpLocks/>
          </p:cNvGrpSpPr>
          <p:nvPr/>
        </p:nvGrpSpPr>
        <p:grpSpPr bwMode="auto">
          <a:xfrm>
            <a:off x="-247650" y="-19050"/>
            <a:ext cx="12687300" cy="280988"/>
            <a:chOff x="-246861" y="0"/>
            <a:chExt cx="12685723" cy="281354"/>
          </a:xfrm>
        </p:grpSpPr>
        <p:sp>
          <p:nvSpPr>
            <p:cNvPr id="116" name="平行四边形 115"/>
            <p:cNvSpPr/>
            <p:nvPr/>
          </p:nvSpPr>
          <p:spPr>
            <a:xfrm>
              <a:off x="7107" y="0"/>
              <a:ext cx="731747"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17" name="平行四边形 116"/>
            <p:cNvSpPr/>
            <p:nvPr/>
          </p:nvSpPr>
          <p:spPr>
            <a:xfrm flipH="1">
              <a:off x="-246861" y="0"/>
              <a:ext cx="731747"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14" name="平行四边形 113"/>
            <p:cNvSpPr/>
            <p:nvPr/>
          </p:nvSpPr>
          <p:spPr>
            <a:xfrm>
              <a:off x="981711" y="0"/>
              <a:ext cx="731747"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15" name="平行四边形 114"/>
            <p:cNvSpPr/>
            <p:nvPr/>
          </p:nvSpPr>
          <p:spPr>
            <a:xfrm flipH="1">
              <a:off x="727743" y="0"/>
              <a:ext cx="731747"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12" name="平行四边形 111"/>
            <p:cNvSpPr/>
            <p:nvPr/>
          </p:nvSpPr>
          <p:spPr>
            <a:xfrm>
              <a:off x="1957903" y="0"/>
              <a:ext cx="730159"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13" name="平行四边形 112"/>
            <p:cNvSpPr/>
            <p:nvPr/>
          </p:nvSpPr>
          <p:spPr>
            <a:xfrm flipH="1">
              <a:off x="1703934" y="0"/>
              <a:ext cx="730159"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10" name="平行四边形 109"/>
            <p:cNvSpPr/>
            <p:nvPr/>
          </p:nvSpPr>
          <p:spPr>
            <a:xfrm>
              <a:off x="2932507" y="0"/>
              <a:ext cx="731746"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11" name="平行四边形 110"/>
            <p:cNvSpPr/>
            <p:nvPr/>
          </p:nvSpPr>
          <p:spPr>
            <a:xfrm flipH="1">
              <a:off x="2678538" y="0"/>
              <a:ext cx="731746"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08" name="平行四边形 107"/>
            <p:cNvSpPr/>
            <p:nvPr/>
          </p:nvSpPr>
          <p:spPr>
            <a:xfrm>
              <a:off x="3907111" y="0"/>
              <a:ext cx="731746"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09" name="平行四边形 108"/>
            <p:cNvSpPr/>
            <p:nvPr/>
          </p:nvSpPr>
          <p:spPr>
            <a:xfrm flipH="1">
              <a:off x="3653142" y="0"/>
              <a:ext cx="731746"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06" name="平行四边形 105"/>
            <p:cNvSpPr/>
            <p:nvPr/>
          </p:nvSpPr>
          <p:spPr>
            <a:xfrm>
              <a:off x="4881714" y="0"/>
              <a:ext cx="731746"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07" name="平行四边形 106"/>
            <p:cNvSpPr/>
            <p:nvPr/>
          </p:nvSpPr>
          <p:spPr>
            <a:xfrm flipH="1">
              <a:off x="4627746" y="0"/>
              <a:ext cx="731746"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04" name="平行四边形 103"/>
            <p:cNvSpPr/>
            <p:nvPr/>
          </p:nvSpPr>
          <p:spPr>
            <a:xfrm>
              <a:off x="5857905" y="0"/>
              <a:ext cx="730159"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05" name="平行四边形 104"/>
            <p:cNvSpPr/>
            <p:nvPr/>
          </p:nvSpPr>
          <p:spPr>
            <a:xfrm flipH="1">
              <a:off x="5603937" y="0"/>
              <a:ext cx="730159"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02" name="平行四边形 101"/>
            <p:cNvSpPr/>
            <p:nvPr/>
          </p:nvSpPr>
          <p:spPr>
            <a:xfrm>
              <a:off x="6832509" y="0"/>
              <a:ext cx="731747"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03" name="平行四边形 102"/>
            <p:cNvSpPr/>
            <p:nvPr/>
          </p:nvSpPr>
          <p:spPr>
            <a:xfrm flipH="1">
              <a:off x="6578541" y="0"/>
              <a:ext cx="731747"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00" name="平行四边形 99"/>
            <p:cNvSpPr/>
            <p:nvPr/>
          </p:nvSpPr>
          <p:spPr>
            <a:xfrm>
              <a:off x="7807113" y="0"/>
              <a:ext cx="731747"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01" name="平行四边形 100"/>
            <p:cNvSpPr/>
            <p:nvPr/>
          </p:nvSpPr>
          <p:spPr>
            <a:xfrm flipH="1">
              <a:off x="7553144" y="0"/>
              <a:ext cx="731747"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98" name="平行四边形 97"/>
            <p:cNvSpPr/>
            <p:nvPr/>
          </p:nvSpPr>
          <p:spPr>
            <a:xfrm>
              <a:off x="8781717" y="0"/>
              <a:ext cx="731747"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99" name="平行四边形 98"/>
            <p:cNvSpPr/>
            <p:nvPr/>
          </p:nvSpPr>
          <p:spPr>
            <a:xfrm flipH="1">
              <a:off x="8527748" y="0"/>
              <a:ext cx="731747"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96" name="平行四边形 95"/>
            <p:cNvSpPr/>
            <p:nvPr/>
          </p:nvSpPr>
          <p:spPr>
            <a:xfrm>
              <a:off x="9757908" y="0"/>
              <a:ext cx="730159"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97" name="平行四边形 96"/>
            <p:cNvSpPr/>
            <p:nvPr/>
          </p:nvSpPr>
          <p:spPr>
            <a:xfrm flipH="1">
              <a:off x="9503940" y="0"/>
              <a:ext cx="730159"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94" name="平行四边形 93"/>
            <p:cNvSpPr/>
            <p:nvPr/>
          </p:nvSpPr>
          <p:spPr>
            <a:xfrm>
              <a:off x="10732512" y="0"/>
              <a:ext cx="731746"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95" name="平行四边形 94"/>
            <p:cNvSpPr/>
            <p:nvPr/>
          </p:nvSpPr>
          <p:spPr>
            <a:xfrm flipH="1">
              <a:off x="10478544" y="0"/>
              <a:ext cx="731746"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92" name="平行四边形 91"/>
            <p:cNvSpPr/>
            <p:nvPr/>
          </p:nvSpPr>
          <p:spPr>
            <a:xfrm>
              <a:off x="11707116" y="0"/>
              <a:ext cx="731746"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93" name="平行四边形 92"/>
            <p:cNvSpPr/>
            <p:nvPr/>
          </p:nvSpPr>
          <p:spPr>
            <a:xfrm flipH="1">
              <a:off x="11453148" y="0"/>
              <a:ext cx="731746"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grpSp>
        <p:nvGrpSpPr>
          <p:cNvPr id="119" name="组合 118"/>
          <p:cNvGrpSpPr>
            <a:grpSpLocks/>
          </p:cNvGrpSpPr>
          <p:nvPr/>
        </p:nvGrpSpPr>
        <p:grpSpPr bwMode="auto">
          <a:xfrm flipV="1">
            <a:off x="-247650" y="6596063"/>
            <a:ext cx="12687300" cy="280987"/>
            <a:chOff x="-246861" y="0"/>
            <a:chExt cx="12685723" cy="281354"/>
          </a:xfrm>
        </p:grpSpPr>
        <p:sp>
          <p:nvSpPr>
            <p:cNvPr id="120" name="平行四边形 119"/>
            <p:cNvSpPr/>
            <p:nvPr/>
          </p:nvSpPr>
          <p:spPr>
            <a:xfrm>
              <a:off x="7107" y="0"/>
              <a:ext cx="731747"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1" name="平行四边形 120"/>
            <p:cNvSpPr/>
            <p:nvPr/>
          </p:nvSpPr>
          <p:spPr>
            <a:xfrm flipH="1">
              <a:off x="-246861" y="0"/>
              <a:ext cx="731747"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2" name="平行四边形 121"/>
            <p:cNvSpPr/>
            <p:nvPr/>
          </p:nvSpPr>
          <p:spPr>
            <a:xfrm>
              <a:off x="981711" y="0"/>
              <a:ext cx="731747"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3" name="平行四边形 122"/>
            <p:cNvSpPr/>
            <p:nvPr/>
          </p:nvSpPr>
          <p:spPr>
            <a:xfrm flipH="1">
              <a:off x="727743" y="0"/>
              <a:ext cx="731747"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4" name="平行四边形 123"/>
            <p:cNvSpPr/>
            <p:nvPr/>
          </p:nvSpPr>
          <p:spPr>
            <a:xfrm>
              <a:off x="1957903" y="0"/>
              <a:ext cx="730159"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5" name="平行四边形 124"/>
            <p:cNvSpPr/>
            <p:nvPr/>
          </p:nvSpPr>
          <p:spPr>
            <a:xfrm flipH="1">
              <a:off x="1703934" y="0"/>
              <a:ext cx="730159"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6" name="平行四边形 125"/>
            <p:cNvSpPr/>
            <p:nvPr/>
          </p:nvSpPr>
          <p:spPr>
            <a:xfrm>
              <a:off x="2932507" y="0"/>
              <a:ext cx="731746"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7" name="平行四边形 126"/>
            <p:cNvSpPr/>
            <p:nvPr/>
          </p:nvSpPr>
          <p:spPr>
            <a:xfrm flipH="1">
              <a:off x="2678538" y="0"/>
              <a:ext cx="731746"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8" name="平行四边形 127"/>
            <p:cNvSpPr/>
            <p:nvPr/>
          </p:nvSpPr>
          <p:spPr>
            <a:xfrm>
              <a:off x="3907111" y="0"/>
              <a:ext cx="731746"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9" name="平行四边形 128"/>
            <p:cNvSpPr/>
            <p:nvPr/>
          </p:nvSpPr>
          <p:spPr>
            <a:xfrm flipH="1">
              <a:off x="3653142" y="0"/>
              <a:ext cx="731746"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30" name="平行四边形 129"/>
            <p:cNvSpPr/>
            <p:nvPr/>
          </p:nvSpPr>
          <p:spPr>
            <a:xfrm>
              <a:off x="4881714" y="0"/>
              <a:ext cx="731746"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31" name="平行四边形 130"/>
            <p:cNvSpPr/>
            <p:nvPr/>
          </p:nvSpPr>
          <p:spPr>
            <a:xfrm flipH="1">
              <a:off x="4627746" y="0"/>
              <a:ext cx="731746"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32" name="平行四边形 131"/>
            <p:cNvSpPr/>
            <p:nvPr/>
          </p:nvSpPr>
          <p:spPr>
            <a:xfrm>
              <a:off x="5857905" y="0"/>
              <a:ext cx="730159"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33" name="平行四边形 132"/>
            <p:cNvSpPr/>
            <p:nvPr/>
          </p:nvSpPr>
          <p:spPr>
            <a:xfrm flipH="1">
              <a:off x="5603937" y="0"/>
              <a:ext cx="730159"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34" name="平行四边形 133"/>
            <p:cNvSpPr/>
            <p:nvPr/>
          </p:nvSpPr>
          <p:spPr>
            <a:xfrm>
              <a:off x="6832509" y="0"/>
              <a:ext cx="731747"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35" name="平行四边形 134"/>
            <p:cNvSpPr/>
            <p:nvPr/>
          </p:nvSpPr>
          <p:spPr>
            <a:xfrm flipH="1">
              <a:off x="6578541" y="0"/>
              <a:ext cx="731747"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36" name="平行四边形 135"/>
            <p:cNvSpPr/>
            <p:nvPr/>
          </p:nvSpPr>
          <p:spPr>
            <a:xfrm>
              <a:off x="7807113" y="0"/>
              <a:ext cx="731747"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37" name="平行四边形 136"/>
            <p:cNvSpPr/>
            <p:nvPr/>
          </p:nvSpPr>
          <p:spPr>
            <a:xfrm flipH="1">
              <a:off x="7553144" y="0"/>
              <a:ext cx="731747"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38" name="平行四边形 137"/>
            <p:cNvSpPr/>
            <p:nvPr/>
          </p:nvSpPr>
          <p:spPr>
            <a:xfrm>
              <a:off x="8781717" y="0"/>
              <a:ext cx="731747"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39" name="平行四边形 138"/>
            <p:cNvSpPr/>
            <p:nvPr/>
          </p:nvSpPr>
          <p:spPr>
            <a:xfrm flipH="1">
              <a:off x="8527748" y="0"/>
              <a:ext cx="731747"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40" name="平行四边形 139"/>
            <p:cNvSpPr/>
            <p:nvPr/>
          </p:nvSpPr>
          <p:spPr>
            <a:xfrm>
              <a:off x="9757908" y="0"/>
              <a:ext cx="730159"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41" name="平行四边形 140"/>
            <p:cNvSpPr/>
            <p:nvPr/>
          </p:nvSpPr>
          <p:spPr>
            <a:xfrm flipH="1">
              <a:off x="9503940" y="0"/>
              <a:ext cx="730159"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42" name="平行四边形 141"/>
            <p:cNvSpPr/>
            <p:nvPr/>
          </p:nvSpPr>
          <p:spPr>
            <a:xfrm>
              <a:off x="10732512" y="0"/>
              <a:ext cx="731746"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43" name="平行四边形 142"/>
            <p:cNvSpPr/>
            <p:nvPr/>
          </p:nvSpPr>
          <p:spPr>
            <a:xfrm flipH="1">
              <a:off x="10478544" y="0"/>
              <a:ext cx="731746"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44" name="平行四边形 143"/>
            <p:cNvSpPr/>
            <p:nvPr/>
          </p:nvSpPr>
          <p:spPr>
            <a:xfrm>
              <a:off x="11707116" y="0"/>
              <a:ext cx="731746"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45" name="平行四边形 144"/>
            <p:cNvSpPr/>
            <p:nvPr/>
          </p:nvSpPr>
          <p:spPr>
            <a:xfrm flipH="1">
              <a:off x="11453148" y="0"/>
              <a:ext cx="731746"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2" presetClass="entr" presetSubtype="1" fill="hold" nodeType="withEffect">
                                  <p:stCondLst>
                                    <p:cond delay="0"/>
                                  </p:stCondLst>
                                  <p:childTnLst>
                                    <p:set>
                                      <p:cBhvr>
                                        <p:cTn id="8" dur="1" fill="hold">
                                          <p:stCondLst>
                                            <p:cond delay="0"/>
                                          </p:stCondLst>
                                        </p:cTn>
                                        <p:tgtEl>
                                          <p:spTgt spid="118"/>
                                        </p:tgtEl>
                                        <p:attrNameLst>
                                          <p:attrName>style.visibility</p:attrName>
                                        </p:attrNameLst>
                                      </p:cBhvr>
                                      <p:to>
                                        <p:strVal val="visible"/>
                                      </p:to>
                                    </p:set>
                                    <p:animEffect transition="in" filter="wipe(up)">
                                      <p:cBhvr>
                                        <p:cTn id="9" dur="500"/>
                                        <p:tgtEl>
                                          <p:spTgt spid="118"/>
                                        </p:tgtEl>
                                      </p:cBhvr>
                                    </p:animEffect>
                                  </p:childTnLst>
                                </p:cTn>
                              </p:par>
                              <p:par>
                                <p:cTn id="10" presetID="22" presetClass="entr" presetSubtype="4" fill="hold" nodeType="withEffect">
                                  <p:stCondLst>
                                    <p:cond delay="0"/>
                                  </p:stCondLst>
                                  <p:childTnLst>
                                    <p:set>
                                      <p:cBhvr>
                                        <p:cTn id="11" dur="1" fill="hold">
                                          <p:stCondLst>
                                            <p:cond delay="0"/>
                                          </p:stCondLst>
                                        </p:cTn>
                                        <p:tgtEl>
                                          <p:spTgt spid="119"/>
                                        </p:tgtEl>
                                        <p:attrNameLst>
                                          <p:attrName>style.visibility</p:attrName>
                                        </p:attrNameLst>
                                      </p:cBhvr>
                                      <p:to>
                                        <p:strVal val="visible"/>
                                      </p:to>
                                    </p:set>
                                    <p:animEffect transition="in" filter="wipe(down)">
                                      <p:cBhvr>
                                        <p:cTn id="12" dur="500"/>
                                        <p:tgtEl>
                                          <p:spTgt spid="1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4" name="组合 113"/>
          <p:cNvGrpSpPr>
            <a:grpSpLocks/>
          </p:cNvGrpSpPr>
          <p:nvPr/>
        </p:nvGrpSpPr>
        <p:grpSpPr bwMode="auto">
          <a:xfrm>
            <a:off x="193675" y="185738"/>
            <a:ext cx="7134225" cy="825500"/>
            <a:chOff x="193490" y="186088"/>
            <a:chExt cx="7133159" cy="824600"/>
          </a:xfrm>
        </p:grpSpPr>
        <p:sp>
          <p:nvSpPr>
            <p:cNvPr id="6" name="菱形 5"/>
            <p:cNvSpPr/>
            <p:nvPr/>
          </p:nvSpPr>
          <p:spPr>
            <a:xfrm>
              <a:off x="193490" y="186088"/>
              <a:ext cx="825377" cy="824600"/>
            </a:xfrm>
            <a:prstGeom prst="diamond">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182" name="文本框 7"/>
            <p:cNvSpPr txBox="1">
              <a:spLocks noChangeArrowheads="1"/>
            </p:cNvSpPr>
            <p:nvPr/>
          </p:nvSpPr>
          <p:spPr bwMode="auto">
            <a:xfrm>
              <a:off x="952430" y="255774"/>
              <a:ext cx="6374219" cy="46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2400" dirty="0" smtClean="0">
                  <a:solidFill>
                    <a:srgbClr val="0072A9"/>
                  </a:solidFill>
                  <a:latin typeface="Times New Roman" panose="02020603050405020304" pitchFamily="18" charset="0"/>
                  <a:ea typeface="微软雅黑" pitchFamily="34" charset="-122"/>
                  <a:cs typeface="Times New Roman" panose="02020603050405020304" pitchFamily="18" charset="0"/>
                </a:rPr>
                <a:t>Conventional process for Gas separation</a:t>
              </a:r>
              <a:endParaRPr lang="zh-CN" altLang="en-US" sz="2400" dirty="0">
                <a:solidFill>
                  <a:srgbClr val="0072A9"/>
                </a:solidFill>
                <a:latin typeface="Times New Roman" panose="02020603050405020304" pitchFamily="18" charset="0"/>
                <a:ea typeface="微软雅黑" pitchFamily="34" charset="-122"/>
                <a:cs typeface="Times New Roman" panose="02020603050405020304" pitchFamily="18" charset="0"/>
              </a:endParaRPr>
            </a:p>
          </p:txBody>
        </p:sp>
        <p:cxnSp>
          <p:nvCxnSpPr>
            <p:cNvPr id="12" name="直接连接符 11"/>
            <p:cNvCxnSpPr/>
            <p:nvPr/>
          </p:nvCxnSpPr>
          <p:spPr>
            <a:xfrm>
              <a:off x="1109341" y="688776"/>
              <a:ext cx="5816048" cy="0"/>
            </a:xfrm>
            <a:prstGeom prst="line">
              <a:avLst/>
            </a:prstGeom>
            <a:ln>
              <a:solidFill>
                <a:srgbClr val="0072A9"/>
              </a:solidFill>
              <a:prstDash val="dash"/>
            </a:ln>
          </p:spPr>
          <p:style>
            <a:lnRef idx="1">
              <a:schemeClr val="accent1"/>
            </a:lnRef>
            <a:fillRef idx="0">
              <a:schemeClr val="accent1"/>
            </a:fillRef>
            <a:effectRef idx="0">
              <a:schemeClr val="accent1"/>
            </a:effectRef>
            <a:fontRef idx="minor">
              <a:schemeClr val="tx1"/>
            </a:fontRef>
          </p:style>
        </p:cxnSp>
        <p:sp>
          <p:nvSpPr>
            <p:cNvPr id="5185" name="Freeform 74"/>
            <p:cNvSpPr>
              <a:spLocks noEditPoints="1"/>
            </p:cNvSpPr>
            <p:nvPr/>
          </p:nvSpPr>
          <p:spPr bwMode="auto">
            <a:xfrm>
              <a:off x="419612" y="461439"/>
              <a:ext cx="372357" cy="243464"/>
            </a:xfrm>
            <a:custGeom>
              <a:avLst/>
              <a:gdLst>
                <a:gd name="T0" fmla="*/ 2147483647 w 99"/>
                <a:gd name="T1" fmla="*/ 2147483647 h 65"/>
                <a:gd name="T2" fmla="*/ 2147483647 w 99"/>
                <a:gd name="T3" fmla="*/ 2147483647 h 65"/>
                <a:gd name="T4" fmla="*/ 2147483647 w 99"/>
                <a:gd name="T5" fmla="*/ 2147483647 h 65"/>
                <a:gd name="T6" fmla="*/ 2147483647 w 99"/>
                <a:gd name="T7" fmla="*/ 2147483647 h 65"/>
                <a:gd name="T8" fmla="*/ 2147483647 w 99"/>
                <a:gd name="T9" fmla="*/ 2147483647 h 65"/>
                <a:gd name="T10" fmla="*/ 2147483647 w 99"/>
                <a:gd name="T11" fmla="*/ 2147483647 h 65"/>
                <a:gd name="T12" fmla="*/ 2147483647 w 99"/>
                <a:gd name="T13" fmla="*/ 2147483647 h 65"/>
                <a:gd name="T14" fmla="*/ 2147483647 w 99"/>
                <a:gd name="T15" fmla="*/ 2147483647 h 65"/>
                <a:gd name="T16" fmla="*/ 2147483647 w 99"/>
                <a:gd name="T17" fmla="*/ 2147483647 h 65"/>
                <a:gd name="T18" fmla="*/ 2147483647 w 99"/>
                <a:gd name="T19" fmla="*/ 2147483647 h 65"/>
                <a:gd name="T20" fmla="*/ 2147483647 w 99"/>
                <a:gd name="T21" fmla="*/ 2147483647 h 65"/>
                <a:gd name="T22" fmla="*/ 2147483647 w 99"/>
                <a:gd name="T23" fmla="*/ 2147483647 h 65"/>
                <a:gd name="T24" fmla="*/ 2147483647 w 99"/>
                <a:gd name="T25" fmla="*/ 2147483647 h 65"/>
                <a:gd name="T26" fmla="*/ 2147483647 w 99"/>
                <a:gd name="T27" fmla="*/ 2147483647 h 65"/>
                <a:gd name="T28" fmla="*/ 2147483647 w 99"/>
                <a:gd name="T29" fmla="*/ 2147483647 h 65"/>
                <a:gd name="T30" fmla="*/ 2147483647 w 99"/>
                <a:gd name="T31" fmla="*/ 2147483647 h 65"/>
                <a:gd name="T32" fmla="*/ 2147483647 w 99"/>
                <a:gd name="T33" fmla="*/ 2147483647 h 65"/>
                <a:gd name="T34" fmla="*/ 2147483647 w 99"/>
                <a:gd name="T35" fmla="*/ 0 h 65"/>
                <a:gd name="T36" fmla="*/ 2147483647 w 99"/>
                <a:gd name="T37" fmla="*/ 2147483647 h 65"/>
                <a:gd name="T38" fmla="*/ 2147483647 w 99"/>
                <a:gd name="T39" fmla="*/ 2147483647 h 65"/>
                <a:gd name="T40" fmla="*/ 2147483647 w 99"/>
                <a:gd name="T41" fmla="*/ 2147483647 h 65"/>
                <a:gd name="T42" fmla="*/ 0 w 99"/>
                <a:gd name="T43" fmla="*/ 2147483647 h 65"/>
                <a:gd name="T44" fmla="*/ 2147483647 w 99"/>
                <a:gd name="T45" fmla="*/ 2147483647 h 65"/>
                <a:gd name="T46" fmla="*/ 2147483647 w 99"/>
                <a:gd name="T47" fmla="*/ 2147483647 h 65"/>
                <a:gd name="T48" fmla="*/ 2147483647 w 99"/>
                <a:gd name="T49" fmla="*/ 2147483647 h 65"/>
                <a:gd name="T50" fmla="*/ 2147483647 w 99"/>
                <a:gd name="T51" fmla="*/ 2147483647 h 65"/>
                <a:gd name="T52" fmla="*/ 2147483647 w 99"/>
                <a:gd name="T53" fmla="*/ 2147483647 h 65"/>
                <a:gd name="T54" fmla="*/ 2147483647 w 99"/>
                <a:gd name="T55" fmla="*/ 2147483647 h 65"/>
                <a:gd name="T56" fmla="*/ 2147483647 w 99"/>
                <a:gd name="T57" fmla="*/ 2147483647 h 65"/>
                <a:gd name="T58" fmla="*/ 2147483647 w 99"/>
                <a:gd name="T59" fmla="*/ 2147483647 h 65"/>
                <a:gd name="T60" fmla="*/ 2147483647 w 99"/>
                <a:gd name="T61" fmla="*/ 2147483647 h 65"/>
                <a:gd name="T62" fmla="*/ 2147483647 w 99"/>
                <a:gd name="T63" fmla="*/ 2147483647 h 65"/>
                <a:gd name="T64" fmla="*/ 2147483647 w 99"/>
                <a:gd name="T65" fmla="*/ 2147483647 h 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9" h="65">
                  <a:moveTo>
                    <a:pt x="18" y="58"/>
                  </a:moveTo>
                  <a:cubicBezTo>
                    <a:pt x="30" y="58"/>
                    <a:pt x="42" y="60"/>
                    <a:pt x="53" y="65"/>
                  </a:cubicBezTo>
                  <a:cubicBezTo>
                    <a:pt x="64" y="60"/>
                    <a:pt x="75" y="57"/>
                    <a:pt x="87" y="57"/>
                  </a:cubicBezTo>
                  <a:cubicBezTo>
                    <a:pt x="87" y="23"/>
                    <a:pt x="87" y="23"/>
                    <a:pt x="87" y="23"/>
                  </a:cubicBezTo>
                  <a:cubicBezTo>
                    <a:pt x="53" y="28"/>
                    <a:pt x="53" y="28"/>
                    <a:pt x="53" y="28"/>
                  </a:cubicBezTo>
                  <a:cubicBezTo>
                    <a:pt x="18" y="23"/>
                    <a:pt x="18" y="23"/>
                    <a:pt x="18" y="23"/>
                  </a:cubicBezTo>
                  <a:cubicBezTo>
                    <a:pt x="18" y="58"/>
                    <a:pt x="18" y="58"/>
                    <a:pt x="18" y="58"/>
                  </a:cubicBezTo>
                  <a:close/>
                  <a:moveTo>
                    <a:pt x="99" y="8"/>
                  </a:moveTo>
                  <a:cubicBezTo>
                    <a:pt x="99" y="17"/>
                    <a:pt x="99" y="17"/>
                    <a:pt x="99" y="17"/>
                  </a:cubicBezTo>
                  <a:cubicBezTo>
                    <a:pt x="53" y="24"/>
                    <a:pt x="53" y="24"/>
                    <a:pt x="53" y="24"/>
                  </a:cubicBezTo>
                  <a:cubicBezTo>
                    <a:pt x="7" y="17"/>
                    <a:pt x="7" y="17"/>
                    <a:pt x="7" y="17"/>
                  </a:cubicBezTo>
                  <a:cubicBezTo>
                    <a:pt x="7" y="34"/>
                    <a:pt x="7" y="34"/>
                    <a:pt x="7" y="34"/>
                  </a:cubicBezTo>
                  <a:cubicBezTo>
                    <a:pt x="8" y="35"/>
                    <a:pt x="9" y="36"/>
                    <a:pt x="9" y="37"/>
                  </a:cubicBezTo>
                  <a:cubicBezTo>
                    <a:pt x="9" y="39"/>
                    <a:pt x="7" y="41"/>
                    <a:pt x="5" y="41"/>
                  </a:cubicBezTo>
                  <a:cubicBezTo>
                    <a:pt x="4" y="41"/>
                    <a:pt x="2" y="39"/>
                    <a:pt x="2" y="37"/>
                  </a:cubicBezTo>
                  <a:cubicBezTo>
                    <a:pt x="2" y="36"/>
                    <a:pt x="3" y="35"/>
                    <a:pt x="4" y="34"/>
                  </a:cubicBezTo>
                  <a:cubicBezTo>
                    <a:pt x="4" y="25"/>
                    <a:pt x="4" y="17"/>
                    <a:pt x="4" y="8"/>
                  </a:cubicBezTo>
                  <a:cubicBezTo>
                    <a:pt x="53" y="0"/>
                    <a:pt x="53" y="0"/>
                    <a:pt x="53" y="0"/>
                  </a:cubicBezTo>
                  <a:cubicBezTo>
                    <a:pt x="99" y="8"/>
                    <a:pt x="99" y="8"/>
                    <a:pt x="99" y="8"/>
                  </a:cubicBezTo>
                  <a:close/>
                  <a:moveTo>
                    <a:pt x="8" y="42"/>
                  </a:moveTo>
                  <a:cubicBezTo>
                    <a:pt x="6" y="43"/>
                    <a:pt x="5" y="43"/>
                    <a:pt x="3" y="42"/>
                  </a:cubicBezTo>
                  <a:cubicBezTo>
                    <a:pt x="2" y="47"/>
                    <a:pt x="1" y="52"/>
                    <a:pt x="0" y="58"/>
                  </a:cubicBezTo>
                  <a:cubicBezTo>
                    <a:pt x="1" y="58"/>
                    <a:pt x="2" y="58"/>
                    <a:pt x="2" y="58"/>
                  </a:cubicBezTo>
                  <a:cubicBezTo>
                    <a:pt x="3" y="56"/>
                    <a:pt x="3" y="56"/>
                    <a:pt x="3" y="56"/>
                  </a:cubicBezTo>
                  <a:cubicBezTo>
                    <a:pt x="3" y="58"/>
                    <a:pt x="3" y="58"/>
                    <a:pt x="3" y="58"/>
                  </a:cubicBezTo>
                  <a:cubicBezTo>
                    <a:pt x="4" y="59"/>
                    <a:pt x="5" y="59"/>
                    <a:pt x="6" y="59"/>
                  </a:cubicBezTo>
                  <a:cubicBezTo>
                    <a:pt x="7" y="57"/>
                    <a:pt x="7" y="57"/>
                    <a:pt x="7" y="57"/>
                  </a:cubicBezTo>
                  <a:cubicBezTo>
                    <a:pt x="7" y="59"/>
                    <a:pt x="7" y="59"/>
                    <a:pt x="7" y="59"/>
                  </a:cubicBezTo>
                  <a:cubicBezTo>
                    <a:pt x="7" y="59"/>
                    <a:pt x="8" y="59"/>
                    <a:pt x="8" y="59"/>
                  </a:cubicBezTo>
                  <a:cubicBezTo>
                    <a:pt x="8" y="51"/>
                    <a:pt x="8" y="51"/>
                    <a:pt x="8" y="51"/>
                  </a:cubicBezTo>
                  <a:cubicBezTo>
                    <a:pt x="9" y="58"/>
                    <a:pt x="9" y="58"/>
                    <a:pt x="9" y="58"/>
                  </a:cubicBezTo>
                  <a:cubicBezTo>
                    <a:pt x="10" y="58"/>
                    <a:pt x="10" y="58"/>
                    <a:pt x="11" y="58"/>
                  </a:cubicBezTo>
                  <a:cubicBezTo>
                    <a:pt x="10" y="52"/>
                    <a:pt x="9" y="47"/>
                    <a:pt x="8" y="4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121" name="组合 120"/>
          <p:cNvGrpSpPr>
            <a:grpSpLocks/>
          </p:cNvGrpSpPr>
          <p:nvPr/>
        </p:nvGrpSpPr>
        <p:grpSpPr bwMode="auto">
          <a:xfrm>
            <a:off x="8658075" y="1602669"/>
            <a:ext cx="3430324" cy="1182920"/>
            <a:chOff x="7946791" y="1281690"/>
            <a:chExt cx="3430286" cy="1182333"/>
          </a:xfrm>
        </p:grpSpPr>
        <p:sp>
          <p:nvSpPr>
            <p:cNvPr id="46" name="文本框 45"/>
            <p:cNvSpPr txBox="1"/>
            <p:nvPr/>
          </p:nvSpPr>
          <p:spPr>
            <a:xfrm>
              <a:off x="7946791" y="1281690"/>
              <a:ext cx="2425673" cy="461732"/>
            </a:xfrm>
            <a:prstGeom prst="rect">
              <a:avLst/>
            </a:prstGeom>
            <a:noFill/>
          </p:spPr>
          <p:txBody>
            <a:bodyPr>
              <a:spAutoFit/>
            </a:bodyPr>
            <a:lstStyle/>
            <a:p>
              <a:pPr eaLnBrk="1" fontAlgn="auto" hangingPunct="1">
                <a:spcBef>
                  <a:spcPts val="0"/>
                </a:spcBef>
                <a:spcAft>
                  <a:spcPts val="0"/>
                </a:spcAft>
                <a:defRPr/>
              </a:pPr>
              <a:r>
                <a:rPr lang="en-US" altLang="zh-CN" sz="2400" b="1" dirty="0" smtClean="0">
                  <a:solidFill>
                    <a:srgbClr val="0072A9"/>
                  </a:solidFill>
                  <a:latin typeface="Times New Roman" panose="02020603050405020304" pitchFamily="18" charset="0"/>
                  <a:ea typeface="+mn-ea"/>
                  <a:cs typeface="Times New Roman" panose="02020603050405020304" pitchFamily="18" charset="0"/>
                </a:rPr>
                <a:t>Drawbacks</a:t>
              </a:r>
              <a:endParaRPr lang="zh-CN" altLang="en-US" sz="2400" b="1" dirty="0">
                <a:solidFill>
                  <a:srgbClr val="0072A9"/>
                </a:solidFill>
                <a:latin typeface="Times New Roman" panose="02020603050405020304" pitchFamily="18" charset="0"/>
                <a:ea typeface="+mn-ea"/>
                <a:cs typeface="Times New Roman" panose="02020603050405020304" pitchFamily="18" charset="0"/>
              </a:endParaRPr>
            </a:p>
          </p:txBody>
        </p:sp>
        <p:sp>
          <p:nvSpPr>
            <p:cNvPr id="47" name="文本框 46"/>
            <p:cNvSpPr txBox="1"/>
            <p:nvPr/>
          </p:nvSpPr>
          <p:spPr bwMode="auto">
            <a:xfrm>
              <a:off x="7946791" y="1718035"/>
              <a:ext cx="3430286" cy="745988"/>
            </a:xfrm>
            <a:prstGeom prst="rect">
              <a:avLst/>
            </a:prstGeom>
            <a:noFill/>
          </p:spPr>
          <p:txBody>
            <a:bodyPr wrap="square">
              <a:spAutoFit/>
            </a:bodyPr>
            <a:lstStyle/>
            <a:p>
              <a:pPr marL="342900" indent="-342900" eaLnBrk="1" fontAlgn="auto" hangingPunct="1">
                <a:lnSpc>
                  <a:spcPts val="1700"/>
                </a:lnSpc>
                <a:spcBef>
                  <a:spcPts val="0"/>
                </a:spcBef>
                <a:spcAft>
                  <a:spcPts val="0"/>
                </a:spcAft>
                <a:buAutoNum type="arabicPeriod"/>
                <a:defRPr/>
              </a:pPr>
              <a:r>
                <a:rPr lang="en-US" altLang="zh-CN" sz="1600" dirty="0" smtClean="0">
                  <a:latin typeface="Times New Roman" panose="02020603050405020304" pitchFamily="18" charset="0"/>
                  <a:ea typeface="+mn-ea"/>
                  <a:cs typeface="Times New Roman" panose="02020603050405020304" pitchFamily="18" charset="0"/>
                </a:rPr>
                <a:t>Extreme high pressure operation</a:t>
              </a:r>
            </a:p>
            <a:p>
              <a:pPr marL="342900" indent="-342900" eaLnBrk="1" fontAlgn="auto" hangingPunct="1">
                <a:lnSpc>
                  <a:spcPts val="1700"/>
                </a:lnSpc>
                <a:spcBef>
                  <a:spcPts val="0"/>
                </a:spcBef>
                <a:spcAft>
                  <a:spcPts val="0"/>
                </a:spcAft>
                <a:buAutoNum type="arabicPeriod"/>
                <a:defRPr/>
              </a:pPr>
              <a:r>
                <a:rPr lang="en-US" altLang="zh-CN" sz="1600" dirty="0" smtClean="0">
                  <a:latin typeface="Times New Roman" panose="02020603050405020304" pitchFamily="18" charset="0"/>
                  <a:ea typeface="+mn-ea"/>
                  <a:cs typeface="Times New Roman" panose="02020603050405020304" pitchFamily="18" charset="0"/>
                </a:rPr>
                <a:t>High energy consumption</a:t>
              </a:r>
            </a:p>
            <a:p>
              <a:pPr marL="342900" indent="-342900" eaLnBrk="1" fontAlgn="auto" hangingPunct="1">
                <a:lnSpc>
                  <a:spcPts val="1700"/>
                </a:lnSpc>
                <a:spcBef>
                  <a:spcPts val="0"/>
                </a:spcBef>
                <a:spcAft>
                  <a:spcPts val="0"/>
                </a:spcAft>
                <a:buAutoNum type="arabicPeriod"/>
                <a:defRPr/>
              </a:pPr>
              <a:r>
                <a:rPr lang="en-US" altLang="zh-CN" sz="1600" dirty="0" smtClean="0">
                  <a:latin typeface="Times New Roman" panose="02020603050405020304" pitchFamily="18" charset="0"/>
                  <a:ea typeface="+mn-ea"/>
                  <a:cs typeface="Times New Roman" panose="02020603050405020304" pitchFamily="18" charset="0"/>
                </a:rPr>
                <a:t>Difficult to regenerate</a:t>
              </a:r>
              <a:endParaRPr lang="en-US" altLang="zh-CN" sz="1600" dirty="0">
                <a:latin typeface="Times New Roman" panose="02020603050405020304" pitchFamily="18" charset="0"/>
                <a:ea typeface="+mn-ea"/>
                <a:cs typeface="Times New Roman" panose="02020603050405020304" pitchFamily="18" charset="0"/>
              </a:endParaRPr>
            </a:p>
          </p:txBody>
        </p:sp>
        <p:cxnSp>
          <p:nvCxnSpPr>
            <p:cNvPr id="48" name="直接连接符 47"/>
            <p:cNvCxnSpPr/>
            <p:nvPr/>
          </p:nvCxnSpPr>
          <p:spPr>
            <a:xfrm>
              <a:off x="8035690" y="1718035"/>
              <a:ext cx="1762166" cy="0"/>
            </a:xfrm>
            <a:prstGeom prst="line">
              <a:avLst/>
            </a:prstGeom>
            <a:ln>
              <a:solidFill>
                <a:srgbClr val="0072A9"/>
              </a:solidFill>
              <a:prstDash val="dash"/>
            </a:ln>
          </p:spPr>
          <p:style>
            <a:lnRef idx="1">
              <a:schemeClr val="accent1"/>
            </a:lnRef>
            <a:fillRef idx="0">
              <a:schemeClr val="accent1"/>
            </a:fillRef>
            <a:effectRef idx="0">
              <a:schemeClr val="accent1"/>
            </a:effectRef>
            <a:fontRef idx="minor">
              <a:schemeClr val="tx1"/>
            </a:fontRef>
          </p:style>
        </p:cxnSp>
      </p:grpSp>
      <p:grpSp>
        <p:nvGrpSpPr>
          <p:cNvPr id="5160" name="组合 79"/>
          <p:cNvGrpSpPr>
            <a:grpSpLocks/>
          </p:cNvGrpSpPr>
          <p:nvPr/>
        </p:nvGrpSpPr>
        <p:grpSpPr bwMode="auto">
          <a:xfrm>
            <a:off x="8505753" y="4576088"/>
            <a:ext cx="3125787" cy="1618938"/>
            <a:chOff x="1059228" y="1495288"/>
            <a:chExt cx="3125752" cy="1619785"/>
          </a:xfrm>
        </p:grpSpPr>
        <p:sp>
          <p:nvSpPr>
            <p:cNvPr id="81" name="文本框 80"/>
            <p:cNvSpPr txBox="1"/>
            <p:nvPr/>
          </p:nvSpPr>
          <p:spPr>
            <a:xfrm>
              <a:off x="1059228" y="1495288"/>
              <a:ext cx="2425673" cy="462204"/>
            </a:xfrm>
            <a:prstGeom prst="rect">
              <a:avLst/>
            </a:prstGeom>
            <a:noFill/>
          </p:spPr>
          <p:txBody>
            <a:bodyPr>
              <a:spAutoFit/>
            </a:bodyPr>
            <a:lstStyle/>
            <a:p>
              <a:pPr eaLnBrk="1" fontAlgn="auto" hangingPunct="1">
                <a:spcBef>
                  <a:spcPts val="0"/>
                </a:spcBef>
                <a:spcAft>
                  <a:spcPts val="0"/>
                </a:spcAft>
                <a:defRPr/>
              </a:pPr>
              <a:r>
                <a:rPr lang="en-US" altLang="zh-CN" sz="2400" b="1" dirty="0" smtClean="0">
                  <a:solidFill>
                    <a:srgbClr val="0072A9"/>
                  </a:solidFill>
                  <a:latin typeface="Times New Roman" panose="02020603050405020304" pitchFamily="18" charset="0"/>
                  <a:ea typeface="+mn-ea"/>
                  <a:cs typeface="Times New Roman" panose="02020603050405020304" pitchFamily="18" charset="0"/>
                </a:rPr>
                <a:t>Drawbacks</a:t>
              </a:r>
              <a:endParaRPr lang="zh-CN" altLang="en-US" sz="2400" b="1" dirty="0">
                <a:solidFill>
                  <a:srgbClr val="0072A9"/>
                </a:solidFill>
                <a:latin typeface="Times New Roman" panose="02020603050405020304" pitchFamily="18" charset="0"/>
                <a:ea typeface="+mn-ea"/>
                <a:cs typeface="Times New Roman" panose="02020603050405020304" pitchFamily="18" charset="0"/>
              </a:endParaRPr>
            </a:p>
          </p:txBody>
        </p:sp>
        <p:sp>
          <p:nvSpPr>
            <p:cNvPr id="82" name="文本框 81"/>
            <p:cNvSpPr txBox="1"/>
            <p:nvPr/>
          </p:nvSpPr>
          <p:spPr bwMode="auto">
            <a:xfrm>
              <a:off x="1059228" y="1932079"/>
              <a:ext cx="3125752" cy="1182994"/>
            </a:xfrm>
            <a:prstGeom prst="rect">
              <a:avLst/>
            </a:prstGeom>
            <a:noFill/>
          </p:spPr>
          <p:txBody>
            <a:bodyPr>
              <a:spAutoFit/>
            </a:bodyPr>
            <a:lstStyle/>
            <a:p>
              <a:pPr marL="342900" indent="-342900" eaLnBrk="1" fontAlgn="auto" hangingPunct="1">
                <a:lnSpc>
                  <a:spcPts val="1700"/>
                </a:lnSpc>
                <a:spcBef>
                  <a:spcPts val="0"/>
                </a:spcBef>
                <a:spcAft>
                  <a:spcPts val="0"/>
                </a:spcAft>
                <a:buAutoNum type="arabicPeriod"/>
                <a:defRPr/>
              </a:pPr>
              <a:r>
                <a:rPr lang="en-US" altLang="zh-CN" sz="1600" dirty="0" smtClean="0">
                  <a:latin typeface="Times New Roman" panose="02020603050405020304" pitchFamily="18" charset="0"/>
                  <a:ea typeface="+mn-ea"/>
                  <a:cs typeface="Times New Roman" panose="02020603050405020304" pitchFamily="18" charset="0"/>
                </a:rPr>
                <a:t>Complicate trays in column</a:t>
              </a:r>
            </a:p>
            <a:p>
              <a:pPr marL="342900" indent="-342900" eaLnBrk="1" fontAlgn="auto" hangingPunct="1">
                <a:lnSpc>
                  <a:spcPts val="1700"/>
                </a:lnSpc>
                <a:spcBef>
                  <a:spcPts val="0"/>
                </a:spcBef>
                <a:spcAft>
                  <a:spcPts val="0"/>
                </a:spcAft>
                <a:buAutoNum type="arabicPeriod"/>
                <a:defRPr/>
              </a:pPr>
              <a:r>
                <a:rPr lang="en-US" altLang="zh-CN" sz="1600" dirty="0" smtClean="0">
                  <a:latin typeface="Times New Roman" panose="02020603050405020304" pitchFamily="18" charset="0"/>
                  <a:ea typeface="+mn-ea"/>
                  <a:cs typeface="Times New Roman" panose="02020603050405020304" pitchFamily="18" charset="0"/>
                </a:rPr>
                <a:t>High cost</a:t>
              </a:r>
            </a:p>
            <a:p>
              <a:pPr marL="342900" indent="-342900" eaLnBrk="1" fontAlgn="auto" hangingPunct="1">
                <a:lnSpc>
                  <a:spcPts val="1700"/>
                </a:lnSpc>
                <a:spcBef>
                  <a:spcPts val="0"/>
                </a:spcBef>
                <a:spcAft>
                  <a:spcPts val="0"/>
                </a:spcAft>
                <a:buAutoNum type="arabicPeriod"/>
                <a:defRPr/>
              </a:pPr>
              <a:r>
                <a:rPr lang="en-US" altLang="zh-CN" sz="1600" dirty="0" smtClean="0">
                  <a:latin typeface="Times New Roman" panose="02020603050405020304" pitchFamily="18" charset="0"/>
                  <a:ea typeface="+mn-ea"/>
                  <a:cs typeface="Times New Roman" panose="02020603050405020304" pitchFamily="18" charset="0"/>
                </a:rPr>
                <a:t>Energy intensive</a:t>
              </a:r>
            </a:p>
            <a:p>
              <a:pPr marL="342900" indent="-342900" eaLnBrk="1" fontAlgn="auto" hangingPunct="1">
                <a:lnSpc>
                  <a:spcPts val="1700"/>
                </a:lnSpc>
                <a:spcBef>
                  <a:spcPts val="0"/>
                </a:spcBef>
                <a:spcAft>
                  <a:spcPts val="0"/>
                </a:spcAft>
                <a:buAutoNum type="arabicPeriod"/>
                <a:defRPr/>
              </a:pPr>
              <a:r>
                <a:rPr lang="en-US" altLang="zh-CN" sz="1600" dirty="0" smtClean="0">
                  <a:latin typeface="Times New Roman" panose="02020603050405020304" pitchFamily="18" charset="0"/>
                  <a:ea typeface="+mn-ea"/>
                  <a:cs typeface="Times New Roman" panose="02020603050405020304" pitchFamily="18" charset="0"/>
                </a:rPr>
                <a:t>Critical operating environment </a:t>
              </a:r>
            </a:p>
            <a:p>
              <a:pPr marL="342900" indent="-342900" eaLnBrk="1" fontAlgn="auto" hangingPunct="1">
                <a:lnSpc>
                  <a:spcPts val="1700"/>
                </a:lnSpc>
                <a:spcBef>
                  <a:spcPts val="0"/>
                </a:spcBef>
                <a:spcAft>
                  <a:spcPts val="0"/>
                </a:spcAft>
                <a:buAutoNum type="arabicPeriod"/>
                <a:defRPr/>
              </a:pPr>
              <a:endParaRPr lang="en-US" altLang="zh-CN" sz="1600" dirty="0">
                <a:solidFill>
                  <a:schemeClr val="bg2">
                    <a:lumMod val="25000"/>
                  </a:schemeClr>
                </a:solidFill>
                <a:latin typeface="Arial" panose="020B0604020202020204" pitchFamily="34" charset="0"/>
                <a:ea typeface="+mn-ea"/>
                <a:cs typeface="Arial" panose="020B0604020202020204" pitchFamily="34" charset="0"/>
              </a:endParaRPr>
            </a:p>
          </p:txBody>
        </p:sp>
        <p:cxnSp>
          <p:nvCxnSpPr>
            <p:cNvPr id="83" name="直接连接符 82"/>
            <p:cNvCxnSpPr/>
            <p:nvPr/>
          </p:nvCxnSpPr>
          <p:spPr>
            <a:xfrm>
              <a:off x="1148127" y="1932079"/>
              <a:ext cx="1777980" cy="0"/>
            </a:xfrm>
            <a:prstGeom prst="line">
              <a:avLst/>
            </a:prstGeom>
            <a:ln>
              <a:solidFill>
                <a:srgbClr val="0072A9"/>
              </a:solidFill>
              <a:prstDash val="dash"/>
            </a:ln>
          </p:spPr>
          <p:style>
            <a:lnRef idx="1">
              <a:schemeClr val="accent1"/>
            </a:lnRef>
            <a:fillRef idx="0">
              <a:schemeClr val="accent1"/>
            </a:fillRef>
            <a:effectRef idx="0">
              <a:schemeClr val="accent1"/>
            </a:effectRef>
            <a:fontRef idx="minor">
              <a:schemeClr val="tx1"/>
            </a:fontRef>
          </p:style>
        </p:cxnSp>
      </p:grpSp>
      <p:grpSp>
        <p:nvGrpSpPr>
          <p:cNvPr id="100" name="组合 99"/>
          <p:cNvGrpSpPr>
            <a:grpSpLocks/>
          </p:cNvGrpSpPr>
          <p:nvPr/>
        </p:nvGrpSpPr>
        <p:grpSpPr bwMode="auto">
          <a:xfrm>
            <a:off x="-167424" y="1597379"/>
            <a:ext cx="4185546" cy="1656085"/>
            <a:chOff x="43820" y="1364797"/>
            <a:chExt cx="4184899" cy="1234917"/>
          </a:xfrm>
        </p:grpSpPr>
        <p:sp>
          <p:nvSpPr>
            <p:cNvPr id="97" name="文本框 96"/>
            <p:cNvSpPr txBox="1"/>
            <p:nvPr/>
          </p:nvSpPr>
          <p:spPr>
            <a:xfrm>
              <a:off x="43820" y="1364797"/>
              <a:ext cx="4184899" cy="344256"/>
            </a:xfrm>
            <a:prstGeom prst="rect">
              <a:avLst/>
            </a:prstGeom>
            <a:noFill/>
          </p:spPr>
          <p:txBody>
            <a:bodyPr wrap="square">
              <a:spAutoFit/>
            </a:bodyPr>
            <a:lstStyle/>
            <a:p>
              <a:pPr algn="r" eaLnBrk="1" fontAlgn="auto" hangingPunct="1">
                <a:spcBef>
                  <a:spcPts val="0"/>
                </a:spcBef>
                <a:spcAft>
                  <a:spcPts val="0"/>
                </a:spcAft>
                <a:defRPr/>
              </a:pPr>
              <a:r>
                <a:rPr lang="en-US" altLang="zh-CN" sz="2400" b="1" dirty="0" smtClean="0">
                  <a:solidFill>
                    <a:srgbClr val="0072A9"/>
                  </a:solidFill>
                  <a:latin typeface="Times New Roman" panose="02020603050405020304" pitchFamily="18" charset="0"/>
                  <a:ea typeface="+mn-ea"/>
                  <a:cs typeface="Times New Roman" panose="02020603050405020304" pitchFamily="18" charset="0"/>
                </a:rPr>
                <a:t>Pressure Swing Adsorption</a:t>
              </a:r>
              <a:endParaRPr lang="zh-CN" altLang="en-US" sz="2400" b="1" dirty="0">
                <a:solidFill>
                  <a:srgbClr val="0072A9"/>
                </a:solidFill>
                <a:latin typeface="Times New Roman" panose="02020603050405020304" pitchFamily="18" charset="0"/>
                <a:ea typeface="+mn-ea"/>
                <a:cs typeface="Times New Roman" panose="02020603050405020304" pitchFamily="18" charset="0"/>
              </a:endParaRPr>
            </a:p>
          </p:txBody>
        </p:sp>
        <p:sp>
          <p:nvSpPr>
            <p:cNvPr id="98" name="文本框 97"/>
            <p:cNvSpPr txBox="1"/>
            <p:nvPr/>
          </p:nvSpPr>
          <p:spPr bwMode="auto">
            <a:xfrm>
              <a:off x="600729" y="1718035"/>
              <a:ext cx="3627989" cy="881679"/>
            </a:xfrm>
            <a:prstGeom prst="rect">
              <a:avLst/>
            </a:prstGeom>
            <a:noFill/>
          </p:spPr>
          <p:txBody>
            <a:bodyPr wrap="square">
              <a:spAutoFit/>
            </a:bodyPr>
            <a:lstStyle/>
            <a:p>
              <a:pPr algn="just" eaLnBrk="1" fontAlgn="auto" hangingPunct="1">
                <a:lnSpc>
                  <a:spcPts val="1700"/>
                </a:lnSpc>
                <a:spcBef>
                  <a:spcPts val="0"/>
                </a:spcBef>
                <a:spcAft>
                  <a:spcPts val="0"/>
                </a:spcAft>
                <a:defRPr/>
              </a:pPr>
              <a:r>
                <a:rPr lang="en-US" altLang="zh-CN" sz="1600" dirty="0" smtClean="0">
                  <a:latin typeface="Times New Roman" panose="02020603050405020304" pitchFamily="18" charset="0"/>
                  <a:ea typeface="+mn-ea"/>
                  <a:cs typeface="Times New Roman" panose="02020603050405020304" pitchFamily="18" charset="0"/>
                </a:rPr>
                <a:t>Separating the gas specie from a mixture under specific pressure based on specie’s molecular adsorption affinity with an adsorbent material, such as zeolite and activated carbon.</a:t>
              </a:r>
              <a:endParaRPr lang="en-US" altLang="zh-CN" sz="1600" dirty="0">
                <a:latin typeface="Times New Roman" panose="02020603050405020304" pitchFamily="18" charset="0"/>
                <a:ea typeface="+mn-ea"/>
                <a:cs typeface="Times New Roman" panose="02020603050405020304" pitchFamily="18" charset="0"/>
              </a:endParaRPr>
            </a:p>
          </p:txBody>
        </p:sp>
        <p:cxnSp>
          <p:nvCxnSpPr>
            <p:cNvPr id="99" name="直接连接符 98"/>
            <p:cNvCxnSpPr/>
            <p:nvPr/>
          </p:nvCxnSpPr>
          <p:spPr>
            <a:xfrm>
              <a:off x="600729" y="1718035"/>
              <a:ext cx="3125304" cy="0"/>
            </a:xfrm>
            <a:prstGeom prst="line">
              <a:avLst/>
            </a:prstGeom>
            <a:ln>
              <a:solidFill>
                <a:srgbClr val="0072A9"/>
              </a:solidFill>
              <a:prstDash val="dash"/>
            </a:ln>
          </p:spPr>
          <p:style>
            <a:lnRef idx="1">
              <a:schemeClr val="accent1"/>
            </a:lnRef>
            <a:fillRef idx="0">
              <a:schemeClr val="accent1"/>
            </a:fillRef>
            <a:effectRef idx="0">
              <a:schemeClr val="accent1"/>
            </a:effectRef>
            <a:fontRef idx="minor">
              <a:schemeClr val="tx1"/>
            </a:fontRef>
          </p:style>
        </p:cxnSp>
      </p:grpSp>
      <p:grpSp>
        <p:nvGrpSpPr>
          <p:cNvPr id="101" name="组合 100"/>
          <p:cNvGrpSpPr>
            <a:grpSpLocks/>
          </p:cNvGrpSpPr>
          <p:nvPr/>
        </p:nvGrpSpPr>
        <p:grpSpPr bwMode="auto">
          <a:xfrm>
            <a:off x="389573" y="4431626"/>
            <a:ext cx="3359309" cy="1633226"/>
            <a:chOff x="540231" y="1267552"/>
            <a:chExt cx="3360113" cy="1634080"/>
          </a:xfrm>
        </p:grpSpPr>
        <p:sp>
          <p:nvSpPr>
            <p:cNvPr id="104" name="文本框 103"/>
            <p:cNvSpPr txBox="1"/>
            <p:nvPr/>
          </p:nvSpPr>
          <p:spPr>
            <a:xfrm>
              <a:off x="540231" y="1267552"/>
              <a:ext cx="3263253" cy="461906"/>
            </a:xfrm>
            <a:prstGeom prst="rect">
              <a:avLst/>
            </a:prstGeom>
            <a:noFill/>
          </p:spPr>
          <p:txBody>
            <a:bodyPr wrap="square">
              <a:spAutoFit/>
            </a:bodyPr>
            <a:lstStyle/>
            <a:p>
              <a:pPr algn="r" eaLnBrk="1" fontAlgn="auto" hangingPunct="1">
                <a:spcBef>
                  <a:spcPts val="0"/>
                </a:spcBef>
                <a:spcAft>
                  <a:spcPts val="0"/>
                </a:spcAft>
                <a:defRPr/>
              </a:pPr>
              <a:r>
                <a:rPr lang="en-US" altLang="zh-CN" sz="2400" b="1" dirty="0" smtClean="0">
                  <a:solidFill>
                    <a:srgbClr val="0072A9"/>
                  </a:solidFill>
                  <a:latin typeface="Times New Roman" panose="02020603050405020304" pitchFamily="18" charset="0"/>
                  <a:ea typeface="+mn-ea"/>
                  <a:cs typeface="Times New Roman" panose="02020603050405020304" pitchFamily="18" charset="0"/>
                </a:rPr>
                <a:t>Cryogenic Separation</a:t>
              </a:r>
              <a:endParaRPr lang="zh-CN" altLang="en-US" sz="2400" b="1" dirty="0">
                <a:solidFill>
                  <a:srgbClr val="0072A9"/>
                </a:solidFill>
                <a:latin typeface="Times New Roman" panose="02020603050405020304" pitchFamily="18" charset="0"/>
                <a:ea typeface="+mn-ea"/>
                <a:cs typeface="Times New Roman" panose="02020603050405020304" pitchFamily="18" charset="0"/>
              </a:endParaRPr>
            </a:p>
          </p:txBody>
        </p:sp>
        <p:sp>
          <p:nvSpPr>
            <p:cNvPr id="105" name="文本框 104"/>
            <p:cNvSpPr txBox="1"/>
            <p:nvPr/>
          </p:nvSpPr>
          <p:spPr bwMode="auto">
            <a:xfrm>
              <a:off x="600729" y="1718638"/>
              <a:ext cx="3299615" cy="1182994"/>
            </a:xfrm>
            <a:prstGeom prst="rect">
              <a:avLst/>
            </a:prstGeom>
            <a:noFill/>
          </p:spPr>
          <p:txBody>
            <a:bodyPr>
              <a:spAutoFit/>
            </a:bodyPr>
            <a:lstStyle/>
            <a:p>
              <a:pPr algn="just" eaLnBrk="1" fontAlgn="auto" hangingPunct="1">
                <a:lnSpc>
                  <a:spcPts val="1700"/>
                </a:lnSpc>
                <a:spcBef>
                  <a:spcPts val="0"/>
                </a:spcBef>
                <a:spcAft>
                  <a:spcPts val="0"/>
                </a:spcAft>
                <a:defRPr/>
              </a:pPr>
              <a:r>
                <a:rPr lang="en-US" altLang="zh-CN" sz="1600" dirty="0">
                  <a:latin typeface="Times New Roman" panose="02020603050405020304" pitchFamily="18" charset="0"/>
                  <a:ea typeface="+mn-ea"/>
                  <a:cs typeface="Times New Roman" panose="02020603050405020304" pitchFamily="18" charset="0"/>
                </a:rPr>
                <a:t>Pure gases can be separated from air by first cooling it until it liquefies, then selectively distilling the components at their various boiling temperatures</a:t>
              </a:r>
              <a:r>
                <a:rPr lang="en-US" altLang="zh-CN" sz="1600" dirty="0">
                  <a:solidFill>
                    <a:schemeClr val="bg2">
                      <a:lumMod val="25000"/>
                    </a:schemeClr>
                  </a:solidFill>
                  <a:latin typeface="Arial" panose="020B0604020202020204" pitchFamily="34" charset="0"/>
                  <a:ea typeface="+mn-ea"/>
                  <a:cs typeface="Arial" panose="020B0604020202020204" pitchFamily="34" charset="0"/>
                </a:rPr>
                <a:t>.</a:t>
              </a:r>
            </a:p>
          </p:txBody>
        </p:sp>
        <p:cxnSp>
          <p:nvCxnSpPr>
            <p:cNvPr id="106" name="直接连接符 105"/>
            <p:cNvCxnSpPr/>
            <p:nvPr/>
          </p:nvCxnSpPr>
          <p:spPr>
            <a:xfrm>
              <a:off x="704489" y="1718638"/>
              <a:ext cx="3021188" cy="0"/>
            </a:xfrm>
            <a:prstGeom prst="line">
              <a:avLst/>
            </a:prstGeom>
            <a:ln>
              <a:solidFill>
                <a:srgbClr val="0072A9"/>
              </a:solidFill>
              <a:prstDash val="dash"/>
            </a:ln>
          </p:spPr>
          <p:style>
            <a:lnRef idx="1">
              <a:schemeClr val="accent1"/>
            </a:lnRef>
            <a:fillRef idx="0">
              <a:schemeClr val="accent1"/>
            </a:fillRef>
            <a:effectRef idx="0">
              <a:schemeClr val="accent1"/>
            </a:effectRef>
            <a:fontRef idx="minor">
              <a:schemeClr val="tx1"/>
            </a:fontRef>
          </p:style>
        </p:cxnSp>
      </p:grpSp>
      <p:pic>
        <p:nvPicPr>
          <p:cNvPr id="1028" name="Picture 4" descr="Image result for pressure swing adsorption disadvantag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8275" y="1409063"/>
            <a:ext cx="4521421" cy="28258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cryogenic separ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6598" y="4234951"/>
            <a:ext cx="2743200" cy="2057402"/>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p:cNvSpPr txBox="1"/>
          <p:nvPr/>
        </p:nvSpPr>
        <p:spPr>
          <a:xfrm>
            <a:off x="99827" y="6465781"/>
            <a:ext cx="11988572" cy="553998"/>
          </a:xfrm>
          <a:prstGeom prst="rect">
            <a:avLst/>
          </a:prstGeom>
          <a:noFill/>
        </p:spPr>
        <p:txBody>
          <a:bodyPr wrap="square" rtlCol="0">
            <a:spAutoFit/>
          </a:bodyPr>
          <a:lstStyle/>
          <a:p>
            <a:r>
              <a:rPr lang="en-US" altLang="zh-CN" sz="1000" dirty="0" smtClean="0"/>
              <a:t>Z. Y. Yeo, T. L. Chew, P. W. Zhu, A. R. Mohamed, and S. P. Chai, "Conventional processes and membrane technology for carbon dioxide removal from natural gas: A review," </a:t>
            </a:r>
            <a:r>
              <a:rPr lang="en-US" altLang="zh-CN" sz="1000" i="1" dirty="0" smtClean="0"/>
              <a:t>Journal of Natural Gas Chemistry, </a:t>
            </a:r>
            <a:r>
              <a:rPr lang="en-US" altLang="zh-CN" sz="1000" dirty="0" smtClean="0"/>
              <a:t>vol. 21, pp. 282-298, May 2012.</a:t>
            </a:r>
          </a:p>
          <a:p>
            <a:endParaRPr lang="zh-CN" altLang="en-US" sz="1000" i="1"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2988339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afterGroup">
                            <p:stCondLst>
                              <p:cond delay="0"/>
                            </p:stCondLst>
                            <p:childTnLst>
                              <p:par>
                                <p:cTn id="9" presetID="22" presetClass="entr" presetSubtype="4" fill="hold" nodeType="clickEffect">
                                  <p:stCondLst>
                                    <p:cond delay="0"/>
                                  </p:stCondLst>
                                  <p:childTnLst>
                                    <p:set>
                                      <p:cBhvr>
                                        <p:cTn id="10" dur="1" fill="hold">
                                          <p:stCondLst>
                                            <p:cond delay="0"/>
                                          </p:stCondLst>
                                        </p:cTn>
                                        <p:tgtEl>
                                          <p:spTgt spid="100"/>
                                        </p:tgtEl>
                                        <p:attrNameLst>
                                          <p:attrName>style.visibility</p:attrName>
                                        </p:attrNameLst>
                                      </p:cBhvr>
                                      <p:to>
                                        <p:strVal val="visible"/>
                                      </p:to>
                                    </p:set>
                                    <p:animEffect transition="in" filter="wipe(down)">
                                      <p:cBhvr>
                                        <p:cTn id="11" dur="500"/>
                                        <p:tgtEl>
                                          <p:spTgt spid="100"/>
                                        </p:tgtEl>
                                      </p:cBhvr>
                                    </p:animEffect>
                                  </p:childTnLst>
                                </p:cTn>
                              </p:par>
                            </p:childTnLst>
                          </p:cTn>
                        </p:par>
                      </p:childTnLst>
                    </p:cTn>
                  </p:par>
                  <p:par>
                    <p:cTn id="12" fill="hold">
                      <p:stCondLst>
                        <p:cond delay="indefinite"/>
                      </p:stCondLst>
                      <p:childTnLst>
                        <p:par>
                          <p:cTn id="13" fill="hold" nodeType="after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02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1"/>
                                        </p:tgtEl>
                                        <p:attrNameLst>
                                          <p:attrName>style.visibility</p:attrName>
                                        </p:attrNameLst>
                                      </p:cBhvr>
                                      <p:to>
                                        <p:strVal val="visible"/>
                                      </p:to>
                                    </p:set>
                                    <p:animEffect transition="in" filter="wipe(down)">
                                      <p:cBhvr>
                                        <p:cTn id="20" dur="500"/>
                                        <p:tgtEl>
                                          <p:spTgt spid="12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1"/>
                                        </p:tgtEl>
                                        <p:attrNameLst>
                                          <p:attrName>style.visibility</p:attrName>
                                        </p:attrNameLst>
                                      </p:cBhvr>
                                      <p:to>
                                        <p:strVal val="visible"/>
                                      </p:to>
                                    </p:set>
                                    <p:animEffect transition="in" filter="wipe(down)">
                                      <p:cBhvr>
                                        <p:cTn id="25" dur="500"/>
                                        <p:tgtEl>
                                          <p:spTgt spid="10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3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5160"/>
                                        </p:tgtEl>
                                        <p:attrNameLst>
                                          <p:attrName>style.visibility</p:attrName>
                                        </p:attrNameLst>
                                      </p:cBhvr>
                                      <p:to>
                                        <p:strVal val="visible"/>
                                      </p:to>
                                    </p:set>
                                    <p:animEffect transition="in" filter="wipe(down)">
                                      <p:cBhvr>
                                        <p:cTn id="34" dur="500"/>
                                        <p:tgtEl>
                                          <p:spTgt spid="516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a:grpSpLocks/>
          </p:cNvGrpSpPr>
          <p:nvPr/>
        </p:nvGrpSpPr>
        <p:grpSpPr bwMode="auto">
          <a:xfrm>
            <a:off x="193675" y="185738"/>
            <a:ext cx="6490459" cy="825500"/>
            <a:chOff x="193490" y="186088"/>
            <a:chExt cx="6489490" cy="824600"/>
          </a:xfrm>
        </p:grpSpPr>
        <p:sp>
          <p:nvSpPr>
            <p:cNvPr id="3" name="菱形 2"/>
            <p:cNvSpPr/>
            <p:nvPr/>
          </p:nvSpPr>
          <p:spPr>
            <a:xfrm>
              <a:off x="193490" y="186088"/>
              <a:ext cx="825377" cy="824600"/>
            </a:xfrm>
            <a:prstGeom prst="diamond">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192" name="文本框 3"/>
            <p:cNvSpPr txBox="1">
              <a:spLocks noChangeArrowheads="1"/>
            </p:cNvSpPr>
            <p:nvPr/>
          </p:nvSpPr>
          <p:spPr bwMode="auto">
            <a:xfrm>
              <a:off x="1018089" y="243238"/>
              <a:ext cx="5664891" cy="46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2400" dirty="0" smtClean="0">
                  <a:solidFill>
                    <a:srgbClr val="0072A9"/>
                  </a:solidFill>
                  <a:latin typeface="Times New Roman" panose="02020603050405020304" pitchFamily="18" charset="0"/>
                  <a:ea typeface="微软雅黑" pitchFamily="34" charset="-122"/>
                  <a:cs typeface="Times New Roman" panose="02020603050405020304" pitchFamily="18" charset="0"/>
                </a:rPr>
                <a:t>Membrane Technology for Gas Separation</a:t>
              </a:r>
              <a:endParaRPr lang="zh-CN" altLang="en-US" sz="2400" dirty="0">
                <a:solidFill>
                  <a:srgbClr val="0072A9"/>
                </a:solidFill>
                <a:latin typeface="Times New Roman" panose="02020603050405020304" pitchFamily="18" charset="0"/>
                <a:ea typeface="微软雅黑" pitchFamily="34" charset="-122"/>
                <a:cs typeface="Times New Roman" panose="02020603050405020304" pitchFamily="18" charset="0"/>
              </a:endParaRPr>
            </a:p>
          </p:txBody>
        </p:sp>
        <p:cxnSp>
          <p:nvCxnSpPr>
            <p:cNvPr id="5" name="直接连接符 4"/>
            <p:cNvCxnSpPr/>
            <p:nvPr/>
          </p:nvCxnSpPr>
          <p:spPr>
            <a:xfrm>
              <a:off x="1109341" y="688776"/>
              <a:ext cx="5225963" cy="0"/>
            </a:xfrm>
            <a:prstGeom prst="line">
              <a:avLst/>
            </a:prstGeom>
            <a:ln>
              <a:solidFill>
                <a:srgbClr val="0072A9"/>
              </a:solidFill>
              <a:prstDash val="dash"/>
            </a:ln>
          </p:spPr>
          <p:style>
            <a:lnRef idx="1">
              <a:schemeClr val="accent1"/>
            </a:lnRef>
            <a:fillRef idx="0">
              <a:schemeClr val="accent1"/>
            </a:fillRef>
            <a:effectRef idx="0">
              <a:schemeClr val="accent1"/>
            </a:effectRef>
            <a:fontRef idx="minor">
              <a:schemeClr val="tx1"/>
            </a:fontRef>
          </p:style>
        </p:cxnSp>
        <p:sp>
          <p:nvSpPr>
            <p:cNvPr id="6195" name="Freeform 74"/>
            <p:cNvSpPr>
              <a:spLocks noEditPoints="1"/>
            </p:cNvSpPr>
            <p:nvPr/>
          </p:nvSpPr>
          <p:spPr bwMode="auto">
            <a:xfrm>
              <a:off x="419612" y="461439"/>
              <a:ext cx="372357" cy="243464"/>
            </a:xfrm>
            <a:custGeom>
              <a:avLst/>
              <a:gdLst>
                <a:gd name="T0" fmla="*/ 2147483647 w 99"/>
                <a:gd name="T1" fmla="*/ 2147483647 h 65"/>
                <a:gd name="T2" fmla="*/ 2147483647 w 99"/>
                <a:gd name="T3" fmla="*/ 2147483647 h 65"/>
                <a:gd name="T4" fmla="*/ 2147483647 w 99"/>
                <a:gd name="T5" fmla="*/ 2147483647 h 65"/>
                <a:gd name="T6" fmla="*/ 2147483647 w 99"/>
                <a:gd name="T7" fmla="*/ 2147483647 h 65"/>
                <a:gd name="T8" fmla="*/ 2147483647 w 99"/>
                <a:gd name="T9" fmla="*/ 2147483647 h 65"/>
                <a:gd name="T10" fmla="*/ 2147483647 w 99"/>
                <a:gd name="T11" fmla="*/ 2147483647 h 65"/>
                <a:gd name="T12" fmla="*/ 2147483647 w 99"/>
                <a:gd name="T13" fmla="*/ 2147483647 h 65"/>
                <a:gd name="T14" fmla="*/ 2147483647 w 99"/>
                <a:gd name="T15" fmla="*/ 2147483647 h 65"/>
                <a:gd name="T16" fmla="*/ 2147483647 w 99"/>
                <a:gd name="T17" fmla="*/ 2147483647 h 65"/>
                <a:gd name="T18" fmla="*/ 2147483647 w 99"/>
                <a:gd name="T19" fmla="*/ 2147483647 h 65"/>
                <a:gd name="T20" fmla="*/ 2147483647 w 99"/>
                <a:gd name="T21" fmla="*/ 2147483647 h 65"/>
                <a:gd name="T22" fmla="*/ 2147483647 w 99"/>
                <a:gd name="T23" fmla="*/ 2147483647 h 65"/>
                <a:gd name="T24" fmla="*/ 2147483647 w 99"/>
                <a:gd name="T25" fmla="*/ 2147483647 h 65"/>
                <a:gd name="T26" fmla="*/ 2147483647 w 99"/>
                <a:gd name="T27" fmla="*/ 2147483647 h 65"/>
                <a:gd name="T28" fmla="*/ 2147483647 w 99"/>
                <a:gd name="T29" fmla="*/ 2147483647 h 65"/>
                <a:gd name="T30" fmla="*/ 2147483647 w 99"/>
                <a:gd name="T31" fmla="*/ 2147483647 h 65"/>
                <a:gd name="T32" fmla="*/ 2147483647 w 99"/>
                <a:gd name="T33" fmla="*/ 2147483647 h 65"/>
                <a:gd name="T34" fmla="*/ 2147483647 w 99"/>
                <a:gd name="T35" fmla="*/ 0 h 65"/>
                <a:gd name="T36" fmla="*/ 2147483647 w 99"/>
                <a:gd name="T37" fmla="*/ 2147483647 h 65"/>
                <a:gd name="T38" fmla="*/ 2147483647 w 99"/>
                <a:gd name="T39" fmla="*/ 2147483647 h 65"/>
                <a:gd name="T40" fmla="*/ 2147483647 w 99"/>
                <a:gd name="T41" fmla="*/ 2147483647 h 65"/>
                <a:gd name="T42" fmla="*/ 0 w 99"/>
                <a:gd name="T43" fmla="*/ 2147483647 h 65"/>
                <a:gd name="T44" fmla="*/ 2147483647 w 99"/>
                <a:gd name="T45" fmla="*/ 2147483647 h 65"/>
                <a:gd name="T46" fmla="*/ 2147483647 w 99"/>
                <a:gd name="T47" fmla="*/ 2147483647 h 65"/>
                <a:gd name="T48" fmla="*/ 2147483647 w 99"/>
                <a:gd name="T49" fmla="*/ 2147483647 h 65"/>
                <a:gd name="T50" fmla="*/ 2147483647 w 99"/>
                <a:gd name="T51" fmla="*/ 2147483647 h 65"/>
                <a:gd name="T52" fmla="*/ 2147483647 w 99"/>
                <a:gd name="T53" fmla="*/ 2147483647 h 65"/>
                <a:gd name="T54" fmla="*/ 2147483647 w 99"/>
                <a:gd name="T55" fmla="*/ 2147483647 h 65"/>
                <a:gd name="T56" fmla="*/ 2147483647 w 99"/>
                <a:gd name="T57" fmla="*/ 2147483647 h 65"/>
                <a:gd name="T58" fmla="*/ 2147483647 w 99"/>
                <a:gd name="T59" fmla="*/ 2147483647 h 65"/>
                <a:gd name="T60" fmla="*/ 2147483647 w 99"/>
                <a:gd name="T61" fmla="*/ 2147483647 h 65"/>
                <a:gd name="T62" fmla="*/ 2147483647 w 99"/>
                <a:gd name="T63" fmla="*/ 2147483647 h 65"/>
                <a:gd name="T64" fmla="*/ 2147483647 w 99"/>
                <a:gd name="T65" fmla="*/ 2147483647 h 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9" h="65">
                  <a:moveTo>
                    <a:pt x="18" y="58"/>
                  </a:moveTo>
                  <a:cubicBezTo>
                    <a:pt x="30" y="58"/>
                    <a:pt x="42" y="60"/>
                    <a:pt x="53" y="65"/>
                  </a:cubicBezTo>
                  <a:cubicBezTo>
                    <a:pt x="64" y="60"/>
                    <a:pt x="75" y="57"/>
                    <a:pt x="87" y="57"/>
                  </a:cubicBezTo>
                  <a:cubicBezTo>
                    <a:pt x="87" y="23"/>
                    <a:pt x="87" y="23"/>
                    <a:pt x="87" y="23"/>
                  </a:cubicBezTo>
                  <a:cubicBezTo>
                    <a:pt x="53" y="28"/>
                    <a:pt x="53" y="28"/>
                    <a:pt x="53" y="28"/>
                  </a:cubicBezTo>
                  <a:cubicBezTo>
                    <a:pt x="18" y="23"/>
                    <a:pt x="18" y="23"/>
                    <a:pt x="18" y="23"/>
                  </a:cubicBezTo>
                  <a:cubicBezTo>
                    <a:pt x="18" y="58"/>
                    <a:pt x="18" y="58"/>
                    <a:pt x="18" y="58"/>
                  </a:cubicBezTo>
                  <a:close/>
                  <a:moveTo>
                    <a:pt x="99" y="8"/>
                  </a:moveTo>
                  <a:cubicBezTo>
                    <a:pt x="99" y="17"/>
                    <a:pt x="99" y="17"/>
                    <a:pt x="99" y="17"/>
                  </a:cubicBezTo>
                  <a:cubicBezTo>
                    <a:pt x="53" y="24"/>
                    <a:pt x="53" y="24"/>
                    <a:pt x="53" y="24"/>
                  </a:cubicBezTo>
                  <a:cubicBezTo>
                    <a:pt x="7" y="17"/>
                    <a:pt x="7" y="17"/>
                    <a:pt x="7" y="17"/>
                  </a:cubicBezTo>
                  <a:cubicBezTo>
                    <a:pt x="7" y="34"/>
                    <a:pt x="7" y="34"/>
                    <a:pt x="7" y="34"/>
                  </a:cubicBezTo>
                  <a:cubicBezTo>
                    <a:pt x="8" y="35"/>
                    <a:pt x="9" y="36"/>
                    <a:pt x="9" y="37"/>
                  </a:cubicBezTo>
                  <a:cubicBezTo>
                    <a:pt x="9" y="39"/>
                    <a:pt x="7" y="41"/>
                    <a:pt x="5" y="41"/>
                  </a:cubicBezTo>
                  <a:cubicBezTo>
                    <a:pt x="4" y="41"/>
                    <a:pt x="2" y="39"/>
                    <a:pt x="2" y="37"/>
                  </a:cubicBezTo>
                  <a:cubicBezTo>
                    <a:pt x="2" y="36"/>
                    <a:pt x="3" y="35"/>
                    <a:pt x="4" y="34"/>
                  </a:cubicBezTo>
                  <a:cubicBezTo>
                    <a:pt x="4" y="25"/>
                    <a:pt x="4" y="17"/>
                    <a:pt x="4" y="8"/>
                  </a:cubicBezTo>
                  <a:cubicBezTo>
                    <a:pt x="53" y="0"/>
                    <a:pt x="53" y="0"/>
                    <a:pt x="53" y="0"/>
                  </a:cubicBezTo>
                  <a:cubicBezTo>
                    <a:pt x="99" y="8"/>
                    <a:pt x="99" y="8"/>
                    <a:pt x="99" y="8"/>
                  </a:cubicBezTo>
                  <a:close/>
                  <a:moveTo>
                    <a:pt x="8" y="42"/>
                  </a:moveTo>
                  <a:cubicBezTo>
                    <a:pt x="6" y="43"/>
                    <a:pt x="5" y="43"/>
                    <a:pt x="3" y="42"/>
                  </a:cubicBezTo>
                  <a:cubicBezTo>
                    <a:pt x="2" y="47"/>
                    <a:pt x="1" y="52"/>
                    <a:pt x="0" y="58"/>
                  </a:cubicBezTo>
                  <a:cubicBezTo>
                    <a:pt x="1" y="58"/>
                    <a:pt x="2" y="58"/>
                    <a:pt x="2" y="58"/>
                  </a:cubicBezTo>
                  <a:cubicBezTo>
                    <a:pt x="3" y="56"/>
                    <a:pt x="3" y="56"/>
                    <a:pt x="3" y="56"/>
                  </a:cubicBezTo>
                  <a:cubicBezTo>
                    <a:pt x="3" y="58"/>
                    <a:pt x="3" y="58"/>
                    <a:pt x="3" y="58"/>
                  </a:cubicBezTo>
                  <a:cubicBezTo>
                    <a:pt x="4" y="59"/>
                    <a:pt x="5" y="59"/>
                    <a:pt x="6" y="59"/>
                  </a:cubicBezTo>
                  <a:cubicBezTo>
                    <a:pt x="7" y="57"/>
                    <a:pt x="7" y="57"/>
                    <a:pt x="7" y="57"/>
                  </a:cubicBezTo>
                  <a:cubicBezTo>
                    <a:pt x="7" y="59"/>
                    <a:pt x="7" y="59"/>
                    <a:pt x="7" y="59"/>
                  </a:cubicBezTo>
                  <a:cubicBezTo>
                    <a:pt x="7" y="59"/>
                    <a:pt x="8" y="59"/>
                    <a:pt x="8" y="59"/>
                  </a:cubicBezTo>
                  <a:cubicBezTo>
                    <a:pt x="8" y="51"/>
                    <a:pt x="8" y="51"/>
                    <a:pt x="8" y="51"/>
                  </a:cubicBezTo>
                  <a:cubicBezTo>
                    <a:pt x="9" y="58"/>
                    <a:pt x="9" y="58"/>
                    <a:pt x="9" y="58"/>
                  </a:cubicBezTo>
                  <a:cubicBezTo>
                    <a:pt x="10" y="58"/>
                    <a:pt x="10" y="58"/>
                    <a:pt x="11" y="58"/>
                  </a:cubicBezTo>
                  <a:cubicBezTo>
                    <a:pt x="10" y="52"/>
                    <a:pt x="9" y="47"/>
                    <a:pt x="8" y="4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52" name="Group 10"/>
          <p:cNvGrpSpPr>
            <a:grpSpLocks/>
          </p:cNvGrpSpPr>
          <p:nvPr/>
        </p:nvGrpSpPr>
        <p:grpSpPr bwMode="auto">
          <a:xfrm>
            <a:off x="1018398" y="1457263"/>
            <a:ext cx="2814556" cy="1761110"/>
            <a:chOff x="4953000" y="3962400"/>
            <a:chExt cx="4191000" cy="2441258"/>
          </a:xfrm>
        </p:grpSpPr>
        <p:pic>
          <p:nvPicPr>
            <p:cNvPr id="53" name="Picture 5" descr="C:\Users\mkwang\Desktop\membr-sep-tec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3962400"/>
              <a:ext cx="4191000" cy="244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Rectangle 12"/>
            <p:cNvSpPr/>
            <p:nvPr/>
          </p:nvSpPr>
          <p:spPr>
            <a:xfrm>
              <a:off x="4953000" y="6095468"/>
              <a:ext cx="1677449" cy="3057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defRPr/>
              </a:pPr>
              <a:endParaRPr lang="en-US" altLang="en-US" smtClean="0">
                <a:solidFill>
                  <a:srgbClr val="FFFFFF"/>
                </a:solidFill>
                <a:latin typeface="Calibri" pitchFamily="34" charset="0"/>
              </a:endParaRPr>
            </a:p>
          </p:txBody>
        </p:sp>
      </p:grpSp>
      <p:pic>
        <p:nvPicPr>
          <p:cNvPr id="5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53604" y="1088953"/>
            <a:ext cx="2040542" cy="2198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TextBox 16"/>
          <p:cNvSpPr txBox="1">
            <a:spLocks noChangeArrowheads="1"/>
          </p:cNvSpPr>
          <p:nvPr/>
        </p:nvSpPr>
        <p:spPr bwMode="auto">
          <a:xfrm>
            <a:off x="4137767" y="1657272"/>
            <a:ext cx="310384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b="1" dirty="0" smtClean="0">
                <a:latin typeface="Times New Roman" panose="02020603050405020304" pitchFamily="18" charset="0"/>
                <a:ea typeface="+mj-ea"/>
                <a:cs typeface="Times New Roman" panose="02020603050405020304" pitchFamily="18" charset="0"/>
              </a:rPr>
              <a:t>Molecular size, mass, polarization, adsorption </a:t>
            </a:r>
            <a:r>
              <a:rPr lang="en-US" altLang="en-US" b="1" dirty="0">
                <a:latin typeface="Times New Roman" panose="02020603050405020304" pitchFamily="18" charset="0"/>
                <a:ea typeface="+mj-ea"/>
                <a:cs typeface="Times New Roman" panose="02020603050405020304" pitchFamily="18" charset="0"/>
              </a:rPr>
              <a:t>etc.</a:t>
            </a:r>
          </a:p>
        </p:txBody>
      </p:sp>
      <p:cxnSp>
        <p:nvCxnSpPr>
          <p:cNvPr id="61" name="Straight Arrow Connector 20"/>
          <p:cNvCxnSpPr/>
          <p:nvPr/>
        </p:nvCxnSpPr>
        <p:spPr bwMode="auto">
          <a:xfrm>
            <a:off x="4057868" y="2532323"/>
            <a:ext cx="3403268" cy="0"/>
          </a:xfrm>
          <a:prstGeom prst="straightConnector1">
            <a:avLst/>
          </a:prstGeom>
          <a:ln w="508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bwMode="auto">
          <a:xfrm>
            <a:off x="3723034" y="3447093"/>
            <a:ext cx="4918690" cy="2400657"/>
          </a:xfrm>
          <a:prstGeom prst="rect">
            <a:avLst/>
          </a:prstGeom>
          <a:noFill/>
        </p:spPr>
        <p:txBody>
          <a:bodyPr wrap="square">
            <a:spAutoFit/>
          </a:bodyPr>
          <a:lstStyle/>
          <a:p>
            <a:pPr marL="285750" indent="-285750" algn="just" eaLnBrk="1" fontAlgn="auto" hangingPunct="1">
              <a:lnSpc>
                <a:spcPct val="150000"/>
              </a:lnSpc>
              <a:spcBef>
                <a:spcPts val="0"/>
              </a:spcBef>
              <a:spcAft>
                <a:spcPts val="0"/>
              </a:spcAft>
              <a:buFont typeface="Wingdings" panose="05000000000000000000" pitchFamily="2" charset="2"/>
              <a:buChar char="u"/>
              <a:defRPr/>
            </a:pPr>
            <a:r>
              <a:rPr lang="en-US" altLang="zh-CN" sz="2000" dirty="0" smtClean="0">
                <a:latin typeface="Times New Roman" panose="02020603050405020304" pitchFamily="18" charset="0"/>
                <a:ea typeface="+mn-ea"/>
                <a:cs typeface="Times New Roman" panose="02020603050405020304" pitchFamily="18" charset="0"/>
              </a:rPr>
              <a:t>Energy and space efficient</a:t>
            </a:r>
          </a:p>
          <a:p>
            <a:pPr marL="285750" indent="-285750" algn="just" eaLnBrk="1" fontAlgn="auto" hangingPunct="1">
              <a:lnSpc>
                <a:spcPct val="150000"/>
              </a:lnSpc>
              <a:spcBef>
                <a:spcPts val="0"/>
              </a:spcBef>
              <a:spcAft>
                <a:spcPts val="0"/>
              </a:spcAft>
              <a:buFont typeface="Wingdings" panose="05000000000000000000" pitchFamily="2" charset="2"/>
              <a:buChar char="u"/>
              <a:defRPr/>
            </a:pPr>
            <a:r>
              <a:rPr lang="en-US" altLang="zh-CN" sz="2000" dirty="0" smtClean="0">
                <a:latin typeface="Times New Roman" panose="02020603050405020304" pitchFamily="18" charset="0"/>
                <a:ea typeface="+mn-ea"/>
                <a:cs typeface="Times New Roman" panose="02020603050405020304" pitchFamily="18" charset="0"/>
              </a:rPr>
              <a:t>Easy to scale up</a:t>
            </a:r>
          </a:p>
          <a:p>
            <a:pPr marL="285750" indent="-285750" algn="just" eaLnBrk="1" fontAlgn="auto" hangingPunct="1">
              <a:lnSpc>
                <a:spcPct val="150000"/>
              </a:lnSpc>
              <a:spcBef>
                <a:spcPts val="0"/>
              </a:spcBef>
              <a:spcAft>
                <a:spcPts val="0"/>
              </a:spcAft>
              <a:buFont typeface="Wingdings" panose="05000000000000000000" pitchFamily="2" charset="2"/>
              <a:buChar char="u"/>
              <a:defRPr/>
            </a:pPr>
            <a:r>
              <a:rPr lang="en-US" altLang="zh-CN" sz="2000" dirty="0" smtClean="0">
                <a:latin typeface="Times New Roman" panose="02020603050405020304" pitchFamily="18" charset="0"/>
                <a:ea typeface="+mn-ea"/>
                <a:cs typeface="Times New Roman" panose="02020603050405020304" pitchFamily="18" charset="0"/>
              </a:rPr>
              <a:t>Low cost and maintenance</a:t>
            </a:r>
          </a:p>
          <a:p>
            <a:pPr marL="285750" indent="-285750" algn="just" eaLnBrk="1" fontAlgn="auto" hangingPunct="1">
              <a:lnSpc>
                <a:spcPct val="150000"/>
              </a:lnSpc>
              <a:spcBef>
                <a:spcPts val="0"/>
              </a:spcBef>
              <a:spcAft>
                <a:spcPts val="0"/>
              </a:spcAft>
              <a:buFont typeface="Wingdings" panose="05000000000000000000" pitchFamily="2" charset="2"/>
              <a:buChar char="u"/>
              <a:defRPr/>
            </a:pPr>
            <a:r>
              <a:rPr lang="en-US" altLang="zh-CN" sz="2000" dirty="0" smtClean="0">
                <a:latin typeface="Times New Roman" panose="02020603050405020304" pitchFamily="18" charset="0"/>
                <a:ea typeface="+mn-ea"/>
                <a:cs typeface="Times New Roman" panose="02020603050405020304" pitchFamily="18" charset="0"/>
              </a:rPr>
              <a:t>Recyclable and environmentally friendly</a:t>
            </a:r>
          </a:p>
          <a:p>
            <a:pPr marL="285750" indent="-285750" algn="just" eaLnBrk="1" fontAlgn="auto" hangingPunct="1">
              <a:lnSpc>
                <a:spcPct val="150000"/>
              </a:lnSpc>
              <a:spcBef>
                <a:spcPts val="0"/>
              </a:spcBef>
              <a:spcAft>
                <a:spcPts val="0"/>
              </a:spcAft>
              <a:buFont typeface="Wingdings" panose="05000000000000000000" pitchFamily="2" charset="2"/>
              <a:buChar char="u"/>
              <a:defRPr/>
            </a:pPr>
            <a:r>
              <a:rPr lang="en-US" altLang="zh-CN" sz="2000" dirty="0" smtClean="0">
                <a:latin typeface="Times New Roman" panose="02020603050405020304" pitchFamily="18" charset="0"/>
                <a:ea typeface="+mn-ea"/>
                <a:cs typeface="Times New Roman" panose="02020603050405020304" pitchFamily="18" charset="0"/>
              </a:rPr>
              <a:t>Simple in mechanism</a:t>
            </a:r>
            <a:endParaRPr lang="en-US" altLang="zh-CN" sz="2000" dirty="0">
              <a:latin typeface="Times New Roman" panose="02020603050405020304" pitchFamily="18" charset="0"/>
              <a:ea typeface="+mn-ea"/>
              <a:cs typeface="Times New Roman" panose="02020603050405020304" pitchFamily="18"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789253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6" name="组合 1175"/>
          <p:cNvGrpSpPr>
            <a:grpSpLocks/>
          </p:cNvGrpSpPr>
          <p:nvPr/>
        </p:nvGrpSpPr>
        <p:grpSpPr bwMode="auto">
          <a:xfrm>
            <a:off x="193675" y="185738"/>
            <a:ext cx="5907175" cy="825500"/>
            <a:chOff x="193490" y="186088"/>
            <a:chExt cx="5906293" cy="824600"/>
          </a:xfrm>
        </p:grpSpPr>
        <p:sp>
          <p:nvSpPr>
            <p:cNvPr id="1177" name="菱形 1176"/>
            <p:cNvSpPr/>
            <p:nvPr/>
          </p:nvSpPr>
          <p:spPr>
            <a:xfrm>
              <a:off x="193490" y="186088"/>
              <a:ext cx="825377" cy="824600"/>
            </a:xfrm>
            <a:prstGeom prst="diamond">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0298" name="文本框 1177"/>
            <p:cNvSpPr txBox="1">
              <a:spLocks noChangeArrowheads="1"/>
            </p:cNvSpPr>
            <p:nvPr/>
          </p:nvSpPr>
          <p:spPr bwMode="auto">
            <a:xfrm>
              <a:off x="1018089" y="243238"/>
              <a:ext cx="5081694" cy="46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2400" dirty="0" smtClean="0">
                  <a:solidFill>
                    <a:srgbClr val="0072A9"/>
                  </a:solidFill>
                  <a:latin typeface="Times New Roman" panose="02020603050405020304" pitchFamily="18" charset="0"/>
                  <a:ea typeface="微软雅黑" pitchFamily="34" charset="-122"/>
                  <a:cs typeface="Times New Roman" panose="02020603050405020304" pitchFamily="18" charset="0"/>
                </a:rPr>
                <a:t>Issues</a:t>
              </a:r>
              <a:endParaRPr lang="zh-CN" altLang="en-US" sz="2400" dirty="0">
                <a:solidFill>
                  <a:srgbClr val="0072A9"/>
                </a:solidFill>
                <a:latin typeface="Times New Roman" panose="02020603050405020304" pitchFamily="18" charset="0"/>
                <a:ea typeface="微软雅黑" pitchFamily="34" charset="-122"/>
                <a:cs typeface="Times New Roman" panose="02020603050405020304" pitchFamily="18" charset="0"/>
              </a:endParaRPr>
            </a:p>
          </p:txBody>
        </p:sp>
        <p:cxnSp>
          <p:nvCxnSpPr>
            <p:cNvPr id="1179" name="直接连接符 1178"/>
            <p:cNvCxnSpPr/>
            <p:nvPr/>
          </p:nvCxnSpPr>
          <p:spPr>
            <a:xfrm>
              <a:off x="1109341" y="688776"/>
              <a:ext cx="4445923" cy="0"/>
            </a:xfrm>
            <a:prstGeom prst="line">
              <a:avLst/>
            </a:prstGeom>
            <a:ln>
              <a:solidFill>
                <a:srgbClr val="0072A9"/>
              </a:solidFill>
              <a:prstDash val="dash"/>
            </a:ln>
          </p:spPr>
          <p:style>
            <a:lnRef idx="1">
              <a:schemeClr val="accent1"/>
            </a:lnRef>
            <a:fillRef idx="0">
              <a:schemeClr val="accent1"/>
            </a:fillRef>
            <a:effectRef idx="0">
              <a:schemeClr val="accent1"/>
            </a:effectRef>
            <a:fontRef idx="minor">
              <a:schemeClr val="tx1"/>
            </a:fontRef>
          </p:style>
        </p:cxnSp>
        <p:sp>
          <p:nvSpPr>
            <p:cNvPr id="10301" name="Freeform 59"/>
            <p:cNvSpPr>
              <a:spLocks noEditPoints="1"/>
            </p:cNvSpPr>
            <p:nvPr/>
          </p:nvSpPr>
          <p:spPr bwMode="auto">
            <a:xfrm>
              <a:off x="404950" y="446422"/>
              <a:ext cx="401681" cy="303932"/>
            </a:xfrm>
            <a:custGeom>
              <a:avLst/>
              <a:gdLst>
                <a:gd name="T0" fmla="*/ 2147483647 w 111"/>
                <a:gd name="T1" fmla="*/ 2147483647 h 84"/>
                <a:gd name="T2" fmla="*/ 2147483647 w 111"/>
                <a:gd name="T3" fmla="*/ 2147483647 h 84"/>
                <a:gd name="T4" fmla="*/ 2147483647 w 111"/>
                <a:gd name="T5" fmla="*/ 2147483647 h 84"/>
                <a:gd name="T6" fmla="*/ 2147483647 w 111"/>
                <a:gd name="T7" fmla="*/ 2147483647 h 84"/>
                <a:gd name="T8" fmla="*/ 2147483647 w 111"/>
                <a:gd name="T9" fmla="*/ 2147483647 h 84"/>
                <a:gd name="T10" fmla="*/ 2147483647 w 111"/>
                <a:gd name="T11" fmla="*/ 2147483647 h 84"/>
                <a:gd name="T12" fmla="*/ 2147483647 w 111"/>
                <a:gd name="T13" fmla="*/ 2147483647 h 84"/>
                <a:gd name="T14" fmla="*/ 2147483647 w 111"/>
                <a:gd name="T15" fmla="*/ 2147483647 h 84"/>
                <a:gd name="T16" fmla="*/ 2147483647 w 111"/>
                <a:gd name="T17" fmla="*/ 2147483647 h 84"/>
                <a:gd name="T18" fmla="*/ 2147483647 w 111"/>
                <a:gd name="T19" fmla="*/ 2147483647 h 84"/>
                <a:gd name="T20" fmla="*/ 2147483647 w 111"/>
                <a:gd name="T21" fmla="*/ 2147483647 h 84"/>
                <a:gd name="T22" fmla="*/ 2147483647 w 111"/>
                <a:gd name="T23" fmla="*/ 2147483647 h 84"/>
                <a:gd name="T24" fmla="*/ 2147483647 w 111"/>
                <a:gd name="T25" fmla="*/ 2147483647 h 84"/>
                <a:gd name="T26" fmla="*/ 2147483647 w 111"/>
                <a:gd name="T27" fmla="*/ 2147483647 h 84"/>
                <a:gd name="T28" fmla="*/ 2147483647 w 111"/>
                <a:gd name="T29" fmla="*/ 2147483647 h 84"/>
                <a:gd name="T30" fmla="*/ 2147483647 w 111"/>
                <a:gd name="T31" fmla="*/ 2147483647 h 84"/>
                <a:gd name="T32" fmla="*/ 2147483647 w 111"/>
                <a:gd name="T33" fmla="*/ 2147483647 h 84"/>
                <a:gd name="T34" fmla="*/ 2147483647 w 111"/>
                <a:gd name="T35" fmla="*/ 2147483647 h 84"/>
                <a:gd name="T36" fmla="*/ 2147483647 w 111"/>
                <a:gd name="T37" fmla="*/ 2147483647 h 84"/>
                <a:gd name="T38" fmla="*/ 2147483647 w 111"/>
                <a:gd name="T39" fmla="*/ 2147483647 h 84"/>
                <a:gd name="T40" fmla="*/ 2147483647 w 111"/>
                <a:gd name="T41" fmla="*/ 2147483647 h 84"/>
                <a:gd name="T42" fmla="*/ 2147483647 w 111"/>
                <a:gd name="T43" fmla="*/ 2147483647 h 84"/>
                <a:gd name="T44" fmla="*/ 2147483647 w 111"/>
                <a:gd name="T45" fmla="*/ 2147483647 h 84"/>
                <a:gd name="T46" fmla="*/ 2147483647 w 111"/>
                <a:gd name="T47" fmla="*/ 2147483647 h 84"/>
                <a:gd name="T48" fmla="*/ 2147483647 w 111"/>
                <a:gd name="T49" fmla="*/ 2147483647 h 84"/>
                <a:gd name="T50" fmla="*/ 2147483647 w 111"/>
                <a:gd name="T51" fmla="*/ 2147483647 h 84"/>
                <a:gd name="T52" fmla="*/ 2147483647 w 111"/>
                <a:gd name="T53" fmla="*/ 2147483647 h 84"/>
                <a:gd name="T54" fmla="*/ 2147483647 w 111"/>
                <a:gd name="T55" fmla="*/ 2147483647 h 84"/>
                <a:gd name="T56" fmla="*/ 2147483647 w 111"/>
                <a:gd name="T57" fmla="*/ 2147483647 h 84"/>
                <a:gd name="T58" fmla="*/ 2147483647 w 111"/>
                <a:gd name="T59" fmla="*/ 2147483647 h 84"/>
                <a:gd name="T60" fmla="*/ 2147483647 w 111"/>
                <a:gd name="T61" fmla="*/ 2147483647 h 84"/>
                <a:gd name="T62" fmla="*/ 2147483647 w 111"/>
                <a:gd name="T63" fmla="*/ 2147483647 h 84"/>
                <a:gd name="T64" fmla="*/ 2147483647 w 111"/>
                <a:gd name="T65" fmla="*/ 2147483647 h 84"/>
                <a:gd name="T66" fmla="*/ 2147483647 w 111"/>
                <a:gd name="T67" fmla="*/ 2147483647 h 84"/>
                <a:gd name="T68" fmla="*/ 2147483647 w 111"/>
                <a:gd name="T69" fmla="*/ 2147483647 h 84"/>
                <a:gd name="T70" fmla="*/ 2147483647 w 111"/>
                <a:gd name="T71" fmla="*/ 2147483647 h 84"/>
                <a:gd name="T72" fmla="*/ 2147483647 w 111"/>
                <a:gd name="T73" fmla="*/ 2147483647 h 84"/>
                <a:gd name="T74" fmla="*/ 2147483647 w 111"/>
                <a:gd name="T75" fmla="*/ 2147483647 h 84"/>
                <a:gd name="T76" fmla="*/ 2147483647 w 111"/>
                <a:gd name="T77" fmla="*/ 2147483647 h 84"/>
                <a:gd name="T78" fmla="*/ 2147483647 w 111"/>
                <a:gd name="T79" fmla="*/ 2147483647 h 84"/>
                <a:gd name="T80" fmla="*/ 2147483647 w 111"/>
                <a:gd name="T81" fmla="*/ 2147483647 h 84"/>
                <a:gd name="T82" fmla="*/ 2147483647 w 111"/>
                <a:gd name="T83" fmla="*/ 2147483647 h 84"/>
                <a:gd name="T84" fmla="*/ 2147483647 w 111"/>
                <a:gd name="T85" fmla="*/ 2147483647 h 84"/>
                <a:gd name="T86" fmla="*/ 2147483647 w 111"/>
                <a:gd name="T87" fmla="*/ 2147483647 h 84"/>
                <a:gd name="T88" fmla="*/ 2147483647 w 111"/>
                <a:gd name="T89" fmla="*/ 2147483647 h 84"/>
                <a:gd name="T90" fmla="*/ 2147483647 w 111"/>
                <a:gd name="T91" fmla="*/ 2147483647 h 84"/>
                <a:gd name="T92" fmla="*/ 2147483647 w 111"/>
                <a:gd name="T93" fmla="*/ 2147483647 h 84"/>
                <a:gd name="T94" fmla="*/ 2147483647 w 111"/>
                <a:gd name="T95" fmla="*/ 2147483647 h 84"/>
                <a:gd name="T96" fmla="*/ 2147483647 w 111"/>
                <a:gd name="T97" fmla="*/ 2147483647 h 84"/>
                <a:gd name="T98" fmla="*/ 0 w 111"/>
                <a:gd name="T99" fmla="*/ 2147483647 h 84"/>
                <a:gd name="T100" fmla="*/ 2147483647 w 111"/>
                <a:gd name="T101" fmla="*/ 2147483647 h 84"/>
                <a:gd name="T102" fmla="*/ 2147483647 w 111"/>
                <a:gd name="T103" fmla="*/ 2147483647 h 84"/>
                <a:gd name="T104" fmla="*/ 2147483647 w 111"/>
                <a:gd name="T105" fmla="*/ 2147483647 h 84"/>
                <a:gd name="T106" fmla="*/ 2147483647 w 111"/>
                <a:gd name="T107" fmla="*/ 2147483647 h 84"/>
                <a:gd name="T108" fmla="*/ 2147483647 w 111"/>
                <a:gd name="T109" fmla="*/ 2147483647 h 84"/>
                <a:gd name="T110" fmla="*/ 2147483647 w 111"/>
                <a:gd name="T111" fmla="*/ 2147483647 h 8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11" h="84">
                  <a:moveTo>
                    <a:pt x="17" y="2"/>
                  </a:moveTo>
                  <a:cubicBezTo>
                    <a:pt x="22" y="0"/>
                    <a:pt x="26" y="1"/>
                    <a:pt x="29" y="4"/>
                  </a:cubicBezTo>
                  <a:cubicBezTo>
                    <a:pt x="27" y="21"/>
                    <a:pt x="24" y="37"/>
                    <a:pt x="20" y="51"/>
                  </a:cubicBezTo>
                  <a:cubicBezTo>
                    <a:pt x="15" y="50"/>
                    <a:pt x="10" y="49"/>
                    <a:pt x="5" y="48"/>
                  </a:cubicBezTo>
                  <a:cubicBezTo>
                    <a:pt x="6" y="31"/>
                    <a:pt x="11" y="15"/>
                    <a:pt x="17" y="2"/>
                  </a:cubicBezTo>
                  <a:close/>
                  <a:moveTo>
                    <a:pt x="20" y="68"/>
                  </a:moveTo>
                  <a:cubicBezTo>
                    <a:pt x="17" y="76"/>
                    <a:pt x="17" y="76"/>
                    <a:pt x="17" y="76"/>
                  </a:cubicBezTo>
                  <a:cubicBezTo>
                    <a:pt x="74" y="76"/>
                    <a:pt x="80" y="76"/>
                    <a:pt x="107" y="76"/>
                  </a:cubicBezTo>
                  <a:cubicBezTo>
                    <a:pt x="111" y="76"/>
                    <a:pt x="111" y="76"/>
                    <a:pt x="111" y="76"/>
                  </a:cubicBezTo>
                  <a:cubicBezTo>
                    <a:pt x="111" y="72"/>
                    <a:pt x="111" y="72"/>
                    <a:pt x="111" y="72"/>
                  </a:cubicBezTo>
                  <a:cubicBezTo>
                    <a:pt x="111" y="27"/>
                    <a:pt x="111" y="27"/>
                    <a:pt x="111" y="27"/>
                  </a:cubicBezTo>
                  <a:cubicBezTo>
                    <a:pt x="111" y="26"/>
                    <a:pt x="111" y="26"/>
                    <a:pt x="111" y="26"/>
                  </a:cubicBezTo>
                  <a:cubicBezTo>
                    <a:pt x="110" y="24"/>
                    <a:pt x="110" y="24"/>
                    <a:pt x="110" y="24"/>
                  </a:cubicBezTo>
                  <a:cubicBezTo>
                    <a:pt x="96" y="11"/>
                    <a:pt x="96" y="11"/>
                    <a:pt x="96" y="11"/>
                  </a:cubicBezTo>
                  <a:cubicBezTo>
                    <a:pt x="95" y="10"/>
                    <a:pt x="95" y="10"/>
                    <a:pt x="95" y="10"/>
                  </a:cubicBezTo>
                  <a:cubicBezTo>
                    <a:pt x="93" y="10"/>
                    <a:pt x="93" y="10"/>
                    <a:pt x="93" y="10"/>
                  </a:cubicBezTo>
                  <a:cubicBezTo>
                    <a:pt x="33" y="10"/>
                    <a:pt x="33" y="10"/>
                    <a:pt x="33" y="10"/>
                  </a:cubicBezTo>
                  <a:cubicBezTo>
                    <a:pt x="33" y="12"/>
                    <a:pt x="33" y="15"/>
                    <a:pt x="33" y="17"/>
                  </a:cubicBezTo>
                  <a:cubicBezTo>
                    <a:pt x="89" y="17"/>
                    <a:pt x="89" y="17"/>
                    <a:pt x="89" y="17"/>
                  </a:cubicBezTo>
                  <a:cubicBezTo>
                    <a:pt x="88" y="29"/>
                    <a:pt x="88" y="29"/>
                    <a:pt x="88" y="29"/>
                  </a:cubicBezTo>
                  <a:cubicBezTo>
                    <a:pt x="88" y="31"/>
                    <a:pt x="88" y="31"/>
                    <a:pt x="88" y="31"/>
                  </a:cubicBezTo>
                  <a:cubicBezTo>
                    <a:pt x="90" y="31"/>
                    <a:pt x="90" y="31"/>
                    <a:pt x="90" y="31"/>
                  </a:cubicBezTo>
                  <a:cubicBezTo>
                    <a:pt x="104" y="31"/>
                    <a:pt x="104" y="31"/>
                    <a:pt x="104" y="31"/>
                  </a:cubicBezTo>
                  <a:cubicBezTo>
                    <a:pt x="104" y="68"/>
                    <a:pt x="104" y="68"/>
                    <a:pt x="104" y="68"/>
                  </a:cubicBezTo>
                  <a:cubicBezTo>
                    <a:pt x="84" y="68"/>
                    <a:pt x="61" y="68"/>
                    <a:pt x="20" y="68"/>
                  </a:cubicBezTo>
                  <a:close/>
                  <a:moveTo>
                    <a:pt x="102" y="27"/>
                  </a:moveTo>
                  <a:cubicBezTo>
                    <a:pt x="92" y="27"/>
                    <a:pt x="92" y="27"/>
                    <a:pt x="92" y="27"/>
                  </a:cubicBezTo>
                  <a:cubicBezTo>
                    <a:pt x="93" y="19"/>
                    <a:pt x="93" y="19"/>
                    <a:pt x="93" y="19"/>
                  </a:cubicBezTo>
                  <a:cubicBezTo>
                    <a:pt x="102" y="27"/>
                    <a:pt x="102" y="27"/>
                    <a:pt x="102" y="27"/>
                  </a:cubicBezTo>
                  <a:close/>
                  <a:moveTo>
                    <a:pt x="34" y="45"/>
                  </a:moveTo>
                  <a:cubicBezTo>
                    <a:pt x="79" y="45"/>
                    <a:pt x="79" y="45"/>
                    <a:pt x="79" y="45"/>
                  </a:cubicBezTo>
                  <a:cubicBezTo>
                    <a:pt x="79" y="48"/>
                    <a:pt x="79" y="48"/>
                    <a:pt x="79" y="48"/>
                  </a:cubicBezTo>
                  <a:cubicBezTo>
                    <a:pt x="34" y="48"/>
                    <a:pt x="34" y="48"/>
                    <a:pt x="34" y="48"/>
                  </a:cubicBezTo>
                  <a:cubicBezTo>
                    <a:pt x="34" y="45"/>
                    <a:pt x="34" y="45"/>
                    <a:pt x="34" y="45"/>
                  </a:cubicBezTo>
                  <a:close/>
                  <a:moveTo>
                    <a:pt x="34" y="34"/>
                  </a:moveTo>
                  <a:cubicBezTo>
                    <a:pt x="75" y="34"/>
                    <a:pt x="75" y="34"/>
                    <a:pt x="75" y="34"/>
                  </a:cubicBezTo>
                  <a:cubicBezTo>
                    <a:pt x="75" y="37"/>
                    <a:pt x="75" y="37"/>
                    <a:pt x="75" y="37"/>
                  </a:cubicBezTo>
                  <a:cubicBezTo>
                    <a:pt x="34" y="37"/>
                    <a:pt x="34" y="37"/>
                    <a:pt x="34" y="37"/>
                  </a:cubicBezTo>
                  <a:cubicBezTo>
                    <a:pt x="34" y="34"/>
                    <a:pt x="34" y="34"/>
                    <a:pt x="34" y="34"/>
                  </a:cubicBezTo>
                  <a:close/>
                  <a:moveTo>
                    <a:pt x="34" y="23"/>
                  </a:moveTo>
                  <a:cubicBezTo>
                    <a:pt x="75" y="23"/>
                    <a:pt x="75" y="23"/>
                    <a:pt x="75" y="23"/>
                  </a:cubicBezTo>
                  <a:cubicBezTo>
                    <a:pt x="75" y="26"/>
                    <a:pt x="75" y="26"/>
                    <a:pt x="75" y="26"/>
                  </a:cubicBezTo>
                  <a:cubicBezTo>
                    <a:pt x="34" y="26"/>
                    <a:pt x="34" y="26"/>
                    <a:pt x="34" y="26"/>
                  </a:cubicBezTo>
                  <a:cubicBezTo>
                    <a:pt x="34" y="23"/>
                    <a:pt x="34" y="23"/>
                    <a:pt x="34" y="23"/>
                  </a:cubicBezTo>
                  <a:close/>
                  <a:moveTo>
                    <a:pt x="4" y="70"/>
                  </a:moveTo>
                  <a:cubicBezTo>
                    <a:pt x="10" y="72"/>
                    <a:pt x="10" y="72"/>
                    <a:pt x="10" y="72"/>
                  </a:cubicBezTo>
                  <a:cubicBezTo>
                    <a:pt x="10" y="79"/>
                    <a:pt x="10" y="79"/>
                    <a:pt x="10" y="79"/>
                  </a:cubicBezTo>
                  <a:cubicBezTo>
                    <a:pt x="5" y="84"/>
                    <a:pt x="5" y="84"/>
                    <a:pt x="5" y="84"/>
                  </a:cubicBezTo>
                  <a:cubicBezTo>
                    <a:pt x="4" y="84"/>
                    <a:pt x="3" y="83"/>
                    <a:pt x="2" y="83"/>
                  </a:cubicBezTo>
                  <a:cubicBezTo>
                    <a:pt x="0" y="76"/>
                    <a:pt x="0" y="76"/>
                    <a:pt x="0" y="76"/>
                  </a:cubicBezTo>
                  <a:cubicBezTo>
                    <a:pt x="4" y="70"/>
                    <a:pt x="4" y="70"/>
                    <a:pt x="4" y="70"/>
                  </a:cubicBezTo>
                  <a:close/>
                  <a:moveTo>
                    <a:pt x="4" y="51"/>
                  </a:moveTo>
                  <a:cubicBezTo>
                    <a:pt x="4" y="57"/>
                    <a:pt x="3" y="63"/>
                    <a:pt x="2" y="68"/>
                  </a:cubicBezTo>
                  <a:cubicBezTo>
                    <a:pt x="6" y="69"/>
                    <a:pt x="9" y="70"/>
                    <a:pt x="13" y="71"/>
                  </a:cubicBezTo>
                  <a:cubicBezTo>
                    <a:pt x="14" y="65"/>
                    <a:pt x="16" y="60"/>
                    <a:pt x="18" y="54"/>
                  </a:cubicBezTo>
                  <a:cubicBezTo>
                    <a:pt x="14" y="53"/>
                    <a:pt x="9" y="52"/>
                    <a:pt x="4" y="5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nvGrpSpPr>
          <p:cNvPr id="2897" name="组合 2896"/>
          <p:cNvGrpSpPr>
            <a:grpSpLocks/>
          </p:cNvGrpSpPr>
          <p:nvPr/>
        </p:nvGrpSpPr>
        <p:grpSpPr bwMode="auto">
          <a:xfrm>
            <a:off x="391449" y="1034828"/>
            <a:ext cx="1365250" cy="1430338"/>
            <a:chOff x="4332855" y="1669138"/>
            <a:chExt cx="1363923" cy="1429709"/>
          </a:xfrm>
        </p:grpSpPr>
        <p:sp>
          <p:nvSpPr>
            <p:cNvPr id="10295" name="Freeform 90"/>
            <p:cNvSpPr>
              <a:spLocks/>
            </p:cNvSpPr>
            <p:nvPr/>
          </p:nvSpPr>
          <p:spPr bwMode="auto">
            <a:xfrm flipH="1">
              <a:off x="4332855" y="1669138"/>
              <a:ext cx="1363923" cy="1429709"/>
            </a:xfrm>
            <a:custGeom>
              <a:avLst/>
              <a:gdLst>
                <a:gd name="T0" fmla="*/ 2147483647 w 754"/>
                <a:gd name="T1" fmla="*/ 2147483647 h 790"/>
                <a:gd name="T2" fmla="*/ 2147483647 w 754"/>
                <a:gd name="T3" fmla="*/ 2147483647 h 790"/>
                <a:gd name="T4" fmla="*/ 2147483647 w 754"/>
                <a:gd name="T5" fmla="*/ 2147483647 h 790"/>
                <a:gd name="T6" fmla="*/ 2147483647 w 754"/>
                <a:gd name="T7" fmla="*/ 2147483647 h 790"/>
                <a:gd name="T8" fmla="*/ 2147483647 w 754"/>
                <a:gd name="T9" fmla="*/ 0 h 790"/>
                <a:gd name="T10" fmla="*/ 2147483647 w 754"/>
                <a:gd name="T11" fmla="*/ 2147483647 h 790"/>
                <a:gd name="T12" fmla="*/ 2147483647 w 754"/>
                <a:gd name="T13" fmla="*/ 2147483647 h 790"/>
                <a:gd name="T14" fmla="*/ 2147483647 w 754"/>
                <a:gd name="T15" fmla="*/ 2147483647 h 790"/>
                <a:gd name="T16" fmla="*/ 0 w 754"/>
                <a:gd name="T17" fmla="*/ 2147483647 h 790"/>
                <a:gd name="T18" fmla="*/ 2147483647 w 754"/>
                <a:gd name="T19" fmla="*/ 2147483647 h 790"/>
                <a:gd name="T20" fmla="*/ 2147483647 w 754"/>
                <a:gd name="T21" fmla="*/ 2147483647 h 790"/>
                <a:gd name="T22" fmla="*/ 2147483647 w 754"/>
                <a:gd name="T23" fmla="*/ 2147483647 h 790"/>
                <a:gd name="T24" fmla="*/ 2147483647 w 754"/>
                <a:gd name="T25" fmla="*/ 2147483647 h 790"/>
                <a:gd name="T26" fmla="*/ 2147483647 w 754"/>
                <a:gd name="T27" fmla="*/ 2147483647 h 790"/>
                <a:gd name="T28" fmla="*/ 2147483647 w 754"/>
                <a:gd name="T29" fmla="*/ 2147483647 h 7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54" h="790">
                  <a:moveTo>
                    <a:pt x="754" y="413"/>
                  </a:moveTo>
                  <a:cubicBezTo>
                    <a:pt x="754" y="369"/>
                    <a:pt x="754" y="369"/>
                    <a:pt x="754" y="369"/>
                  </a:cubicBezTo>
                  <a:cubicBezTo>
                    <a:pt x="754" y="364"/>
                    <a:pt x="754" y="359"/>
                    <a:pt x="754" y="354"/>
                  </a:cubicBezTo>
                  <a:cubicBezTo>
                    <a:pt x="754" y="354"/>
                    <a:pt x="754" y="354"/>
                    <a:pt x="754" y="354"/>
                  </a:cubicBezTo>
                  <a:cubicBezTo>
                    <a:pt x="754" y="0"/>
                    <a:pt x="754" y="0"/>
                    <a:pt x="754" y="0"/>
                  </a:cubicBezTo>
                  <a:cubicBezTo>
                    <a:pt x="706" y="46"/>
                    <a:pt x="653" y="77"/>
                    <a:pt x="588" y="77"/>
                  </a:cubicBezTo>
                  <a:cubicBezTo>
                    <a:pt x="393" y="77"/>
                    <a:pt x="393" y="77"/>
                    <a:pt x="393" y="77"/>
                  </a:cubicBezTo>
                  <a:cubicBezTo>
                    <a:pt x="289" y="77"/>
                    <a:pt x="289" y="77"/>
                    <a:pt x="289" y="77"/>
                  </a:cubicBezTo>
                  <a:cubicBezTo>
                    <a:pt x="132" y="77"/>
                    <a:pt x="4" y="204"/>
                    <a:pt x="0" y="362"/>
                  </a:cubicBezTo>
                  <a:cubicBezTo>
                    <a:pt x="2" y="790"/>
                    <a:pt x="2" y="790"/>
                    <a:pt x="2" y="790"/>
                  </a:cubicBezTo>
                  <a:cubicBezTo>
                    <a:pt x="38" y="742"/>
                    <a:pt x="98" y="701"/>
                    <a:pt x="166" y="701"/>
                  </a:cubicBezTo>
                  <a:cubicBezTo>
                    <a:pt x="380" y="701"/>
                    <a:pt x="380" y="701"/>
                    <a:pt x="380" y="701"/>
                  </a:cubicBezTo>
                  <a:cubicBezTo>
                    <a:pt x="428" y="701"/>
                    <a:pt x="428" y="701"/>
                    <a:pt x="428" y="701"/>
                  </a:cubicBezTo>
                  <a:cubicBezTo>
                    <a:pt x="461" y="701"/>
                    <a:pt x="461" y="701"/>
                    <a:pt x="461" y="701"/>
                  </a:cubicBezTo>
                  <a:cubicBezTo>
                    <a:pt x="621" y="701"/>
                    <a:pt x="754" y="574"/>
                    <a:pt x="754" y="413"/>
                  </a:cubicBezTo>
                  <a:close/>
                </a:path>
              </a:pathLst>
            </a:custGeom>
            <a:solidFill>
              <a:srgbClr val="0072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0296" name="文本框 1170"/>
            <p:cNvSpPr txBox="1">
              <a:spLocks noChangeArrowheads="1"/>
            </p:cNvSpPr>
            <p:nvPr/>
          </p:nvSpPr>
          <p:spPr bwMode="auto">
            <a:xfrm>
              <a:off x="4612839" y="2059335"/>
              <a:ext cx="722863" cy="646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zh-CN" sz="3600" dirty="0">
                  <a:solidFill>
                    <a:schemeClr val="bg1"/>
                  </a:solidFill>
                  <a:latin typeface="Impact" pitchFamily="34" charset="0"/>
                </a:rPr>
                <a:t>Q</a:t>
              </a:r>
              <a:endParaRPr lang="zh-CN" altLang="en-US" sz="3600" dirty="0">
                <a:solidFill>
                  <a:schemeClr val="bg1"/>
                </a:solidFill>
                <a:latin typeface="Impact" pitchFamily="34" charset="0"/>
              </a:endParaRPr>
            </a:p>
          </p:txBody>
        </p:sp>
      </p:grpSp>
      <p:grpSp>
        <p:nvGrpSpPr>
          <p:cNvPr id="1194" name="组合 1193"/>
          <p:cNvGrpSpPr>
            <a:grpSpLocks/>
          </p:cNvGrpSpPr>
          <p:nvPr/>
        </p:nvGrpSpPr>
        <p:grpSpPr bwMode="auto">
          <a:xfrm>
            <a:off x="1236563" y="3897610"/>
            <a:ext cx="10655121" cy="2805365"/>
            <a:chOff x="5056356" y="5058796"/>
            <a:chExt cx="3557276" cy="2805001"/>
          </a:xfrm>
        </p:grpSpPr>
        <p:sp>
          <p:nvSpPr>
            <p:cNvPr id="10279" name="Freeform 90"/>
            <p:cNvSpPr>
              <a:spLocks/>
            </p:cNvSpPr>
            <p:nvPr/>
          </p:nvSpPr>
          <p:spPr bwMode="auto">
            <a:xfrm flipH="1" flipV="1">
              <a:off x="5056356" y="5265074"/>
              <a:ext cx="370880" cy="388769"/>
            </a:xfrm>
            <a:custGeom>
              <a:avLst/>
              <a:gdLst>
                <a:gd name="T0" fmla="*/ 2147483647 w 754"/>
                <a:gd name="T1" fmla="*/ 2147483647 h 790"/>
                <a:gd name="T2" fmla="*/ 2147483647 w 754"/>
                <a:gd name="T3" fmla="*/ 2147483647 h 790"/>
                <a:gd name="T4" fmla="*/ 2147483647 w 754"/>
                <a:gd name="T5" fmla="*/ 2147483647 h 790"/>
                <a:gd name="T6" fmla="*/ 2147483647 w 754"/>
                <a:gd name="T7" fmla="*/ 2147483647 h 790"/>
                <a:gd name="T8" fmla="*/ 2147483647 w 754"/>
                <a:gd name="T9" fmla="*/ 0 h 790"/>
                <a:gd name="T10" fmla="*/ 2147483647 w 754"/>
                <a:gd name="T11" fmla="*/ 2147483647 h 790"/>
                <a:gd name="T12" fmla="*/ 2147483647 w 754"/>
                <a:gd name="T13" fmla="*/ 2147483647 h 790"/>
                <a:gd name="T14" fmla="*/ 2147483647 w 754"/>
                <a:gd name="T15" fmla="*/ 2147483647 h 790"/>
                <a:gd name="T16" fmla="*/ 0 w 754"/>
                <a:gd name="T17" fmla="*/ 2147483647 h 790"/>
                <a:gd name="T18" fmla="*/ 2147483647 w 754"/>
                <a:gd name="T19" fmla="*/ 2147483647 h 790"/>
                <a:gd name="T20" fmla="*/ 2147483647 w 754"/>
                <a:gd name="T21" fmla="*/ 2147483647 h 790"/>
                <a:gd name="T22" fmla="*/ 2147483647 w 754"/>
                <a:gd name="T23" fmla="*/ 2147483647 h 790"/>
                <a:gd name="T24" fmla="*/ 2147483647 w 754"/>
                <a:gd name="T25" fmla="*/ 2147483647 h 790"/>
                <a:gd name="T26" fmla="*/ 2147483647 w 754"/>
                <a:gd name="T27" fmla="*/ 2147483647 h 790"/>
                <a:gd name="T28" fmla="*/ 2147483647 w 754"/>
                <a:gd name="T29" fmla="*/ 2147483647 h 7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54" h="790">
                  <a:moveTo>
                    <a:pt x="754" y="413"/>
                  </a:moveTo>
                  <a:cubicBezTo>
                    <a:pt x="754" y="369"/>
                    <a:pt x="754" y="369"/>
                    <a:pt x="754" y="369"/>
                  </a:cubicBezTo>
                  <a:cubicBezTo>
                    <a:pt x="754" y="364"/>
                    <a:pt x="754" y="359"/>
                    <a:pt x="754" y="354"/>
                  </a:cubicBezTo>
                  <a:cubicBezTo>
                    <a:pt x="754" y="354"/>
                    <a:pt x="754" y="354"/>
                    <a:pt x="754" y="354"/>
                  </a:cubicBezTo>
                  <a:cubicBezTo>
                    <a:pt x="754" y="0"/>
                    <a:pt x="754" y="0"/>
                    <a:pt x="754" y="0"/>
                  </a:cubicBezTo>
                  <a:cubicBezTo>
                    <a:pt x="706" y="46"/>
                    <a:pt x="653" y="77"/>
                    <a:pt x="588" y="77"/>
                  </a:cubicBezTo>
                  <a:cubicBezTo>
                    <a:pt x="393" y="77"/>
                    <a:pt x="393" y="77"/>
                    <a:pt x="393" y="77"/>
                  </a:cubicBezTo>
                  <a:cubicBezTo>
                    <a:pt x="289" y="77"/>
                    <a:pt x="289" y="77"/>
                    <a:pt x="289" y="77"/>
                  </a:cubicBezTo>
                  <a:cubicBezTo>
                    <a:pt x="132" y="77"/>
                    <a:pt x="4" y="204"/>
                    <a:pt x="0" y="362"/>
                  </a:cubicBezTo>
                  <a:cubicBezTo>
                    <a:pt x="2" y="790"/>
                    <a:pt x="2" y="790"/>
                    <a:pt x="2" y="790"/>
                  </a:cubicBezTo>
                  <a:cubicBezTo>
                    <a:pt x="38" y="742"/>
                    <a:pt x="98" y="701"/>
                    <a:pt x="166" y="701"/>
                  </a:cubicBezTo>
                  <a:cubicBezTo>
                    <a:pt x="380" y="701"/>
                    <a:pt x="380" y="701"/>
                    <a:pt x="380" y="701"/>
                  </a:cubicBezTo>
                  <a:cubicBezTo>
                    <a:pt x="428" y="701"/>
                    <a:pt x="428" y="701"/>
                    <a:pt x="428" y="701"/>
                  </a:cubicBezTo>
                  <a:cubicBezTo>
                    <a:pt x="461" y="701"/>
                    <a:pt x="461" y="701"/>
                    <a:pt x="461" y="701"/>
                  </a:cubicBezTo>
                  <a:cubicBezTo>
                    <a:pt x="621" y="701"/>
                    <a:pt x="754" y="574"/>
                    <a:pt x="754" y="413"/>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nvGrpSpPr>
            <p:cNvPr id="10280" name="组合 1195"/>
            <p:cNvGrpSpPr>
              <a:grpSpLocks/>
            </p:cNvGrpSpPr>
            <p:nvPr/>
          </p:nvGrpSpPr>
          <p:grpSpPr bwMode="auto">
            <a:xfrm>
              <a:off x="5345455" y="5058796"/>
              <a:ext cx="3268177" cy="2805001"/>
              <a:chOff x="8644411" y="1496284"/>
              <a:chExt cx="3268177" cy="2805001"/>
            </a:xfrm>
          </p:grpSpPr>
          <p:sp>
            <p:nvSpPr>
              <p:cNvPr id="1197" name="文本框 1196"/>
              <p:cNvSpPr txBox="1"/>
              <p:nvPr/>
            </p:nvSpPr>
            <p:spPr>
              <a:xfrm>
                <a:off x="8644411" y="1496284"/>
                <a:ext cx="3253431" cy="461605"/>
              </a:xfrm>
              <a:prstGeom prst="rect">
                <a:avLst/>
              </a:prstGeom>
              <a:noFill/>
            </p:spPr>
            <p:txBody>
              <a:bodyPr wrap="square">
                <a:spAutoFit/>
              </a:bodyPr>
              <a:lstStyle/>
              <a:p>
                <a:pPr eaLnBrk="1" fontAlgn="auto" hangingPunct="1">
                  <a:spcBef>
                    <a:spcPts val="0"/>
                  </a:spcBef>
                  <a:spcAft>
                    <a:spcPts val="0"/>
                  </a:spcAft>
                  <a:defRPr/>
                </a:pPr>
                <a:r>
                  <a:rPr lang="en-US" altLang="zh-CN" sz="2400" b="1" dirty="0" smtClean="0">
                    <a:solidFill>
                      <a:srgbClr val="0072A9"/>
                    </a:solidFill>
                    <a:latin typeface="Times New Roman" panose="02020603050405020304" pitchFamily="18" charset="0"/>
                    <a:ea typeface="+mn-ea"/>
                    <a:cs typeface="Times New Roman" panose="02020603050405020304" pitchFamily="18" charset="0"/>
                  </a:rPr>
                  <a:t>Experimental technology for ‘true’ selectivity?</a:t>
                </a:r>
                <a:endParaRPr lang="zh-CN" altLang="en-US" sz="2400" b="1" dirty="0">
                  <a:solidFill>
                    <a:srgbClr val="0072A9"/>
                  </a:solidFill>
                  <a:latin typeface="Times New Roman" panose="02020603050405020304" pitchFamily="18" charset="0"/>
                  <a:ea typeface="+mn-ea"/>
                  <a:cs typeface="Times New Roman" panose="02020603050405020304" pitchFamily="18" charset="0"/>
                </a:endParaRPr>
              </a:p>
            </p:txBody>
          </p:sp>
          <p:sp>
            <p:nvSpPr>
              <p:cNvPr id="1198" name="文本框 1197"/>
              <p:cNvSpPr txBox="1"/>
              <p:nvPr/>
            </p:nvSpPr>
            <p:spPr bwMode="auto">
              <a:xfrm>
                <a:off x="8726712" y="1993260"/>
                <a:ext cx="3185876" cy="2308025"/>
              </a:xfrm>
              <a:prstGeom prst="rect">
                <a:avLst/>
              </a:prstGeom>
              <a:noFill/>
            </p:spPr>
            <p:txBody>
              <a:bodyPr wrap="square">
                <a:spAutoFit/>
              </a:bodyPr>
              <a:lstStyle/>
              <a:p>
                <a:pPr marL="285750" indent="-285750" algn="just" eaLnBrk="1" fontAlgn="auto" hangingPunct="1">
                  <a:lnSpc>
                    <a:spcPct val="150000"/>
                  </a:lnSpc>
                  <a:spcBef>
                    <a:spcPts val="0"/>
                  </a:spcBef>
                  <a:spcAft>
                    <a:spcPts val="0"/>
                  </a:spcAft>
                  <a:buFont typeface="Wingdings" panose="05000000000000000000" pitchFamily="2" charset="2"/>
                  <a:buChar char="u"/>
                  <a:defRPr/>
                </a:pPr>
                <a:r>
                  <a:rPr lang="en-US" altLang="zh-CN" sz="1600" dirty="0" smtClean="0">
                    <a:latin typeface="Times New Roman" panose="02020603050405020304" pitchFamily="18" charset="0"/>
                    <a:ea typeface="+mn-ea"/>
                    <a:cs typeface="Times New Roman" panose="02020603050405020304" pitchFamily="18" charset="0"/>
                  </a:rPr>
                  <a:t>Diffusion </a:t>
                </a:r>
                <a:r>
                  <a:rPr lang="en-US" altLang="zh-CN" sz="1600" dirty="0">
                    <a:latin typeface="Times New Roman" panose="02020603050405020304" pitchFamily="18" charset="0"/>
                    <a:ea typeface="+mn-ea"/>
                    <a:cs typeface="Times New Roman" panose="02020603050405020304" pitchFamily="18" charset="0"/>
                  </a:rPr>
                  <a:t>cell </a:t>
                </a:r>
                <a:r>
                  <a:rPr lang="en-US" altLang="zh-CN" sz="1600" dirty="0" smtClean="0">
                    <a:latin typeface="Times New Roman" panose="02020603050405020304" pitchFamily="18" charset="0"/>
                    <a:ea typeface="+mn-ea"/>
                    <a:cs typeface="Times New Roman" panose="02020603050405020304" pitchFamily="18" charset="0"/>
                  </a:rPr>
                  <a:t>(</a:t>
                </a:r>
                <a:r>
                  <a:rPr lang="en-US" altLang="zh-CN" sz="1600" dirty="0" err="1" smtClean="0">
                    <a:latin typeface="Times New Roman" panose="02020603050405020304" pitchFamily="18" charset="0"/>
                    <a:ea typeface="+mn-ea"/>
                    <a:cs typeface="Times New Roman" panose="02020603050405020304" pitchFamily="18" charset="0"/>
                  </a:rPr>
                  <a:t>Wicke-Kallenbach</a:t>
                </a:r>
                <a:r>
                  <a:rPr lang="en-US" altLang="zh-CN" sz="1600" dirty="0" smtClean="0">
                    <a:latin typeface="Times New Roman" panose="02020603050405020304" pitchFamily="18" charset="0"/>
                    <a:ea typeface="+mn-ea"/>
                    <a:cs typeface="Times New Roman" panose="02020603050405020304" pitchFamily="18" charset="0"/>
                  </a:rPr>
                  <a:t>) technique is capable of measuring the binary gas permeation by GC/MS analyzer. </a:t>
                </a:r>
              </a:p>
              <a:p>
                <a:pPr marL="285750" indent="-285750" algn="just" eaLnBrk="1" fontAlgn="auto" hangingPunct="1">
                  <a:lnSpc>
                    <a:spcPct val="150000"/>
                  </a:lnSpc>
                  <a:spcBef>
                    <a:spcPts val="0"/>
                  </a:spcBef>
                  <a:spcAft>
                    <a:spcPts val="0"/>
                  </a:spcAft>
                  <a:buFont typeface="Wingdings" panose="05000000000000000000" pitchFamily="2" charset="2"/>
                  <a:buChar char="u"/>
                  <a:defRPr/>
                </a:pPr>
                <a:r>
                  <a:rPr lang="en-US" altLang="zh-CN" sz="1600" dirty="0">
                    <a:solidFill>
                      <a:srgbClr val="FF0000"/>
                    </a:solidFill>
                    <a:latin typeface="Times New Roman" panose="02020603050405020304" pitchFamily="18" charset="0"/>
                    <a:cs typeface="Times New Roman" panose="02020603050405020304" pitchFamily="18" charset="0"/>
                  </a:rPr>
                  <a:t>Issues</a:t>
                </a:r>
                <a:r>
                  <a:rPr lang="en-US" altLang="zh-CN" sz="1600" dirty="0" smtClean="0">
                    <a:solidFill>
                      <a:srgbClr val="FF0000"/>
                    </a:solidFill>
                    <a:latin typeface="Times New Roman" panose="02020603050405020304" pitchFamily="18" charset="0"/>
                    <a:cs typeface="Times New Roman" panose="02020603050405020304" pitchFamily="18" charset="0"/>
                  </a:rPr>
                  <a:t>: </a:t>
                </a:r>
                <a:r>
                  <a:rPr lang="en-US" altLang="zh-CN" sz="1600" dirty="0" smtClean="0">
                    <a:latin typeface="Times New Roman" panose="02020603050405020304" pitchFamily="18" charset="0"/>
                    <a:cs typeface="Times New Roman" panose="02020603050405020304" pitchFamily="18" charset="0"/>
                  </a:rPr>
                  <a:t> a ‘sweeping gas’ (normally helium) used to carry permeates to a GC/MS will induce the back-diffusion from downstream across the membrane. According to Maxwell-Stefan theory</a:t>
                </a:r>
                <a:r>
                  <a:rPr lang="en-US" altLang="zh-CN" sz="1600" dirty="0">
                    <a:latin typeface="Times New Roman" panose="02020603050405020304" pitchFamily="18" charset="0"/>
                    <a:cs typeface="Times New Roman" panose="02020603050405020304" pitchFamily="18" charset="0"/>
                  </a:rPr>
                  <a:t>, the interaction between the sweeping gas molecules (which is virtually the 3rd component) and the permeating gas molecules will affect the permeation behaviors of the binary system</a:t>
                </a:r>
                <a:endParaRPr lang="en-US" altLang="zh-CN" sz="1600" dirty="0">
                  <a:latin typeface="Times New Roman" panose="02020603050405020304" pitchFamily="18" charset="0"/>
                  <a:ea typeface="+mn-ea"/>
                  <a:cs typeface="Times New Roman" panose="02020603050405020304" pitchFamily="18" charset="0"/>
                </a:endParaRPr>
              </a:p>
            </p:txBody>
          </p:sp>
          <p:cxnSp>
            <p:nvCxnSpPr>
              <p:cNvPr id="1199" name="直接连接符 1198"/>
              <p:cNvCxnSpPr/>
              <p:nvPr/>
            </p:nvCxnSpPr>
            <p:spPr>
              <a:xfrm>
                <a:off x="8815594" y="1993261"/>
                <a:ext cx="1777639" cy="0"/>
              </a:xfrm>
              <a:prstGeom prst="line">
                <a:avLst/>
              </a:prstGeom>
              <a:ln>
                <a:solidFill>
                  <a:srgbClr val="0072A9"/>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1200" name="组合 1199"/>
          <p:cNvGrpSpPr>
            <a:grpSpLocks/>
          </p:cNvGrpSpPr>
          <p:nvPr/>
        </p:nvGrpSpPr>
        <p:grpSpPr bwMode="auto">
          <a:xfrm>
            <a:off x="1523686" y="890300"/>
            <a:ext cx="9349090" cy="3483551"/>
            <a:chOff x="5056356" y="5119267"/>
            <a:chExt cx="3496553" cy="3483101"/>
          </a:xfrm>
        </p:grpSpPr>
        <p:sp>
          <p:nvSpPr>
            <p:cNvPr id="10274" name="Freeform 90"/>
            <p:cNvSpPr>
              <a:spLocks/>
            </p:cNvSpPr>
            <p:nvPr/>
          </p:nvSpPr>
          <p:spPr bwMode="auto">
            <a:xfrm flipH="1" flipV="1">
              <a:off x="5056356" y="5265072"/>
              <a:ext cx="370880" cy="388769"/>
            </a:xfrm>
            <a:custGeom>
              <a:avLst/>
              <a:gdLst>
                <a:gd name="T0" fmla="*/ 2147483647 w 754"/>
                <a:gd name="T1" fmla="*/ 2147483647 h 790"/>
                <a:gd name="T2" fmla="*/ 2147483647 w 754"/>
                <a:gd name="T3" fmla="*/ 2147483647 h 790"/>
                <a:gd name="T4" fmla="*/ 2147483647 w 754"/>
                <a:gd name="T5" fmla="*/ 2147483647 h 790"/>
                <a:gd name="T6" fmla="*/ 2147483647 w 754"/>
                <a:gd name="T7" fmla="*/ 2147483647 h 790"/>
                <a:gd name="T8" fmla="*/ 2147483647 w 754"/>
                <a:gd name="T9" fmla="*/ 0 h 790"/>
                <a:gd name="T10" fmla="*/ 2147483647 w 754"/>
                <a:gd name="T11" fmla="*/ 2147483647 h 790"/>
                <a:gd name="T12" fmla="*/ 2147483647 w 754"/>
                <a:gd name="T13" fmla="*/ 2147483647 h 790"/>
                <a:gd name="T14" fmla="*/ 2147483647 w 754"/>
                <a:gd name="T15" fmla="*/ 2147483647 h 790"/>
                <a:gd name="T16" fmla="*/ 0 w 754"/>
                <a:gd name="T17" fmla="*/ 2147483647 h 790"/>
                <a:gd name="T18" fmla="*/ 2147483647 w 754"/>
                <a:gd name="T19" fmla="*/ 2147483647 h 790"/>
                <a:gd name="T20" fmla="*/ 2147483647 w 754"/>
                <a:gd name="T21" fmla="*/ 2147483647 h 790"/>
                <a:gd name="T22" fmla="*/ 2147483647 w 754"/>
                <a:gd name="T23" fmla="*/ 2147483647 h 790"/>
                <a:gd name="T24" fmla="*/ 2147483647 w 754"/>
                <a:gd name="T25" fmla="*/ 2147483647 h 790"/>
                <a:gd name="T26" fmla="*/ 2147483647 w 754"/>
                <a:gd name="T27" fmla="*/ 2147483647 h 790"/>
                <a:gd name="T28" fmla="*/ 2147483647 w 754"/>
                <a:gd name="T29" fmla="*/ 2147483647 h 7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54" h="790">
                  <a:moveTo>
                    <a:pt x="754" y="413"/>
                  </a:moveTo>
                  <a:cubicBezTo>
                    <a:pt x="754" y="369"/>
                    <a:pt x="754" y="369"/>
                    <a:pt x="754" y="369"/>
                  </a:cubicBezTo>
                  <a:cubicBezTo>
                    <a:pt x="754" y="364"/>
                    <a:pt x="754" y="359"/>
                    <a:pt x="754" y="354"/>
                  </a:cubicBezTo>
                  <a:cubicBezTo>
                    <a:pt x="754" y="354"/>
                    <a:pt x="754" y="354"/>
                    <a:pt x="754" y="354"/>
                  </a:cubicBezTo>
                  <a:cubicBezTo>
                    <a:pt x="754" y="0"/>
                    <a:pt x="754" y="0"/>
                    <a:pt x="754" y="0"/>
                  </a:cubicBezTo>
                  <a:cubicBezTo>
                    <a:pt x="706" y="46"/>
                    <a:pt x="653" y="77"/>
                    <a:pt x="588" y="77"/>
                  </a:cubicBezTo>
                  <a:cubicBezTo>
                    <a:pt x="393" y="77"/>
                    <a:pt x="393" y="77"/>
                    <a:pt x="393" y="77"/>
                  </a:cubicBezTo>
                  <a:cubicBezTo>
                    <a:pt x="289" y="77"/>
                    <a:pt x="289" y="77"/>
                    <a:pt x="289" y="77"/>
                  </a:cubicBezTo>
                  <a:cubicBezTo>
                    <a:pt x="132" y="77"/>
                    <a:pt x="4" y="204"/>
                    <a:pt x="0" y="362"/>
                  </a:cubicBezTo>
                  <a:cubicBezTo>
                    <a:pt x="2" y="790"/>
                    <a:pt x="2" y="790"/>
                    <a:pt x="2" y="790"/>
                  </a:cubicBezTo>
                  <a:cubicBezTo>
                    <a:pt x="38" y="742"/>
                    <a:pt x="98" y="701"/>
                    <a:pt x="166" y="701"/>
                  </a:cubicBezTo>
                  <a:cubicBezTo>
                    <a:pt x="380" y="701"/>
                    <a:pt x="380" y="701"/>
                    <a:pt x="380" y="701"/>
                  </a:cubicBezTo>
                  <a:cubicBezTo>
                    <a:pt x="428" y="701"/>
                    <a:pt x="428" y="701"/>
                    <a:pt x="428" y="701"/>
                  </a:cubicBezTo>
                  <a:cubicBezTo>
                    <a:pt x="461" y="701"/>
                    <a:pt x="461" y="701"/>
                    <a:pt x="461" y="701"/>
                  </a:cubicBezTo>
                  <a:cubicBezTo>
                    <a:pt x="621" y="701"/>
                    <a:pt x="754" y="574"/>
                    <a:pt x="754" y="413"/>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nvGrpSpPr>
            <p:cNvPr id="10275" name="组合 1201"/>
            <p:cNvGrpSpPr>
              <a:grpSpLocks/>
            </p:cNvGrpSpPr>
            <p:nvPr/>
          </p:nvGrpSpPr>
          <p:grpSpPr bwMode="auto">
            <a:xfrm>
              <a:off x="5427756" y="5119267"/>
              <a:ext cx="3125153" cy="3483101"/>
              <a:chOff x="8726712" y="1556755"/>
              <a:chExt cx="3125153" cy="3483101"/>
            </a:xfrm>
          </p:grpSpPr>
          <p:sp>
            <p:nvSpPr>
              <p:cNvPr id="1203" name="文本框 1202"/>
              <p:cNvSpPr txBox="1"/>
              <p:nvPr/>
            </p:nvSpPr>
            <p:spPr>
              <a:xfrm>
                <a:off x="8726712" y="1556755"/>
                <a:ext cx="2425207" cy="461902"/>
              </a:xfrm>
              <a:prstGeom prst="rect">
                <a:avLst/>
              </a:prstGeom>
              <a:noFill/>
            </p:spPr>
            <p:txBody>
              <a:bodyPr>
                <a:spAutoFit/>
              </a:bodyPr>
              <a:lstStyle/>
              <a:p>
                <a:pPr eaLnBrk="1" fontAlgn="auto" hangingPunct="1">
                  <a:spcBef>
                    <a:spcPts val="0"/>
                  </a:spcBef>
                  <a:spcAft>
                    <a:spcPts val="0"/>
                  </a:spcAft>
                  <a:defRPr/>
                </a:pPr>
                <a:r>
                  <a:rPr lang="en-US" altLang="zh-CN" sz="2400" b="1" dirty="0" smtClean="0">
                    <a:solidFill>
                      <a:srgbClr val="0072A9"/>
                    </a:solidFill>
                    <a:latin typeface="Times New Roman" panose="02020603050405020304" pitchFamily="18" charset="0"/>
                    <a:ea typeface="+mn-ea"/>
                    <a:cs typeface="Times New Roman" panose="02020603050405020304" pitchFamily="18" charset="0"/>
                  </a:rPr>
                  <a:t>Ideal selectivity?</a:t>
                </a:r>
                <a:endParaRPr lang="zh-CN" altLang="en-US" sz="2400" b="1" dirty="0">
                  <a:solidFill>
                    <a:srgbClr val="0072A9"/>
                  </a:solidFill>
                  <a:latin typeface="Times New Roman" panose="02020603050405020304" pitchFamily="18" charset="0"/>
                  <a:ea typeface="+mn-ea"/>
                  <a:cs typeface="Times New Roman" panose="02020603050405020304" pitchFamily="18" charset="0"/>
                </a:endParaRPr>
              </a:p>
            </p:txBody>
          </p:sp>
          <p:sp>
            <p:nvSpPr>
              <p:cNvPr id="1204" name="文本框 1203"/>
              <p:cNvSpPr txBox="1"/>
              <p:nvPr/>
            </p:nvSpPr>
            <p:spPr bwMode="auto">
              <a:xfrm>
                <a:off x="8726712" y="1993261"/>
                <a:ext cx="3125153" cy="3046595"/>
              </a:xfrm>
              <a:prstGeom prst="rect">
                <a:avLst/>
              </a:prstGeom>
              <a:noFill/>
            </p:spPr>
            <p:txBody>
              <a:bodyPr>
                <a:spAutoFit/>
              </a:bodyPr>
              <a:lstStyle/>
              <a:p>
                <a:pPr marL="285750" indent="-285750" algn="just" eaLnBrk="1" fontAlgn="auto" hangingPunct="1">
                  <a:lnSpc>
                    <a:spcPct val="150000"/>
                  </a:lnSpc>
                  <a:spcBef>
                    <a:spcPts val="0"/>
                  </a:spcBef>
                  <a:spcAft>
                    <a:spcPts val="0"/>
                  </a:spcAft>
                  <a:buFont typeface="Wingdings" panose="05000000000000000000" pitchFamily="2" charset="2"/>
                  <a:buChar char="u"/>
                  <a:defRPr/>
                </a:pPr>
                <a:r>
                  <a:rPr lang="en-US" altLang="zh-CN" sz="1600" dirty="0" smtClean="0">
                    <a:latin typeface="Times New Roman" panose="02020603050405020304" pitchFamily="18" charset="0"/>
                    <a:ea typeface="+mn-ea"/>
                    <a:cs typeface="Times New Roman" panose="02020603050405020304" pitchFamily="18" charset="0"/>
                  </a:rPr>
                  <a:t>Most publications evaluated the separation performance of a membrane according to the ‘ideal’ selectivity of a gas pair, which is calculated as the ratio of </a:t>
                </a:r>
                <a:r>
                  <a:rPr lang="en-US" altLang="zh-CN" sz="1600" dirty="0" err="1" smtClean="0">
                    <a:latin typeface="Times New Roman" panose="02020603050405020304" pitchFamily="18" charset="0"/>
                    <a:ea typeface="+mn-ea"/>
                    <a:cs typeface="Times New Roman" panose="02020603050405020304" pitchFamily="18" charset="0"/>
                  </a:rPr>
                  <a:t>Permeabilities</a:t>
                </a:r>
                <a:r>
                  <a:rPr lang="en-US" altLang="zh-CN" sz="1600" dirty="0" smtClean="0">
                    <a:latin typeface="Times New Roman" panose="02020603050405020304" pitchFamily="18" charset="0"/>
                    <a:ea typeface="+mn-ea"/>
                    <a:cs typeface="Times New Roman" panose="02020603050405020304" pitchFamily="18" charset="0"/>
                  </a:rPr>
                  <a:t> of each </a:t>
                </a:r>
                <a:r>
                  <a:rPr lang="en-US" altLang="zh-CN" sz="1600" dirty="0" smtClean="0">
                    <a:solidFill>
                      <a:srgbClr val="FF0000"/>
                    </a:solidFill>
                    <a:latin typeface="Times New Roman" panose="02020603050405020304" pitchFamily="18" charset="0"/>
                    <a:ea typeface="+mn-ea"/>
                    <a:cs typeface="Times New Roman" panose="02020603050405020304" pitchFamily="18" charset="0"/>
                  </a:rPr>
                  <a:t>pure component.</a:t>
                </a:r>
              </a:p>
              <a:p>
                <a:pPr marL="285750" indent="-285750" algn="just" eaLnBrk="1" fontAlgn="auto" hangingPunct="1">
                  <a:lnSpc>
                    <a:spcPct val="150000"/>
                  </a:lnSpc>
                  <a:spcBef>
                    <a:spcPts val="0"/>
                  </a:spcBef>
                  <a:spcAft>
                    <a:spcPts val="0"/>
                  </a:spcAft>
                  <a:buFont typeface="Wingdings" panose="05000000000000000000" pitchFamily="2" charset="2"/>
                  <a:buChar char="u"/>
                  <a:defRPr/>
                </a:pPr>
                <a:r>
                  <a:rPr lang="en-US" altLang="zh-CN" sz="1600" dirty="0" smtClean="0">
                    <a:solidFill>
                      <a:srgbClr val="FF0000"/>
                    </a:solidFill>
                    <a:latin typeface="Times New Roman" panose="02020603050405020304" pitchFamily="18" charset="0"/>
                    <a:ea typeface="+mn-ea"/>
                    <a:cs typeface="Times New Roman" panose="02020603050405020304" pitchFamily="18" charset="0"/>
                  </a:rPr>
                  <a:t>Issues: </a:t>
                </a:r>
                <a:r>
                  <a:rPr lang="en-US" altLang="zh-CN" sz="1600" dirty="0">
                    <a:latin typeface="Times New Roman" panose="02020603050405020304" pitchFamily="18" charset="0"/>
                    <a:cs typeface="Times New Roman" panose="02020603050405020304" pitchFamily="18" charset="0"/>
                  </a:rPr>
                  <a:t>Ignore mutual interaction for gas species in binary mixture through membrane, which can be wrong especially for the candidates with greatly different property. </a:t>
                </a:r>
                <a:endParaRPr lang="en-US" altLang="zh-CN" sz="1600" dirty="0" smtClean="0">
                  <a:latin typeface="Times New Roman" panose="02020603050405020304" pitchFamily="18" charset="0"/>
                  <a:cs typeface="Times New Roman" panose="02020603050405020304" pitchFamily="18" charset="0"/>
                </a:endParaRPr>
              </a:p>
              <a:p>
                <a:pPr marL="285750" indent="-285750" algn="just" eaLnBrk="1" fontAlgn="auto" hangingPunct="1">
                  <a:lnSpc>
                    <a:spcPct val="150000"/>
                  </a:lnSpc>
                  <a:spcBef>
                    <a:spcPts val="0"/>
                  </a:spcBef>
                  <a:spcAft>
                    <a:spcPts val="0"/>
                  </a:spcAft>
                  <a:buFont typeface="Wingdings" panose="05000000000000000000" pitchFamily="2" charset="2"/>
                  <a:buChar char="u"/>
                  <a:defRPr/>
                </a:pPr>
                <a:r>
                  <a:rPr lang="en-US" altLang="zh-CN" sz="1600" dirty="0" smtClean="0">
                    <a:solidFill>
                      <a:srgbClr val="FF0000"/>
                    </a:solidFill>
                    <a:latin typeface="Times New Roman" panose="02020603050405020304" pitchFamily="18" charset="0"/>
                    <a:cs typeface="Times New Roman" panose="02020603050405020304" pitchFamily="18" charset="0"/>
                  </a:rPr>
                  <a:t>Solutions: </a:t>
                </a:r>
                <a:r>
                  <a:rPr lang="en-US" altLang="zh-CN" sz="1600" dirty="0" smtClean="0">
                    <a:latin typeface="Times New Roman" panose="02020603050405020304" pitchFamily="18" charset="0"/>
                    <a:cs typeface="Times New Roman" panose="02020603050405020304" pitchFamily="18" charset="0"/>
                  </a:rPr>
                  <a:t>We need to find a effective tool to research ‘true’ selectivity of gas mixture permeation for better development of membrane technology</a:t>
                </a:r>
                <a:endParaRPr lang="en-US" altLang="zh-CN" sz="1600" dirty="0">
                  <a:latin typeface="Times New Roman" panose="02020603050405020304" pitchFamily="18" charset="0"/>
                  <a:cs typeface="Times New Roman" panose="02020603050405020304" pitchFamily="18" charset="0"/>
                </a:endParaRPr>
              </a:p>
              <a:p>
                <a:pPr algn="just" eaLnBrk="1" fontAlgn="auto" hangingPunct="1">
                  <a:lnSpc>
                    <a:spcPct val="150000"/>
                  </a:lnSpc>
                  <a:spcBef>
                    <a:spcPts val="0"/>
                  </a:spcBef>
                  <a:spcAft>
                    <a:spcPts val="0"/>
                  </a:spcAft>
                  <a:defRPr/>
                </a:pPr>
                <a:endParaRPr lang="en-US" altLang="zh-CN" sz="1600" dirty="0">
                  <a:solidFill>
                    <a:srgbClr val="FF0000"/>
                  </a:solidFill>
                  <a:latin typeface="Times New Roman" panose="02020603050405020304" pitchFamily="18" charset="0"/>
                  <a:ea typeface="+mn-ea"/>
                  <a:cs typeface="Times New Roman" panose="02020603050405020304" pitchFamily="18" charset="0"/>
                </a:endParaRPr>
              </a:p>
            </p:txBody>
          </p:sp>
          <p:cxnSp>
            <p:nvCxnSpPr>
              <p:cNvPr id="1205" name="直接连接符 1204"/>
              <p:cNvCxnSpPr/>
              <p:nvPr/>
            </p:nvCxnSpPr>
            <p:spPr>
              <a:xfrm>
                <a:off x="8815594" y="1993261"/>
                <a:ext cx="1777639" cy="0"/>
              </a:xfrm>
              <a:prstGeom prst="line">
                <a:avLst/>
              </a:prstGeom>
              <a:ln>
                <a:solidFill>
                  <a:srgbClr val="0072A9"/>
                </a:solidFill>
                <a:prstDash val="dash"/>
              </a:ln>
            </p:spPr>
            <p:style>
              <a:lnRef idx="1">
                <a:schemeClr val="accent1"/>
              </a:lnRef>
              <a:fillRef idx="0">
                <a:schemeClr val="accent1"/>
              </a:fillRef>
              <a:effectRef idx="0">
                <a:schemeClr val="accent1"/>
              </a:effectRef>
              <a:fontRef idx="minor">
                <a:schemeClr val="tx1"/>
              </a:fontRef>
            </p:style>
          </p:cxnSp>
        </p:grpSp>
      </p:grpSp>
      <p:sp>
        <p:nvSpPr>
          <p:cNvPr id="10256" name="文本框 2892"/>
          <p:cNvSpPr txBox="1">
            <a:spLocks noChangeArrowheads="1"/>
          </p:cNvSpPr>
          <p:nvPr/>
        </p:nvSpPr>
        <p:spPr bwMode="auto">
          <a:xfrm>
            <a:off x="808037" y="3707378"/>
            <a:ext cx="639943" cy="646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zh-CN" sz="3600" dirty="0" smtClean="0">
                <a:solidFill>
                  <a:schemeClr val="bg1"/>
                </a:solidFill>
                <a:latin typeface="Impact" pitchFamily="34" charset="0"/>
              </a:rPr>
              <a:t>C</a:t>
            </a:r>
            <a:endParaRPr lang="zh-CN" altLang="en-US" sz="3600" dirty="0">
              <a:solidFill>
                <a:schemeClr val="bg1"/>
              </a:solidFill>
              <a:latin typeface="Impact" pitchFamily="34" charset="0"/>
            </a:endParaRPr>
          </a:p>
        </p:txBody>
      </p:sp>
      <p:grpSp>
        <p:nvGrpSpPr>
          <p:cNvPr id="62" name="组合 61"/>
          <p:cNvGrpSpPr>
            <a:grpSpLocks/>
          </p:cNvGrpSpPr>
          <p:nvPr/>
        </p:nvGrpSpPr>
        <p:grpSpPr bwMode="auto">
          <a:xfrm>
            <a:off x="335772" y="4389350"/>
            <a:ext cx="1365250" cy="1430338"/>
            <a:chOff x="4332855" y="1669138"/>
            <a:chExt cx="1363923" cy="1429709"/>
          </a:xfrm>
        </p:grpSpPr>
        <p:sp>
          <p:nvSpPr>
            <p:cNvPr id="63" name="Freeform 90"/>
            <p:cNvSpPr>
              <a:spLocks/>
            </p:cNvSpPr>
            <p:nvPr/>
          </p:nvSpPr>
          <p:spPr bwMode="auto">
            <a:xfrm flipH="1">
              <a:off x="4332855" y="1669138"/>
              <a:ext cx="1363923" cy="1429709"/>
            </a:xfrm>
            <a:custGeom>
              <a:avLst/>
              <a:gdLst>
                <a:gd name="T0" fmla="*/ 2147483647 w 754"/>
                <a:gd name="T1" fmla="*/ 2147483647 h 790"/>
                <a:gd name="T2" fmla="*/ 2147483647 w 754"/>
                <a:gd name="T3" fmla="*/ 2147483647 h 790"/>
                <a:gd name="T4" fmla="*/ 2147483647 w 754"/>
                <a:gd name="T5" fmla="*/ 2147483647 h 790"/>
                <a:gd name="T6" fmla="*/ 2147483647 w 754"/>
                <a:gd name="T7" fmla="*/ 2147483647 h 790"/>
                <a:gd name="T8" fmla="*/ 2147483647 w 754"/>
                <a:gd name="T9" fmla="*/ 0 h 790"/>
                <a:gd name="T10" fmla="*/ 2147483647 w 754"/>
                <a:gd name="T11" fmla="*/ 2147483647 h 790"/>
                <a:gd name="T12" fmla="*/ 2147483647 w 754"/>
                <a:gd name="T13" fmla="*/ 2147483647 h 790"/>
                <a:gd name="T14" fmla="*/ 2147483647 w 754"/>
                <a:gd name="T15" fmla="*/ 2147483647 h 790"/>
                <a:gd name="T16" fmla="*/ 0 w 754"/>
                <a:gd name="T17" fmla="*/ 2147483647 h 790"/>
                <a:gd name="T18" fmla="*/ 2147483647 w 754"/>
                <a:gd name="T19" fmla="*/ 2147483647 h 790"/>
                <a:gd name="T20" fmla="*/ 2147483647 w 754"/>
                <a:gd name="T21" fmla="*/ 2147483647 h 790"/>
                <a:gd name="T22" fmla="*/ 2147483647 w 754"/>
                <a:gd name="T23" fmla="*/ 2147483647 h 790"/>
                <a:gd name="T24" fmla="*/ 2147483647 w 754"/>
                <a:gd name="T25" fmla="*/ 2147483647 h 790"/>
                <a:gd name="T26" fmla="*/ 2147483647 w 754"/>
                <a:gd name="T27" fmla="*/ 2147483647 h 790"/>
                <a:gd name="T28" fmla="*/ 2147483647 w 754"/>
                <a:gd name="T29" fmla="*/ 2147483647 h 7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54" h="790">
                  <a:moveTo>
                    <a:pt x="754" y="413"/>
                  </a:moveTo>
                  <a:cubicBezTo>
                    <a:pt x="754" y="369"/>
                    <a:pt x="754" y="369"/>
                    <a:pt x="754" y="369"/>
                  </a:cubicBezTo>
                  <a:cubicBezTo>
                    <a:pt x="754" y="364"/>
                    <a:pt x="754" y="359"/>
                    <a:pt x="754" y="354"/>
                  </a:cubicBezTo>
                  <a:cubicBezTo>
                    <a:pt x="754" y="354"/>
                    <a:pt x="754" y="354"/>
                    <a:pt x="754" y="354"/>
                  </a:cubicBezTo>
                  <a:cubicBezTo>
                    <a:pt x="754" y="0"/>
                    <a:pt x="754" y="0"/>
                    <a:pt x="754" y="0"/>
                  </a:cubicBezTo>
                  <a:cubicBezTo>
                    <a:pt x="706" y="46"/>
                    <a:pt x="653" y="77"/>
                    <a:pt x="588" y="77"/>
                  </a:cubicBezTo>
                  <a:cubicBezTo>
                    <a:pt x="393" y="77"/>
                    <a:pt x="393" y="77"/>
                    <a:pt x="393" y="77"/>
                  </a:cubicBezTo>
                  <a:cubicBezTo>
                    <a:pt x="289" y="77"/>
                    <a:pt x="289" y="77"/>
                    <a:pt x="289" y="77"/>
                  </a:cubicBezTo>
                  <a:cubicBezTo>
                    <a:pt x="132" y="77"/>
                    <a:pt x="4" y="204"/>
                    <a:pt x="0" y="362"/>
                  </a:cubicBezTo>
                  <a:cubicBezTo>
                    <a:pt x="2" y="790"/>
                    <a:pt x="2" y="790"/>
                    <a:pt x="2" y="790"/>
                  </a:cubicBezTo>
                  <a:cubicBezTo>
                    <a:pt x="38" y="742"/>
                    <a:pt x="98" y="701"/>
                    <a:pt x="166" y="701"/>
                  </a:cubicBezTo>
                  <a:cubicBezTo>
                    <a:pt x="380" y="701"/>
                    <a:pt x="380" y="701"/>
                    <a:pt x="380" y="701"/>
                  </a:cubicBezTo>
                  <a:cubicBezTo>
                    <a:pt x="428" y="701"/>
                    <a:pt x="428" y="701"/>
                    <a:pt x="428" y="701"/>
                  </a:cubicBezTo>
                  <a:cubicBezTo>
                    <a:pt x="461" y="701"/>
                    <a:pt x="461" y="701"/>
                    <a:pt x="461" y="701"/>
                  </a:cubicBezTo>
                  <a:cubicBezTo>
                    <a:pt x="621" y="701"/>
                    <a:pt x="754" y="574"/>
                    <a:pt x="754" y="413"/>
                  </a:cubicBezTo>
                  <a:close/>
                </a:path>
              </a:pathLst>
            </a:custGeom>
            <a:solidFill>
              <a:srgbClr val="0072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4" name="文本框 1170"/>
            <p:cNvSpPr txBox="1">
              <a:spLocks noChangeArrowheads="1"/>
            </p:cNvSpPr>
            <p:nvPr/>
          </p:nvSpPr>
          <p:spPr bwMode="auto">
            <a:xfrm>
              <a:off x="4612839" y="2059335"/>
              <a:ext cx="722863" cy="646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zh-CN" sz="3600" dirty="0">
                  <a:solidFill>
                    <a:schemeClr val="bg1"/>
                  </a:solidFill>
                  <a:latin typeface="Impact" pitchFamily="34" charset="0"/>
                </a:rPr>
                <a:t>Q</a:t>
              </a:r>
              <a:endParaRPr lang="zh-CN" altLang="en-US" sz="3600" dirty="0">
                <a:solidFill>
                  <a:schemeClr val="bg1"/>
                </a:solidFill>
                <a:latin typeface="Impact" pitchFamily="34" charset="0"/>
              </a:endParaRPr>
            </a:p>
          </p:txBody>
        </p:sp>
      </p:gr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871587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200"/>
                                        </p:tgtEl>
                                        <p:attrNameLst>
                                          <p:attrName>style.visibility</p:attrName>
                                        </p:attrNameLst>
                                      </p:cBhvr>
                                      <p:to>
                                        <p:strVal val="visible"/>
                                      </p:to>
                                    </p:set>
                                    <p:animEffect transition="in" filter="barn(inVertical)">
                                      <p:cBhvr>
                                        <p:cTn id="11" dur="500"/>
                                        <p:tgtEl>
                                          <p:spTgt spid="120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194"/>
                                        </p:tgtEl>
                                        <p:attrNameLst>
                                          <p:attrName>style.visibility</p:attrName>
                                        </p:attrNameLst>
                                      </p:cBhvr>
                                      <p:to>
                                        <p:strVal val="visible"/>
                                      </p:to>
                                    </p:set>
                                    <p:animEffect transition="in" filter="barn(inVertical)">
                                      <p:cBhvr>
                                        <p:cTn id="16" dur="500"/>
                                        <p:tgtEl>
                                          <p:spTgt spid="119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组合 55"/>
          <p:cNvGrpSpPr>
            <a:grpSpLocks/>
          </p:cNvGrpSpPr>
          <p:nvPr/>
        </p:nvGrpSpPr>
        <p:grpSpPr bwMode="auto">
          <a:xfrm>
            <a:off x="193675" y="185738"/>
            <a:ext cx="3888143" cy="825500"/>
            <a:chOff x="193490" y="186088"/>
            <a:chExt cx="3887562" cy="824600"/>
          </a:xfrm>
        </p:grpSpPr>
        <p:sp>
          <p:nvSpPr>
            <p:cNvPr id="2" name="菱形 1"/>
            <p:cNvSpPr/>
            <p:nvPr/>
          </p:nvSpPr>
          <p:spPr>
            <a:xfrm>
              <a:off x="193490" y="186088"/>
              <a:ext cx="825377" cy="824600"/>
            </a:xfrm>
            <a:prstGeom prst="diamond">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313" name="文本框 2"/>
            <p:cNvSpPr txBox="1">
              <a:spLocks noChangeArrowheads="1"/>
            </p:cNvSpPr>
            <p:nvPr/>
          </p:nvSpPr>
          <p:spPr bwMode="auto">
            <a:xfrm>
              <a:off x="1018090" y="243238"/>
              <a:ext cx="30629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2400" dirty="0" smtClean="0">
                  <a:solidFill>
                    <a:srgbClr val="0072A9"/>
                  </a:solidFill>
                  <a:latin typeface="Times New Roman" panose="02020603050405020304" pitchFamily="18" charset="0"/>
                  <a:ea typeface="微软雅黑" pitchFamily="34" charset="-122"/>
                  <a:cs typeface="Times New Roman" panose="02020603050405020304" pitchFamily="18" charset="0"/>
                </a:rPr>
                <a:t>A novel technique</a:t>
              </a:r>
              <a:endParaRPr lang="zh-CN" altLang="en-US" sz="2400" dirty="0">
                <a:solidFill>
                  <a:srgbClr val="0072A9"/>
                </a:solidFill>
                <a:latin typeface="Times New Roman" panose="02020603050405020304" pitchFamily="18" charset="0"/>
                <a:ea typeface="微软雅黑" pitchFamily="34" charset="-122"/>
                <a:cs typeface="Times New Roman" panose="02020603050405020304" pitchFamily="18" charset="0"/>
              </a:endParaRPr>
            </a:p>
          </p:txBody>
        </p:sp>
        <p:sp>
          <p:nvSpPr>
            <p:cNvPr id="12315" name="Freeform 71"/>
            <p:cNvSpPr>
              <a:spLocks noEditPoints="1"/>
            </p:cNvSpPr>
            <p:nvPr/>
          </p:nvSpPr>
          <p:spPr bwMode="auto">
            <a:xfrm>
              <a:off x="390267" y="384564"/>
              <a:ext cx="370087" cy="391759"/>
            </a:xfrm>
            <a:custGeom>
              <a:avLst/>
              <a:gdLst>
                <a:gd name="T0" fmla="*/ 2147483647 w 222"/>
                <a:gd name="T1" fmla="*/ 2147483647 h 235"/>
                <a:gd name="T2" fmla="*/ 2147483647 w 222"/>
                <a:gd name="T3" fmla="*/ 2147483647 h 235"/>
                <a:gd name="T4" fmla="*/ 2147483647 w 222"/>
                <a:gd name="T5" fmla="*/ 2147483647 h 235"/>
                <a:gd name="T6" fmla="*/ 2147483647 w 222"/>
                <a:gd name="T7" fmla="*/ 2147483647 h 235"/>
                <a:gd name="T8" fmla="*/ 2147483647 w 222"/>
                <a:gd name="T9" fmla="*/ 2147483647 h 235"/>
                <a:gd name="T10" fmla="*/ 2147483647 w 222"/>
                <a:gd name="T11" fmla="*/ 2147483647 h 235"/>
                <a:gd name="T12" fmla="*/ 2147483647 w 222"/>
                <a:gd name="T13" fmla="*/ 2147483647 h 235"/>
                <a:gd name="T14" fmla="*/ 2147483647 w 222"/>
                <a:gd name="T15" fmla="*/ 2147483647 h 235"/>
                <a:gd name="T16" fmla="*/ 2147483647 w 222"/>
                <a:gd name="T17" fmla="*/ 2147483647 h 235"/>
                <a:gd name="T18" fmla="*/ 2147483647 w 222"/>
                <a:gd name="T19" fmla="*/ 2147483647 h 235"/>
                <a:gd name="T20" fmla="*/ 2147483647 w 222"/>
                <a:gd name="T21" fmla="*/ 2147483647 h 235"/>
                <a:gd name="T22" fmla="*/ 2147483647 w 222"/>
                <a:gd name="T23" fmla="*/ 2147483647 h 235"/>
                <a:gd name="T24" fmla="*/ 2147483647 w 222"/>
                <a:gd name="T25" fmla="*/ 2147483647 h 235"/>
                <a:gd name="T26" fmla="*/ 2147483647 w 222"/>
                <a:gd name="T27" fmla="*/ 0 h 235"/>
                <a:gd name="T28" fmla="*/ 2147483647 w 222"/>
                <a:gd name="T29" fmla="*/ 0 h 235"/>
                <a:gd name="T30" fmla="*/ 2147483647 w 222"/>
                <a:gd name="T31" fmla="*/ 2147483647 h 235"/>
                <a:gd name="T32" fmla="*/ 2147483647 w 222"/>
                <a:gd name="T33" fmla="*/ 2147483647 h 235"/>
                <a:gd name="T34" fmla="*/ 2147483647 w 222"/>
                <a:gd name="T35" fmla="*/ 2147483647 h 235"/>
                <a:gd name="T36" fmla="*/ 2147483647 w 222"/>
                <a:gd name="T37" fmla="*/ 2147483647 h 235"/>
                <a:gd name="T38" fmla="*/ 2147483647 w 222"/>
                <a:gd name="T39" fmla="*/ 2147483647 h 235"/>
                <a:gd name="T40" fmla="*/ 2147483647 w 222"/>
                <a:gd name="T41" fmla="*/ 2147483647 h 235"/>
                <a:gd name="T42" fmla="*/ 2147483647 w 222"/>
                <a:gd name="T43" fmla="*/ 2147483647 h 235"/>
                <a:gd name="T44" fmla="*/ 0 w 222"/>
                <a:gd name="T45" fmla="*/ 2147483647 h 235"/>
                <a:gd name="T46" fmla="*/ 0 w 222"/>
                <a:gd name="T47" fmla="*/ 2147483647 h 235"/>
                <a:gd name="T48" fmla="*/ 2147483647 w 222"/>
                <a:gd name="T49" fmla="*/ 2147483647 h 235"/>
                <a:gd name="T50" fmla="*/ 2147483647 w 222"/>
                <a:gd name="T51" fmla="*/ 2147483647 h 235"/>
                <a:gd name="T52" fmla="*/ 2147483647 w 222"/>
                <a:gd name="T53" fmla="*/ 2147483647 h 235"/>
                <a:gd name="T54" fmla="*/ 2147483647 w 222"/>
                <a:gd name="T55" fmla="*/ 2147483647 h 235"/>
                <a:gd name="T56" fmla="*/ 2147483647 w 222"/>
                <a:gd name="T57" fmla="*/ 2147483647 h 235"/>
                <a:gd name="T58" fmla="*/ 2147483647 w 222"/>
                <a:gd name="T59" fmla="*/ 2147483647 h 235"/>
                <a:gd name="T60" fmla="*/ 2147483647 w 222"/>
                <a:gd name="T61" fmla="*/ 2147483647 h 235"/>
                <a:gd name="T62" fmla="*/ 2147483647 w 222"/>
                <a:gd name="T63" fmla="*/ 2147483647 h 235"/>
                <a:gd name="T64" fmla="*/ 2147483647 w 222"/>
                <a:gd name="T65" fmla="*/ 2147483647 h 235"/>
                <a:gd name="T66" fmla="*/ 2147483647 w 222"/>
                <a:gd name="T67" fmla="*/ 2147483647 h 235"/>
                <a:gd name="T68" fmla="*/ 2147483647 w 222"/>
                <a:gd name="T69" fmla="*/ 2147483647 h 235"/>
                <a:gd name="T70" fmla="*/ 2147483647 w 222"/>
                <a:gd name="T71" fmla="*/ 2147483647 h 235"/>
                <a:gd name="T72" fmla="*/ 2147483647 w 222"/>
                <a:gd name="T73" fmla="*/ 2147483647 h 235"/>
                <a:gd name="T74" fmla="*/ 2147483647 w 222"/>
                <a:gd name="T75" fmla="*/ 2147483647 h 235"/>
                <a:gd name="T76" fmla="*/ 2147483647 w 222"/>
                <a:gd name="T77" fmla="*/ 2147483647 h 235"/>
                <a:gd name="T78" fmla="*/ 2147483647 w 222"/>
                <a:gd name="T79" fmla="*/ 2147483647 h 235"/>
                <a:gd name="T80" fmla="*/ 2147483647 w 222"/>
                <a:gd name="T81" fmla="*/ 2147483647 h 23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22" h="235">
                  <a:moveTo>
                    <a:pt x="151" y="19"/>
                  </a:moveTo>
                  <a:lnTo>
                    <a:pt x="170" y="29"/>
                  </a:lnTo>
                  <a:lnTo>
                    <a:pt x="203" y="19"/>
                  </a:lnTo>
                  <a:lnTo>
                    <a:pt x="182" y="7"/>
                  </a:lnTo>
                  <a:lnTo>
                    <a:pt x="151" y="19"/>
                  </a:lnTo>
                  <a:close/>
                  <a:moveTo>
                    <a:pt x="31" y="171"/>
                  </a:moveTo>
                  <a:lnTo>
                    <a:pt x="7" y="159"/>
                  </a:lnTo>
                  <a:lnTo>
                    <a:pt x="7" y="211"/>
                  </a:lnTo>
                  <a:lnTo>
                    <a:pt x="31" y="223"/>
                  </a:lnTo>
                  <a:lnTo>
                    <a:pt x="31" y="171"/>
                  </a:lnTo>
                  <a:close/>
                  <a:moveTo>
                    <a:pt x="87" y="104"/>
                  </a:moveTo>
                  <a:lnTo>
                    <a:pt x="109" y="114"/>
                  </a:lnTo>
                  <a:lnTo>
                    <a:pt x="137" y="102"/>
                  </a:lnTo>
                  <a:lnTo>
                    <a:pt x="116" y="93"/>
                  </a:lnTo>
                  <a:lnTo>
                    <a:pt x="87" y="104"/>
                  </a:lnTo>
                  <a:close/>
                  <a:moveTo>
                    <a:pt x="68" y="102"/>
                  </a:moveTo>
                  <a:lnTo>
                    <a:pt x="76" y="100"/>
                  </a:lnTo>
                  <a:lnTo>
                    <a:pt x="116" y="83"/>
                  </a:lnTo>
                  <a:lnTo>
                    <a:pt x="118" y="83"/>
                  </a:lnTo>
                  <a:lnTo>
                    <a:pt x="132" y="90"/>
                  </a:lnTo>
                  <a:lnTo>
                    <a:pt x="132" y="24"/>
                  </a:lnTo>
                  <a:lnTo>
                    <a:pt x="132" y="19"/>
                  </a:lnTo>
                  <a:lnTo>
                    <a:pt x="139" y="14"/>
                  </a:lnTo>
                  <a:lnTo>
                    <a:pt x="180" y="0"/>
                  </a:lnTo>
                  <a:lnTo>
                    <a:pt x="182" y="0"/>
                  </a:lnTo>
                  <a:lnTo>
                    <a:pt x="215" y="14"/>
                  </a:lnTo>
                  <a:lnTo>
                    <a:pt x="222" y="19"/>
                  </a:lnTo>
                  <a:lnTo>
                    <a:pt x="222" y="168"/>
                  </a:lnTo>
                  <a:lnTo>
                    <a:pt x="173" y="187"/>
                  </a:lnTo>
                  <a:lnTo>
                    <a:pt x="168" y="185"/>
                  </a:lnTo>
                  <a:lnTo>
                    <a:pt x="158" y="180"/>
                  </a:lnTo>
                  <a:lnTo>
                    <a:pt x="158" y="192"/>
                  </a:lnTo>
                  <a:lnTo>
                    <a:pt x="106" y="211"/>
                  </a:lnTo>
                  <a:lnTo>
                    <a:pt x="102" y="209"/>
                  </a:lnTo>
                  <a:lnTo>
                    <a:pt x="90" y="201"/>
                  </a:lnTo>
                  <a:lnTo>
                    <a:pt x="90" y="216"/>
                  </a:lnTo>
                  <a:lnTo>
                    <a:pt x="38" y="235"/>
                  </a:lnTo>
                  <a:lnTo>
                    <a:pt x="33" y="232"/>
                  </a:lnTo>
                  <a:lnTo>
                    <a:pt x="2" y="218"/>
                  </a:lnTo>
                  <a:lnTo>
                    <a:pt x="0" y="216"/>
                  </a:lnTo>
                  <a:lnTo>
                    <a:pt x="0" y="213"/>
                  </a:lnTo>
                  <a:lnTo>
                    <a:pt x="0" y="154"/>
                  </a:lnTo>
                  <a:lnTo>
                    <a:pt x="0" y="147"/>
                  </a:lnTo>
                  <a:lnTo>
                    <a:pt x="7" y="145"/>
                  </a:lnTo>
                  <a:lnTo>
                    <a:pt x="47" y="128"/>
                  </a:lnTo>
                  <a:lnTo>
                    <a:pt x="50" y="128"/>
                  </a:lnTo>
                  <a:lnTo>
                    <a:pt x="80" y="145"/>
                  </a:lnTo>
                  <a:lnTo>
                    <a:pt x="90" y="147"/>
                  </a:lnTo>
                  <a:lnTo>
                    <a:pt x="90" y="194"/>
                  </a:lnTo>
                  <a:lnTo>
                    <a:pt x="99" y="199"/>
                  </a:lnTo>
                  <a:lnTo>
                    <a:pt x="99" y="126"/>
                  </a:lnTo>
                  <a:lnTo>
                    <a:pt x="76" y="114"/>
                  </a:lnTo>
                  <a:lnTo>
                    <a:pt x="76" y="142"/>
                  </a:lnTo>
                  <a:lnTo>
                    <a:pt x="68" y="138"/>
                  </a:lnTo>
                  <a:lnTo>
                    <a:pt x="68" y="109"/>
                  </a:lnTo>
                  <a:lnTo>
                    <a:pt x="68" y="102"/>
                  </a:lnTo>
                  <a:close/>
                  <a:moveTo>
                    <a:pt x="139" y="95"/>
                  </a:moveTo>
                  <a:lnTo>
                    <a:pt x="149" y="100"/>
                  </a:lnTo>
                  <a:lnTo>
                    <a:pt x="158" y="102"/>
                  </a:lnTo>
                  <a:lnTo>
                    <a:pt x="158" y="171"/>
                  </a:lnTo>
                  <a:lnTo>
                    <a:pt x="165" y="175"/>
                  </a:lnTo>
                  <a:lnTo>
                    <a:pt x="165" y="43"/>
                  </a:lnTo>
                  <a:lnTo>
                    <a:pt x="139" y="31"/>
                  </a:lnTo>
                  <a:lnTo>
                    <a:pt x="139" y="95"/>
                  </a:lnTo>
                  <a:close/>
                  <a:moveTo>
                    <a:pt x="19" y="149"/>
                  </a:moveTo>
                  <a:lnTo>
                    <a:pt x="38" y="159"/>
                  </a:lnTo>
                  <a:lnTo>
                    <a:pt x="71" y="147"/>
                  </a:lnTo>
                  <a:lnTo>
                    <a:pt x="47" y="138"/>
                  </a:lnTo>
                  <a:lnTo>
                    <a:pt x="19" y="149"/>
                  </a:lnTo>
                  <a:close/>
                  <a:moveTo>
                    <a:pt x="173" y="38"/>
                  </a:moveTo>
                  <a:lnTo>
                    <a:pt x="173" y="36"/>
                  </a:lnTo>
                  <a:lnTo>
                    <a:pt x="173" y="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cxnSp>
          <p:nvCxnSpPr>
            <p:cNvPr id="4" name="直接连接符 3"/>
            <p:cNvCxnSpPr/>
            <p:nvPr/>
          </p:nvCxnSpPr>
          <p:spPr>
            <a:xfrm>
              <a:off x="1109341" y="688776"/>
              <a:ext cx="2636443" cy="16126"/>
            </a:xfrm>
            <a:prstGeom prst="line">
              <a:avLst/>
            </a:prstGeom>
            <a:ln>
              <a:solidFill>
                <a:srgbClr val="0072A9"/>
              </a:solidFill>
              <a:prstDash val="dash"/>
            </a:ln>
          </p:spPr>
          <p:style>
            <a:lnRef idx="1">
              <a:schemeClr val="accent1"/>
            </a:lnRef>
            <a:fillRef idx="0">
              <a:schemeClr val="accent1"/>
            </a:fillRef>
            <a:effectRef idx="0">
              <a:schemeClr val="accent1"/>
            </a:effectRef>
            <a:fontRef idx="minor">
              <a:schemeClr val="tx1"/>
            </a:fontRef>
          </p:style>
        </p:cxnSp>
      </p:grpSp>
      <p:grpSp>
        <p:nvGrpSpPr>
          <p:cNvPr id="58" name="组合 57"/>
          <p:cNvGrpSpPr>
            <a:grpSpLocks/>
          </p:cNvGrpSpPr>
          <p:nvPr/>
        </p:nvGrpSpPr>
        <p:grpSpPr bwMode="auto">
          <a:xfrm>
            <a:off x="97565" y="1085474"/>
            <a:ext cx="1438275" cy="1439863"/>
            <a:chOff x="842948" y="4826762"/>
            <a:chExt cx="1438389" cy="1439863"/>
          </a:xfrm>
        </p:grpSpPr>
        <p:sp>
          <p:nvSpPr>
            <p:cNvPr id="12302" name="Freeform 283"/>
            <p:cNvSpPr>
              <a:spLocks noEditPoints="1"/>
            </p:cNvSpPr>
            <p:nvPr/>
          </p:nvSpPr>
          <p:spPr bwMode="auto">
            <a:xfrm>
              <a:off x="1151438" y="5134291"/>
              <a:ext cx="651163" cy="824807"/>
            </a:xfrm>
            <a:custGeom>
              <a:avLst/>
              <a:gdLst>
                <a:gd name="T0" fmla="*/ 2147483647 w 95"/>
                <a:gd name="T1" fmla="*/ 0 h 120"/>
                <a:gd name="T2" fmla="*/ 2147483647 w 95"/>
                <a:gd name="T3" fmla="*/ 2147483647 h 120"/>
                <a:gd name="T4" fmla="*/ 2147483647 w 95"/>
                <a:gd name="T5" fmla="*/ 2147483647 h 120"/>
                <a:gd name="T6" fmla="*/ 2147483647 w 95"/>
                <a:gd name="T7" fmla="*/ 2147483647 h 120"/>
                <a:gd name="T8" fmla="*/ 2147483647 w 95"/>
                <a:gd name="T9" fmla="*/ 2147483647 h 120"/>
                <a:gd name="T10" fmla="*/ 0 w 95"/>
                <a:gd name="T11" fmla="*/ 2147483647 h 120"/>
                <a:gd name="T12" fmla="*/ 2147483647 w 95"/>
                <a:gd name="T13" fmla="*/ 2147483647 h 120"/>
                <a:gd name="T14" fmla="*/ 2147483647 w 95"/>
                <a:gd name="T15" fmla="*/ 2147483647 h 120"/>
                <a:gd name="T16" fmla="*/ 2147483647 w 95"/>
                <a:gd name="T17" fmla="*/ 2147483647 h 120"/>
                <a:gd name="T18" fmla="*/ 2147483647 w 95"/>
                <a:gd name="T19" fmla="*/ 2147483647 h 120"/>
                <a:gd name="T20" fmla="*/ 2147483647 w 95"/>
                <a:gd name="T21" fmla="*/ 2147483647 h 120"/>
                <a:gd name="T22" fmla="*/ 2147483647 w 95"/>
                <a:gd name="T23" fmla="*/ 2147483647 h 120"/>
                <a:gd name="T24" fmla="*/ 2147483647 w 95"/>
                <a:gd name="T25" fmla="*/ 2147483647 h 120"/>
                <a:gd name="T26" fmla="*/ 2147483647 w 95"/>
                <a:gd name="T27" fmla="*/ 2147483647 h 120"/>
                <a:gd name="T28" fmla="*/ 2147483647 w 95"/>
                <a:gd name="T29" fmla="*/ 2147483647 h 120"/>
                <a:gd name="T30" fmla="*/ 2147483647 w 95"/>
                <a:gd name="T31" fmla="*/ 2147483647 h 120"/>
                <a:gd name="T32" fmla="*/ 2147483647 w 95"/>
                <a:gd name="T33" fmla="*/ 2147483647 h 120"/>
                <a:gd name="T34" fmla="*/ 2147483647 w 95"/>
                <a:gd name="T35" fmla="*/ 2147483647 h 120"/>
                <a:gd name="T36" fmla="*/ 2147483647 w 95"/>
                <a:gd name="T37" fmla="*/ 2147483647 h 120"/>
                <a:gd name="T38" fmla="*/ 2147483647 w 95"/>
                <a:gd name="T39" fmla="*/ 2147483647 h 120"/>
                <a:gd name="T40" fmla="*/ 2147483647 w 95"/>
                <a:gd name="T41" fmla="*/ 2147483647 h 120"/>
                <a:gd name="T42" fmla="*/ 2147483647 w 95"/>
                <a:gd name="T43" fmla="*/ 2147483647 h 120"/>
                <a:gd name="T44" fmla="*/ 2147483647 w 95"/>
                <a:gd name="T45" fmla="*/ 2147483647 h 120"/>
                <a:gd name="T46" fmla="*/ 2147483647 w 95"/>
                <a:gd name="T47" fmla="*/ 2147483647 h 120"/>
                <a:gd name="T48" fmla="*/ 2147483647 w 95"/>
                <a:gd name="T49" fmla="*/ 2147483647 h 120"/>
                <a:gd name="T50" fmla="*/ 2147483647 w 95"/>
                <a:gd name="T51" fmla="*/ 2147483647 h 120"/>
                <a:gd name="T52" fmla="*/ 2147483647 w 95"/>
                <a:gd name="T53" fmla="*/ 2147483647 h 120"/>
                <a:gd name="T54" fmla="*/ 2147483647 w 95"/>
                <a:gd name="T55" fmla="*/ 2147483647 h 120"/>
                <a:gd name="T56" fmla="*/ 2147483647 w 95"/>
                <a:gd name="T57" fmla="*/ 2147483647 h 120"/>
                <a:gd name="T58" fmla="*/ 2147483647 w 95"/>
                <a:gd name="T59" fmla="*/ 2147483647 h 120"/>
                <a:gd name="T60" fmla="*/ 2147483647 w 95"/>
                <a:gd name="T61" fmla="*/ 0 h 120"/>
                <a:gd name="T62" fmla="*/ 2147483647 w 95"/>
                <a:gd name="T63" fmla="*/ 2147483647 h 120"/>
                <a:gd name="T64" fmla="*/ 2147483647 w 95"/>
                <a:gd name="T65" fmla="*/ 2147483647 h 120"/>
                <a:gd name="T66" fmla="*/ 2147483647 w 95"/>
                <a:gd name="T67" fmla="*/ 2147483647 h 120"/>
                <a:gd name="T68" fmla="*/ 2147483647 w 95"/>
                <a:gd name="T69" fmla="*/ 2147483647 h 120"/>
                <a:gd name="T70" fmla="*/ 2147483647 w 95"/>
                <a:gd name="T71" fmla="*/ 2147483647 h 120"/>
                <a:gd name="T72" fmla="*/ 2147483647 w 95"/>
                <a:gd name="T73" fmla="*/ 2147483647 h 120"/>
                <a:gd name="T74" fmla="*/ 2147483647 w 95"/>
                <a:gd name="T75" fmla="*/ 2147483647 h 120"/>
                <a:gd name="T76" fmla="*/ 2147483647 w 95"/>
                <a:gd name="T77" fmla="*/ 2147483647 h 120"/>
                <a:gd name="T78" fmla="*/ 2147483647 w 95"/>
                <a:gd name="T79" fmla="*/ 2147483647 h 120"/>
                <a:gd name="T80" fmla="*/ 2147483647 w 95"/>
                <a:gd name="T81" fmla="*/ 2147483647 h 120"/>
                <a:gd name="T82" fmla="*/ 2147483647 w 95"/>
                <a:gd name="T83" fmla="*/ 2147483647 h 120"/>
                <a:gd name="T84" fmla="*/ 2147483647 w 95"/>
                <a:gd name="T85" fmla="*/ 2147483647 h 120"/>
                <a:gd name="T86" fmla="*/ 2147483647 w 95"/>
                <a:gd name="T87" fmla="*/ 2147483647 h 120"/>
                <a:gd name="T88" fmla="*/ 2147483647 w 95"/>
                <a:gd name="T89" fmla="*/ 2147483647 h 120"/>
                <a:gd name="T90" fmla="*/ 2147483647 w 95"/>
                <a:gd name="T91" fmla="*/ 2147483647 h 120"/>
                <a:gd name="T92" fmla="*/ 2147483647 w 95"/>
                <a:gd name="T93" fmla="*/ 2147483647 h 120"/>
                <a:gd name="T94" fmla="*/ 2147483647 w 95"/>
                <a:gd name="T95" fmla="*/ 2147483647 h 120"/>
                <a:gd name="T96" fmla="*/ 2147483647 w 95"/>
                <a:gd name="T97" fmla="*/ 2147483647 h 120"/>
                <a:gd name="T98" fmla="*/ 2147483647 w 95"/>
                <a:gd name="T99" fmla="*/ 2147483647 h 120"/>
                <a:gd name="T100" fmla="*/ 2147483647 w 95"/>
                <a:gd name="T101" fmla="*/ 2147483647 h 120"/>
                <a:gd name="T102" fmla="*/ 2147483647 w 95"/>
                <a:gd name="T103" fmla="*/ 2147483647 h 120"/>
                <a:gd name="T104" fmla="*/ 2147483647 w 95"/>
                <a:gd name="T105" fmla="*/ 2147483647 h 120"/>
                <a:gd name="T106" fmla="*/ 2147483647 w 95"/>
                <a:gd name="T107" fmla="*/ 2147483647 h 12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120">
                  <a:moveTo>
                    <a:pt x="41" y="0"/>
                  </a:moveTo>
                  <a:cubicBezTo>
                    <a:pt x="37" y="0"/>
                    <a:pt x="32" y="2"/>
                    <a:pt x="29" y="7"/>
                  </a:cubicBezTo>
                  <a:cubicBezTo>
                    <a:pt x="29" y="7"/>
                    <a:pt x="29" y="7"/>
                    <a:pt x="29" y="7"/>
                  </a:cubicBezTo>
                  <a:cubicBezTo>
                    <a:pt x="25" y="6"/>
                    <a:pt x="18" y="1"/>
                    <a:pt x="14" y="1"/>
                  </a:cubicBezTo>
                  <a:cubicBezTo>
                    <a:pt x="10" y="1"/>
                    <a:pt x="6" y="4"/>
                    <a:pt x="3" y="8"/>
                  </a:cubicBezTo>
                  <a:cubicBezTo>
                    <a:pt x="1" y="11"/>
                    <a:pt x="0" y="16"/>
                    <a:pt x="0" y="21"/>
                  </a:cubicBezTo>
                  <a:cubicBezTo>
                    <a:pt x="0" y="26"/>
                    <a:pt x="1" y="30"/>
                    <a:pt x="3" y="34"/>
                  </a:cubicBezTo>
                  <a:cubicBezTo>
                    <a:pt x="6" y="38"/>
                    <a:pt x="10" y="40"/>
                    <a:pt x="14" y="40"/>
                  </a:cubicBezTo>
                  <a:cubicBezTo>
                    <a:pt x="18" y="40"/>
                    <a:pt x="27" y="38"/>
                    <a:pt x="31" y="37"/>
                  </a:cubicBezTo>
                  <a:cubicBezTo>
                    <a:pt x="34" y="40"/>
                    <a:pt x="38" y="41"/>
                    <a:pt x="41" y="41"/>
                  </a:cubicBezTo>
                  <a:cubicBezTo>
                    <a:pt x="42" y="41"/>
                    <a:pt x="43" y="41"/>
                    <a:pt x="43" y="41"/>
                  </a:cubicBezTo>
                  <a:cubicBezTo>
                    <a:pt x="57" y="56"/>
                    <a:pt x="57" y="56"/>
                    <a:pt x="57" y="56"/>
                  </a:cubicBezTo>
                  <a:cubicBezTo>
                    <a:pt x="68" y="58"/>
                    <a:pt x="68" y="58"/>
                    <a:pt x="68" y="58"/>
                  </a:cubicBezTo>
                  <a:cubicBezTo>
                    <a:pt x="66" y="78"/>
                    <a:pt x="66" y="78"/>
                    <a:pt x="66" y="78"/>
                  </a:cubicBezTo>
                  <a:cubicBezTo>
                    <a:pt x="65" y="120"/>
                    <a:pt x="65" y="120"/>
                    <a:pt x="65" y="120"/>
                  </a:cubicBezTo>
                  <a:cubicBezTo>
                    <a:pt x="75" y="120"/>
                    <a:pt x="75" y="120"/>
                    <a:pt x="75" y="120"/>
                  </a:cubicBezTo>
                  <a:cubicBezTo>
                    <a:pt x="77" y="84"/>
                    <a:pt x="77" y="84"/>
                    <a:pt x="77" y="84"/>
                  </a:cubicBezTo>
                  <a:cubicBezTo>
                    <a:pt x="82" y="84"/>
                    <a:pt x="82" y="84"/>
                    <a:pt x="82" y="84"/>
                  </a:cubicBezTo>
                  <a:cubicBezTo>
                    <a:pt x="84" y="120"/>
                    <a:pt x="84" y="120"/>
                    <a:pt x="84" y="120"/>
                  </a:cubicBezTo>
                  <a:cubicBezTo>
                    <a:pt x="95" y="120"/>
                    <a:pt x="95" y="120"/>
                    <a:pt x="95" y="120"/>
                  </a:cubicBezTo>
                  <a:cubicBezTo>
                    <a:pt x="92" y="78"/>
                    <a:pt x="92" y="78"/>
                    <a:pt x="92" y="78"/>
                  </a:cubicBezTo>
                  <a:cubicBezTo>
                    <a:pt x="94" y="41"/>
                    <a:pt x="94" y="41"/>
                    <a:pt x="94" y="41"/>
                  </a:cubicBezTo>
                  <a:cubicBezTo>
                    <a:pt x="74" y="41"/>
                    <a:pt x="74" y="41"/>
                    <a:pt x="74" y="41"/>
                  </a:cubicBezTo>
                  <a:cubicBezTo>
                    <a:pt x="70" y="35"/>
                    <a:pt x="70" y="35"/>
                    <a:pt x="70" y="35"/>
                  </a:cubicBezTo>
                  <a:cubicBezTo>
                    <a:pt x="71" y="35"/>
                    <a:pt x="71" y="35"/>
                    <a:pt x="71" y="35"/>
                  </a:cubicBezTo>
                  <a:cubicBezTo>
                    <a:pt x="73" y="37"/>
                    <a:pt x="76" y="38"/>
                    <a:pt x="79" y="38"/>
                  </a:cubicBezTo>
                  <a:cubicBezTo>
                    <a:pt x="86" y="38"/>
                    <a:pt x="91" y="33"/>
                    <a:pt x="91" y="26"/>
                  </a:cubicBezTo>
                  <a:cubicBezTo>
                    <a:pt x="91" y="19"/>
                    <a:pt x="86" y="14"/>
                    <a:pt x="79" y="14"/>
                  </a:cubicBezTo>
                  <a:cubicBezTo>
                    <a:pt x="76" y="14"/>
                    <a:pt x="73" y="15"/>
                    <a:pt x="71" y="18"/>
                  </a:cubicBezTo>
                  <a:cubicBezTo>
                    <a:pt x="48" y="2"/>
                    <a:pt x="48" y="2"/>
                    <a:pt x="48" y="2"/>
                  </a:cubicBezTo>
                  <a:cubicBezTo>
                    <a:pt x="46" y="1"/>
                    <a:pt x="44" y="0"/>
                    <a:pt x="41" y="0"/>
                  </a:cubicBezTo>
                  <a:close/>
                  <a:moveTo>
                    <a:pt x="65" y="43"/>
                  </a:moveTo>
                  <a:cubicBezTo>
                    <a:pt x="58" y="46"/>
                    <a:pt x="58" y="46"/>
                    <a:pt x="58" y="46"/>
                  </a:cubicBezTo>
                  <a:cubicBezTo>
                    <a:pt x="51" y="39"/>
                    <a:pt x="51" y="39"/>
                    <a:pt x="51" y="39"/>
                  </a:cubicBezTo>
                  <a:cubicBezTo>
                    <a:pt x="62" y="37"/>
                    <a:pt x="62" y="37"/>
                    <a:pt x="62" y="37"/>
                  </a:cubicBezTo>
                  <a:cubicBezTo>
                    <a:pt x="65" y="43"/>
                    <a:pt x="65" y="43"/>
                    <a:pt x="65" y="43"/>
                  </a:cubicBezTo>
                  <a:close/>
                  <a:moveTo>
                    <a:pt x="10" y="12"/>
                  </a:moveTo>
                  <a:cubicBezTo>
                    <a:pt x="11" y="10"/>
                    <a:pt x="12" y="9"/>
                    <a:pt x="14" y="9"/>
                  </a:cubicBezTo>
                  <a:cubicBezTo>
                    <a:pt x="16" y="9"/>
                    <a:pt x="17" y="10"/>
                    <a:pt x="18" y="12"/>
                  </a:cubicBezTo>
                  <a:cubicBezTo>
                    <a:pt x="20" y="14"/>
                    <a:pt x="21" y="17"/>
                    <a:pt x="21" y="21"/>
                  </a:cubicBezTo>
                  <a:cubicBezTo>
                    <a:pt x="21" y="24"/>
                    <a:pt x="20" y="27"/>
                    <a:pt x="18" y="30"/>
                  </a:cubicBezTo>
                  <a:cubicBezTo>
                    <a:pt x="17" y="31"/>
                    <a:pt x="16" y="32"/>
                    <a:pt x="14" y="32"/>
                  </a:cubicBezTo>
                  <a:cubicBezTo>
                    <a:pt x="12" y="32"/>
                    <a:pt x="11" y="31"/>
                    <a:pt x="10" y="30"/>
                  </a:cubicBezTo>
                  <a:cubicBezTo>
                    <a:pt x="8" y="27"/>
                    <a:pt x="7" y="24"/>
                    <a:pt x="7" y="21"/>
                  </a:cubicBezTo>
                  <a:cubicBezTo>
                    <a:pt x="7" y="17"/>
                    <a:pt x="8" y="14"/>
                    <a:pt x="10" y="12"/>
                  </a:cubicBezTo>
                  <a:close/>
                  <a:moveTo>
                    <a:pt x="35" y="11"/>
                  </a:moveTo>
                  <a:cubicBezTo>
                    <a:pt x="37" y="9"/>
                    <a:pt x="39" y="8"/>
                    <a:pt x="41" y="8"/>
                  </a:cubicBezTo>
                  <a:cubicBezTo>
                    <a:pt x="43" y="8"/>
                    <a:pt x="45" y="9"/>
                    <a:pt x="47" y="11"/>
                  </a:cubicBezTo>
                  <a:cubicBezTo>
                    <a:pt x="49" y="13"/>
                    <a:pt x="50" y="17"/>
                    <a:pt x="50" y="21"/>
                  </a:cubicBezTo>
                  <a:cubicBezTo>
                    <a:pt x="50" y="24"/>
                    <a:pt x="49" y="28"/>
                    <a:pt x="47" y="30"/>
                  </a:cubicBezTo>
                  <a:cubicBezTo>
                    <a:pt x="45" y="32"/>
                    <a:pt x="43" y="34"/>
                    <a:pt x="41" y="34"/>
                  </a:cubicBezTo>
                  <a:cubicBezTo>
                    <a:pt x="39" y="34"/>
                    <a:pt x="37" y="32"/>
                    <a:pt x="35" y="30"/>
                  </a:cubicBezTo>
                  <a:cubicBezTo>
                    <a:pt x="34" y="28"/>
                    <a:pt x="33" y="24"/>
                    <a:pt x="33" y="21"/>
                  </a:cubicBezTo>
                  <a:cubicBezTo>
                    <a:pt x="33" y="17"/>
                    <a:pt x="34" y="13"/>
                    <a:pt x="35" y="11"/>
                  </a:cubicBezTo>
                  <a:close/>
                </a:path>
              </a:pathLst>
            </a:custGeom>
            <a:solidFill>
              <a:srgbClr val="0072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5" name="矩形 44"/>
            <p:cNvSpPr/>
            <p:nvPr/>
          </p:nvSpPr>
          <p:spPr>
            <a:xfrm>
              <a:off x="842948" y="4826762"/>
              <a:ext cx="1438389" cy="1439863"/>
            </a:xfrm>
            <a:prstGeom prst="rect">
              <a:avLst/>
            </a:prstGeom>
            <a:noFill/>
            <a:ln w="38100">
              <a:solidFill>
                <a:srgbClr val="0072A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graphicFrame>
        <p:nvGraphicFramePr>
          <p:cNvPr id="3" name="表格 2"/>
          <p:cNvGraphicFramePr>
            <a:graphicFrameLocks noGrp="1"/>
          </p:cNvGraphicFramePr>
          <p:nvPr>
            <p:extLst>
              <p:ext uri="{D42A27DB-BD31-4B8C-83A1-F6EECF244321}">
                <p14:modId xmlns:p14="http://schemas.microsoft.com/office/powerpoint/2010/main" val="406043953"/>
              </p:ext>
            </p:extLst>
          </p:nvPr>
        </p:nvGraphicFramePr>
        <p:xfrm>
          <a:off x="3293947" y="4554117"/>
          <a:ext cx="8085388" cy="2136887"/>
        </p:xfrm>
        <a:graphic>
          <a:graphicData uri="http://schemas.openxmlformats.org/drawingml/2006/table">
            <a:tbl>
              <a:tblPr firstRow="1" firstCol="1" bandRow="1">
                <a:tableStyleId>{3C2FFA5D-87B4-456A-9821-1D502468CF0F}</a:tableStyleId>
              </a:tblPr>
              <a:tblGrid>
                <a:gridCol w="1728429">
                  <a:extLst>
                    <a:ext uri="{9D8B030D-6E8A-4147-A177-3AD203B41FA5}">
                      <a16:colId xmlns:a16="http://schemas.microsoft.com/office/drawing/2014/main" val="20000"/>
                    </a:ext>
                  </a:extLst>
                </a:gridCol>
                <a:gridCol w="704528">
                  <a:extLst>
                    <a:ext uri="{9D8B030D-6E8A-4147-A177-3AD203B41FA5}">
                      <a16:colId xmlns:a16="http://schemas.microsoft.com/office/drawing/2014/main" val="20001"/>
                    </a:ext>
                  </a:extLst>
                </a:gridCol>
                <a:gridCol w="810350">
                  <a:extLst>
                    <a:ext uri="{9D8B030D-6E8A-4147-A177-3AD203B41FA5}">
                      <a16:colId xmlns:a16="http://schemas.microsoft.com/office/drawing/2014/main" val="20002"/>
                    </a:ext>
                  </a:extLst>
                </a:gridCol>
                <a:gridCol w="1086823">
                  <a:extLst>
                    <a:ext uri="{9D8B030D-6E8A-4147-A177-3AD203B41FA5}">
                      <a16:colId xmlns:a16="http://schemas.microsoft.com/office/drawing/2014/main" val="20003"/>
                    </a:ext>
                  </a:extLst>
                </a:gridCol>
                <a:gridCol w="977187">
                  <a:extLst>
                    <a:ext uri="{9D8B030D-6E8A-4147-A177-3AD203B41FA5}">
                      <a16:colId xmlns:a16="http://schemas.microsoft.com/office/drawing/2014/main" val="20004"/>
                    </a:ext>
                  </a:extLst>
                </a:gridCol>
                <a:gridCol w="805583">
                  <a:extLst>
                    <a:ext uri="{9D8B030D-6E8A-4147-A177-3AD203B41FA5}">
                      <a16:colId xmlns:a16="http://schemas.microsoft.com/office/drawing/2014/main" val="20005"/>
                    </a:ext>
                  </a:extLst>
                </a:gridCol>
                <a:gridCol w="1070252">
                  <a:extLst>
                    <a:ext uri="{9D8B030D-6E8A-4147-A177-3AD203B41FA5}">
                      <a16:colId xmlns:a16="http://schemas.microsoft.com/office/drawing/2014/main" val="20006"/>
                    </a:ext>
                  </a:extLst>
                </a:gridCol>
                <a:gridCol w="902236">
                  <a:extLst>
                    <a:ext uri="{9D8B030D-6E8A-4147-A177-3AD203B41FA5}">
                      <a16:colId xmlns:a16="http://schemas.microsoft.com/office/drawing/2014/main" val="20007"/>
                    </a:ext>
                  </a:extLst>
                </a:gridCol>
              </a:tblGrid>
              <a:tr h="430007">
                <a:tc>
                  <a:txBody>
                    <a:bodyPr/>
                    <a:lstStyle/>
                    <a:p>
                      <a:pPr algn="ctr">
                        <a:lnSpc>
                          <a:spcPct val="150000"/>
                        </a:lnSpc>
                        <a:spcAft>
                          <a:spcPts val="0"/>
                        </a:spcAft>
                      </a:pPr>
                      <a:r>
                        <a:rPr lang="en-US" sz="1600" b="1" u="sng" kern="0" dirty="0">
                          <a:solidFill>
                            <a:schemeClr val="tx1"/>
                          </a:solidFill>
                          <a:effectLst/>
                          <a:latin typeface="Times New Roman" panose="02020603050405020304" pitchFamily="18" charset="0"/>
                          <a:cs typeface="Times New Roman" panose="02020603050405020304" pitchFamily="18" charset="0"/>
                        </a:rPr>
                        <a:t>Species</a:t>
                      </a:r>
                      <a:endParaRPr lang="zh-CN" sz="2800" b="1"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73025" marR="73025" marT="0" marB="0" anchor="ctr"/>
                </a:tc>
                <a:tc>
                  <a:txBody>
                    <a:bodyPr/>
                    <a:lstStyle/>
                    <a:p>
                      <a:pPr algn="ctr">
                        <a:lnSpc>
                          <a:spcPct val="150000"/>
                        </a:lnSpc>
                        <a:spcAft>
                          <a:spcPts val="0"/>
                        </a:spcAft>
                      </a:pPr>
                      <a:r>
                        <a:rPr lang="en-US" sz="1600" b="1" kern="0" dirty="0">
                          <a:solidFill>
                            <a:schemeClr val="tx1"/>
                          </a:solidFill>
                          <a:effectLst/>
                          <a:latin typeface="Times New Roman" panose="02020603050405020304" pitchFamily="18" charset="0"/>
                          <a:cs typeface="Times New Roman" panose="02020603050405020304" pitchFamily="18" charset="0"/>
                        </a:rPr>
                        <a:t>H</a:t>
                      </a:r>
                      <a:r>
                        <a:rPr lang="en-US" sz="1600" b="1" kern="0" baseline="-25000" dirty="0">
                          <a:solidFill>
                            <a:schemeClr val="tx1"/>
                          </a:solidFill>
                          <a:effectLst/>
                          <a:latin typeface="Times New Roman" panose="02020603050405020304" pitchFamily="18" charset="0"/>
                          <a:cs typeface="Times New Roman" panose="02020603050405020304" pitchFamily="18" charset="0"/>
                        </a:rPr>
                        <a:t>e</a:t>
                      </a:r>
                      <a:endParaRPr lang="zh-CN" sz="2800" b="1"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73025" marR="73025" marT="0" marB="0" anchor="ctr"/>
                </a:tc>
                <a:tc>
                  <a:txBody>
                    <a:bodyPr/>
                    <a:lstStyle/>
                    <a:p>
                      <a:pPr algn="ctr">
                        <a:lnSpc>
                          <a:spcPct val="150000"/>
                        </a:lnSpc>
                        <a:spcAft>
                          <a:spcPts val="0"/>
                        </a:spcAft>
                      </a:pPr>
                      <a:r>
                        <a:rPr lang="en-US" sz="1600" b="1" kern="0" dirty="0">
                          <a:solidFill>
                            <a:schemeClr val="tx1"/>
                          </a:solidFill>
                          <a:effectLst/>
                          <a:latin typeface="Times New Roman" panose="02020603050405020304" pitchFamily="18" charset="0"/>
                          <a:cs typeface="Times New Roman" panose="02020603050405020304" pitchFamily="18" charset="0"/>
                        </a:rPr>
                        <a:t>H</a:t>
                      </a:r>
                      <a:r>
                        <a:rPr lang="en-US" sz="1600" b="1" kern="0" baseline="-25000" dirty="0">
                          <a:solidFill>
                            <a:schemeClr val="tx1"/>
                          </a:solidFill>
                          <a:effectLst/>
                          <a:latin typeface="Times New Roman" panose="02020603050405020304" pitchFamily="18" charset="0"/>
                          <a:cs typeface="Times New Roman" panose="02020603050405020304" pitchFamily="18" charset="0"/>
                        </a:rPr>
                        <a:t>2</a:t>
                      </a:r>
                      <a:endParaRPr lang="zh-CN" sz="2800" b="1"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73025" marR="73025" marT="0" marB="0" anchor="ctr"/>
                </a:tc>
                <a:tc>
                  <a:txBody>
                    <a:bodyPr/>
                    <a:lstStyle/>
                    <a:p>
                      <a:pPr algn="ctr">
                        <a:lnSpc>
                          <a:spcPct val="150000"/>
                        </a:lnSpc>
                        <a:spcAft>
                          <a:spcPts val="0"/>
                        </a:spcAft>
                      </a:pPr>
                      <a:r>
                        <a:rPr lang="en-US" sz="1600" b="1" kern="0" dirty="0">
                          <a:solidFill>
                            <a:schemeClr val="tx1"/>
                          </a:solidFill>
                          <a:effectLst/>
                          <a:latin typeface="Times New Roman" panose="02020603050405020304" pitchFamily="18" charset="0"/>
                          <a:cs typeface="Times New Roman" panose="02020603050405020304" pitchFamily="18" charset="0"/>
                        </a:rPr>
                        <a:t>CO</a:t>
                      </a:r>
                      <a:r>
                        <a:rPr lang="en-US" sz="1600" b="1" kern="0" baseline="-25000" dirty="0">
                          <a:solidFill>
                            <a:schemeClr val="tx1"/>
                          </a:solidFill>
                          <a:effectLst/>
                          <a:latin typeface="Times New Roman" panose="02020603050405020304" pitchFamily="18" charset="0"/>
                          <a:cs typeface="Times New Roman" panose="02020603050405020304" pitchFamily="18" charset="0"/>
                        </a:rPr>
                        <a:t>2</a:t>
                      </a:r>
                      <a:endParaRPr lang="zh-CN" sz="2800" b="1"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73025" marR="73025" marT="0" marB="0" anchor="ctr"/>
                </a:tc>
                <a:tc>
                  <a:txBody>
                    <a:bodyPr/>
                    <a:lstStyle/>
                    <a:p>
                      <a:pPr algn="ctr">
                        <a:lnSpc>
                          <a:spcPct val="150000"/>
                        </a:lnSpc>
                        <a:spcAft>
                          <a:spcPts val="0"/>
                        </a:spcAft>
                      </a:pPr>
                      <a:r>
                        <a:rPr lang="en-US" sz="1600" b="1" kern="0" dirty="0">
                          <a:solidFill>
                            <a:schemeClr val="tx1"/>
                          </a:solidFill>
                          <a:effectLst/>
                          <a:latin typeface="Times New Roman" panose="02020603050405020304" pitchFamily="18" charset="0"/>
                          <a:cs typeface="Times New Roman" panose="02020603050405020304" pitchFamily="18" charset="0"/>
                        </a:rPr>
                        <a:t>CH</a:t>
                      </a:r>
                      <a:r>
                        <a:rPr lang="en-US" sz="1600" b="1" kern="0" baseline="-25000" dirty="0">
                          <a:solidFill>
                            <a:schemeClr val="tx1"/>
                          </a:solidFill>
                          <a:effectLst/>
                          <a:latin typeface="Times New Roman" panose="02020603050405020304" pitchFamily="18" charset="0"/>
                          <a:cs typeface="Times New Roman" panose="02020603050405020304" pitchFamily="18" charset="0"/>
                        </a:rPr>
                        <a:t>4</a:t>
                      </a:r>
                      <a:endParaRPr lang="zh-CN" sz="2800" b="1"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73025" marR="73025" marT="0" marB="0" anchor="ctr"/>
                </a:tc>
                <a:tc>
                  <a:txBody>
                    <a:bodyPr/>
                    <a:lstStyle/>
                    <a:p>
                      <a:pPr algn="ctr">
                        <a:lnSpc>
                          <a:spcPct val="150000"/>
                        </a:lnSpc>
                        <a:spcAft>
                          <a:spcPts val="0"/>
                        </a:spcAft>
                      </a:pPr>
                      <a:r>
                        <a:rPr lang="en-US" sz="1600" b="1" kern="0" dirty="0">
                          <a:solidFill>
                            <a:schemeClr val="tx1"/>
                          </a:solidFill>
                          <a:effectLst/>
                          <a:latin typeface="Times New Roman" panose="02020603050405020304" pitchFamily="18" charset="0"/>
                          <a:cs typeface="Times New Roman" panose="02020603050405020304" pitchFamily="18" charset="0"/>
                        </a:rPr>
                        <a:t>N</a:t>
                      </a:r>
                      <a:r>
                        <a:rPr lang="en-US" sz="1600" b="1" kern="0" baseline="-25000" dirty="0">
                          <a:solidFill>
                            <a:schemeClr val="tx1"/>
                          </a:solidFill>
                          <a:effectLst/>
                          <a:latin typeface="Times New Roman" panose="02020603050405020304" pitchFamily="18" charset="0"/>
                          <a:cs typeface="Times New Roman" panose="02020603050405020304" pitchFamily="18" charset="0"/>
                        </a:rPr>
                        <a:t>2</a:t>
                      </a:r>
                      <a:endParaRPr lang="zh-CN" sz="2800" b="1"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73025" marR="73025" marT="0" marB="0" anchor="ctr"/>
                </a:tc>
                <a:tc>
                  <a:txBody>
                    <a:bodyPr/>
                    <a:lstStyle/>
                    <a:p>
                      <a:pPr algn="ctr">
                        <a:lnSpc>
                          <a:spcPct val="150000"/>
                        </a:lnSpc>
                        <a:spcAft>
                          <a:spcPts val="0"/>
                        </a:spcAft>
                      </a:pPr>
                      <a:r>
                        <a:rPr lang="en-US" sz="1600" b="1" kern="0" dirty="0">
                          <a:solidFill>
                            <a:schemeClr val="tx1"/>
                          </a:solidFill>
                          <a:effectLst/>
                          <a:latin typeface="Times New Roman" panose="02020603050405020304" pitchFamily="18" charset="0"/>
                          <a:cs typeface="Times New Roman" panose="02020603050405020304" pitchFamily="18" charset="0"/>
                        </a:rPr>
                        <a:t>C</a:t>
                      </a:r>
                      <a:r>
                        <a:rPr lang="en-US" sz="1600" b="1" kern="0" baseline="-25000" dirty="0">
                          <a:solidFill>
                            <a:schemeClr val="tx1"/>
                          </a:solidFill>
                          <a:effectLst/>
                          <a:latin typeface="Times New Roman" panose="02020603050405020304" pitchFamily="18" charset="0"/>
                          <a:cs typeface="Times New Roman" panose="02020603050405020304" pitchFamily="18" charset="0"/>
                        </a:rPr>
                        <a:t>2</a:t>
                      </a:r>
                      <a:r>
                        <a:rPr lang="en-US" sz="1600" b="1" kern="0" dirty="0">
                          <a:solidFill>
                            <a:schemeClr val="tx1"/>
                          </a:solidFill>
                          <a:effectLst/>
                          <a:latin typeface="Times New Roman" panose="02020603050405020304" pitchFamily="18" charset="0"/>
                          <a:cs typeface="Times New Roman" panose="02020603050405020304" pitchFamily="18" charset="0"/>
                        </a:rPr>
                        <a:t>H</a:t>
                      </a:r>
                      <a:r>
                        <a:rPr lang="en-US" sz="1600" b="1" kern="0" baseline="-25000" dirty="0">
                          <a:solidFill>
                            <a:schemeClr val="tx1"/>
                          </a:solidFill>
                          <a:effectLst/>
                          <a:latin typeface="Times New Roman" panose="02020603050405020304" pitchFamily="18" charset="0"/>
                          <a:cs typeface="Times New Roman" panose="02020603050405020304" pitchFamily="18" charset="0"/>
                        </a:rPr>
                        <a:t>6</a:t>
                      </a:r>
                      <a:endParaRPr lang="zh-CN" sz="2800" b="1"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73025" marR="73025" marT="0" marB="0" anchor="ctr"/>
                </a:tc>
                <a:tc>
                  <a:txBody>
                    <a:bodyPr/>
                    <a:lstStyle/>
                    <a:p>
                      <a:pPr algn="ctr">
                        <a:lnSpc>
                          <a:spcPct val="150000"/>
                        </a:lnSpc>
                        <a:spcAft>
                          <a:spcPts val="0"/>
                        </a:spcAft>
                      </a:pPr>
                      <a:r>
                        <a:rPr lang="en-US" sz="1600" b="1" kern="0" dirty="0">
                          <a:solidFill>
                            <a:schemeClr val="tx1"/>
                          </a:solidFill>
                          <a:effectLst/>
                          <a:latin typeface="Times New Roman" panose="02020603050405020304" pitchFamily="18" charset="0"/>
                          <a:cs typeface="Times New Roman" panose="02020603050405020304" pitchFamily="18" charset="0"/>
                        </a:rPr>
                        <a:t>H</a:t>
                      </a:r>
                      <a:r>
                        <a:rPr lang="en-US" sz="1600" b="1" kern="0" baseline="-25000" dirty="0">
                          <a:solidFill>
                            <a:schemeClr val="tx1"/>
                          </a:solidFill>
                          <a:effectLst/>
                          <a:latin typeface="Times New Roman" panose="02020603050405020304" pitchFamily="18" charset="0"/>
                          <a:cs typeface="Times New Roman" panose="02020603050405020304" pitchFamily="18" charset="0"/>
                        </a:rPr>
                        <a:t>2</a:t>
                      </a:r>
                      <a:r>
                        <a:rPr lang="en-US" sz="1600" b="1" kern="0" dirty="0">
                          <a:solidFill>
                            <a:schemeClr val="tx1"/>
                          </a:solidFill>
                          <a:effectLst/>
                          <a:latin typeface="Times New Roman" panose="02020603050405020304" pitchFamily="18" charset="0"/>
                          <a:cs typeface="Times New Roman" panose="02020603050405020304" pitchFamily="18" charset="0"/>
                        </a:rPr>
                        <a:t>O</a:t>
                      </a:r>
                      <a:endParaRPr lang="zh-CN" sz="2800" b="1"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73025" marR="73025" marT="0" marB="0" anchor="ctr"/>
                </a:tc>
                <a:extLst>
                  <a:ext uri="{0D108BD9-81ED-4DB2-BD59-A6C34878D82A}">
                    <a16:rowId xmlns:a16="http://schemas.microsoft.com/office/drawing/2014/main" val="10000"/>
                  </a:ext>
                </a:extLst>
              </a:tr>
              <a:tr h="353881">
                <a:tc>
                  <a:txBody>
                    <a:bodyPr/>
                    <a:lstStyle/>
                    <a:p>
                      <a:pPr algn="ctr">
                        <a:lnSpc>
                          <a:spcPct val="150000"/>
                        </a:lnSpc>
                        <a:spcAft>
                          <a:spcPts val="0"/>
                        </a:spcAft>
                      </a:pPr>
                      <a:r>
                        <a:rPr lang="en-US" sz="1600" kern="0" dirty="0">
                          <a:effectLst/>
                          <a:latin typeface="Times New Roman" panose="02020603050405020304" pitchFamily="18" charset="0"/>
                          <a:cs typeface="Times New Roman" panose="02020603050405020304" pitchFamily="18" charset="0"/>
                        </a:rPr>
                        <a:t>Boiling point (K)</a:t>
                      </a:r>
                      <a:endParaRPr lang="zh-CN" sz="2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73025" marR="73025" marT="0" marB="0" anchor="ctr"/>
                </a:tc>
                <a:tc>
                  <a:txBody>
                    <a:bodyPr/>
                    <a:lstStyle/>
                    <a:p>
                      <a:pPr algn="ctr">
                        <a:lnSpc>
                          <a:spcPct val="150000"/>
                        </a:lnSpc>
                        <a:spcAft>
                          <a:spcPts val="0"/>
                        </a:spcAft>
                      </a:pPr>
                      <a:r>
                        <a:rPr lang="en-US" sz="1600" kern="0" dirty="0">
                          <a:effectLst/>
                          <a:latin typeface="Times New Roman" panose="02020603050405020304" pitchFamily="18" charset="0"/>
                          <a:cs typeface="Times New Roman" panose="02020603050405020304" pitchFamily="18" charset="0"/>
                        </a:rPr>
                        <a:t>4.20</a:t>
                      </a:r>
                      <a:endParaRPr lang="zh-CN" sz="2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73025" marR="73025" marT="0" marB="0" anchor="ctr"/>
                </a:tc>
                <a:tc>
                  <a:txBody>
                    <a:bodyPr/>
                    <a:lstStyle/>
                    <a:p>
                      <a:pPr algn="ctr">
                        <a:lnSpc>
                          <a:spcPct val="150000"/>
                        </a:lnSpc>
                        <a:spcAft>
                          <a:spcPts val="0"/>
                        </a:spcAft>
                      </a:pPr>
                      <a:r>
                        <a:rPr lang="en-US" sz="1600" kern="0">
                          <a:effectLst/>
                          <a:latin typeface="Times New Roman" panose="02020603050405020304" pitchFamily="18" charset="0"/>
                          <a:cs typeface="Times New Roman" panose="02020603050405020304" pitchFamily="18" charset="0"/>
                        </a:rPr>
                        <a:t>20.25</a:t>
                      </a:r>
                      <a:endParaRPr lang="zh-CN" sz="2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73025" marR="73025" marT="0" marB="0" anchor="ctr"/>
                </a:tc>
                <a:tc>
                  <a:txBody>
                    <a:bodyPr/>
                    <a:lstStyle/>
                    <a:p>
                      <a:pPr algn="ctr">
                        <a:lnSpc>
                          <a:spcPct val="150000"/>
                        </a:lnSpc>
                        <a:spcAft>
                          <a:spcPts val="0"/>
                        </a:spcAft>
                      </a:pPr>
                      <a:r>
                        <a:rPr lang="en-US" sz="1600" kern="0">
                          <a:effectLst/>
                          <a:latin typeface="Times New Roman" panose="02020603050405020304" pitchFamily="18" charset="0"/>
                          <a:cs typeface="Times New Roman" panose="02020603050405020304" pitchFamily="18" charset="0"/>
                        </a:rPr>
                        <a:t>194.50</a:t>
                      </a:r>
                      <a:r>
                        <a:rPr lang="en-US" sz="1600" kern="0" baseline="30000">
                          <a:effectLst/>
                          <a:latin typeface="Times New Roman" panose="02020603050405020304" pitchFamily="18" charset="0"/>
                          <a:cs typeface="Times New Roman" panose="02020603050405020304" pitchFamily="18" charset="0"/>
                        </a:rPr>
                        <a:t>†</a:t>
                      </a:r>
                      <a:endParaRPr lang="zh-CN" sz="2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73025" marR="73025" marT="0" marB="0" anchor="ctr"/>
                </a:tc>
                <a:tc>
                  <a:txBody>
                    <a:bodyPr/>
                    <a:lstStyle/>
                    <a:p>
                      <a:pPr algn="ctr">
                        <a:lnSpc>
                          <a:spcPct val="150000"/>
                        </a:lnSpc>
                        <a:spcAft>
                          <a:spcPts val="0"/>
                        </a:spcAft>
                      </a:pPr>
                      <a:r>
                        <a:rPr lang="en-US" sz="1600" kern="0" dirty="0">
                          <a:effectLst/>
                          <a:latin typeface="Times New Roman" panose="02020603050405020304" pitchFamily="18" charset="0"/>
                          <a:cs typeface="Times New Roman" panose="02020603050405020304" pitchFamily="18" charset="0"/>
                        </a:rPr>
                        <a:t>90.65</a:t>
                      </a:r>
                      <a:endParaRPr lang="zh-CN" sz="2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73025" marR="73025" marT="0" marB="0" anchor="ctr"/>
                </a:tc>
                <a:tc>
                  <a:txBody>
                    <a:bodyPr/>
                    <a:lstStyle/>
                    <a:p>
                      <a:pPr algn="ctr">
                        <a:lnSpc>
                          <a:spcPct val="150000"/>
                        </a:lnSpc>
                        <a:spcAft>
                          <a:spcPts val="0"/>
                        </a:spcAft>
                      </a:pPr>
                      <a:r>
                        <a:rPr lang="en-US" sz="1600" kern="0">
                          <a:effectLst/>
                          <a:latin typeface="Times New Roman" panose="02020603050405020304" pitchFamily="18" charset="0"/>
                          <a:cs typeface="Times New Roman" panose="02020603050405020304" pitchFamily="18" charset="0"/>
                        </a:rPr>
                        <a:t>77.36</a:t>
                      </a:r>
                      <a:endParaRPr lang="zh-CN" sz="2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73025" marR="73025" marT="0" marB="0" anchor="ctr"/>
                </a:tc>
                <a:tc>
                  <a:txBody>
                    <a:bodyPr/>
                    <a:lstStyle/>
                    <a:p>
                      <a:pPr algn="ctr">
                        <a:lnSpc>
                          <a:spcPct val="150000"/>
                        </a:lnSpc>
                        <a:spcAft>
                          <a:spcPts val="0"/>
                        </a:spcAft>
                      </a:pPr>
                      <a:r>
                        <a:rPr lang="en-US" sz="1600" kern="0">
                          <a:effectLst/>
                          <a:latin typeface="Times New Roman" panose="02020603050405020304" pitchFamily="18" charset="0"/>
                          <a:cs typeface="Times New Roman" panose="02020603050405020304" pitchFamily="18" charset="0"/>
                        </a:rPr>
                        <a:t>184.20</a:t>
                      </a:r>
                      <a:endParaRPr lang="zh-CN" sz="2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73025" marR="73025" marT="0" marB="0" anchor="ctr"/>
                </a:tc>
                <a:tc>
                  <a:txBody>
                    <a:bodyPr/>
                    <a:lstStyle/>
                    <a:p>
                      <a:pPr algn="ctr">
                        <a:lnSpc>
                          <a:spcPct val="150000"/>
                        </a:lnSpc>
                        <a:spcAft>
                          <a:spcPts val="0"/>
                        </a:spcAft>
                      </a:pPr>
                      <a:r>
                        <a:rPr lang="en-US" sz="1600" kern="0" dirty="0">
                          <a:effectLst/>
                          <a:latin typeface="Times New Roman" panose="02020603050405020304" pitchFamily="18" charset="0"/>
                          <a:cs typeface="Times New Roman" panose="02020603050405020304" pitchFamily="18" charset="0"/>
                        </a:rPr>
                        <a:t>373.15</a:t>
                      </a:r>
                      <a:endParaRPr lang="zh-CN" sz="2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73025" marR="73025" marT="0" marB="0" anchor="ctr"/>
                </a:tc>
                <a:extLst>
                  <a:ext uri="{0D108BD9-81ED-4DB2-BD59-A6C34878D82A}">
                    <a16:rowId xmlns:a16="http://schemas.microsoft.com/office/drawing/2014/main" val="10001"/>
                  </a:ext>
                </a:extLst>
              </a:tr>
              <a:tr h="353881">
                <a:tc>
                  <a:txBody>
                    <a:bodyPr/>
                    <a:lstStyle/>
                    <a:p>
                      <a:pPr algn="ctr">
                        <a:lnSpc>
                          <a:spcPct val="150000"/>
                        </a:lnSpc>
                        <a:spcAft>
                          <a:spcPts val="0"/>
                        </a:spcAft>
                      </a:pPr>
                      <a:r>
                        <a:rPr lang="en-US" sz="1600" kern="0">
                          <a:effectLst/>
                          <a:latin typeface="Times New Roman" panose="02020603050405020304" pitchFamily="18" charset="0"/>
                          <a:cs typeface="Times New Roman" panose="02020603050405020304" pitchFamily="18" charset="0"/>
                        </a:rPr>
                        <a:t>LJ diameter (Å)</a:t>
                      </a:r>
                      <a:endParaRPr lang="zh-CN" sz="2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73025" marR="73025" marT="0" marB="0" anchor="ctr"/>
                </a:tc>
                <a:tc>
                  <a:txBody>
                    <a:bodyPr/>
                    <a:lstStyle/>
                    <a:p>
                      <a:pPr algn="ctr">
                        <a:lnSpc>
                          <a:spcPct val="150000"/>
                        </a:lnSpc>
                        <a:spcAft>
                          <a:spcPts val="0"/>
                        </a:spcAft>
                      </a:pPr>
                      <a:r>
                        <a:rPr lang="en-US" sz="1600" kern="0">
                          <a:effectLst/>
                          <a:latin typeface="Times New Roman" panose="02020603050405020304" pitchFamily="18" charset="0"/>
                          <a:cs typeface="Times New Roman" panose="02020603050405020304" pitchFamily="18" charset="0"/>
                        </a:rPr>
                        <a:t>2.60</a:t>
                      </a:r>
                      <a:endParaRPr lang="zh-CN" sz="2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73025" marR="73025" marT="0" marB="0" anchor="ctr"/>
                </a:tc>
                <a:tc>
                  <a:txBody>
                    <a:bodyPr/>
                    <a:lstStyle/>
                    <a:p>
                      <a:pPr algn="ctr">
                        <a:lnSpc>
                          <a:spcPct val="150000"/>
                        </a:lnSpc>
                        <a:spcAft>
                          <a:spcPts val="0"/>
                        </a:spcAft>
                      </a:pPr>
                      <a:r>
                        <a:rPr lang="en-US" sz="1600" kern="0">
                          <a:effectLst/>
                          <a:latin typeface="Times New Roman" panose="02020603050405020304" pitchFamily="18" charset="0"/>
                          <a:cs typeface="Times New Roman" panose="02020603050405020304" pitchFamily="18" charset="0"/>
                        </a:rPr>
                        <a:t>2.89</a:t>
                      </a:r>
                      <a:endParaRPr lang="zh-CN" sz="2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73025" marR="73025" marT="0" marB="0" anchor="ctr"/>
                </a:tc>
                <a:tc>
                  <a:txBody>
                    <a:bodyPr/>
                    <a:lstStyle/>
                    <a:p>
                      <a:pPr algn="ctr">
                        <a:lnSpc>
                          <a:spcPct val="150000"/>
                        </a:lnSpc>
                        <a:spcAft>
                          <a:spcPts val="0"/>
                        </a:spcAft>
                      </a:pPr>
                      <a:r>
                        <a:rPr lang="en-US" sz="1600" kern="0">
                          <a:effectLst/>
                          <a:latin typeface="Times New Roman" panose="02020603050405020304" pitchFamily="18" charset="0"/>
                          <a:cs typeface="Times New Roman" panose="02020603050405020304" pitchFamily="18" charset="0"/>
                        </a:rPr>
                        <a:t>3.30</a:t>
                      </a:r>
                      <a:endParaRPr lang="zh-CN" sz="2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73025" marR="73025" marT="0" marB="0" anchor="ctr"/>
                </a:tc>
                <a:tc>
                  <a:txBody>
                    <a:bodyPr/>
                    <a:lstStyle/>
                    <a:p>
                      <a:pPr algn="ctr">
                        <a:lnSpc>
                          <a:spcPct val="150000"/>
                        </a:lnSpc>
                        <a:spcAft>
                          <a:spcPts val="0"/>
                        </a:spcAft>
                      </a:pPr>
                      <a:r>
                        <a:rPr lang="en-US" sz="1600" kern="0" dirty="0">
                          <a:effectLst/>
                          <a:latin typeface="Times New Roman" panose="02020603050405020304" pitchFamily="18" charset="0"/>
                          <a:cs typeface="Times New Roman" panose="02020603050405020304" pitchFamily="18" charset="0"/>
                        </a:rPr>
                        <a:t>3.80</a:t>
                      </a:r>
                      <a:endParaRPr lang="zh-CN" sz="2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73025" marR="73025" marT="0" marB="0" anchor="ctr"/>
                </a:tc>
                <a:tc>
                  <a:txBody>
                    <a:bodyPr/>
                    <a:lstStyle/>
                    <a:p>
                      <a:pPr algn="ctr">
                        <a:lnSpc>
                          <a:spcPct val="150000"/>
                        </a:lnSpc>
                        <a:spcAft>
                          <a:spcPts val="0"/>
                        </a:spcAft>
                      </a:pPr>
                      <a:r>
                        <a:rPr lang="en-US" sz="1600" kern="0">
                          <a:effectLst/>
                          <a:latin typeface="Times New Roman" panose="02020603050405020304" pitchFamily="18" charset="0"/>
                          <a:cs typeface="Times New Roman" panose="02020603050405020304" pitchFamily="18" charset="0"/>
                        </a:rPr>
                        <a:t>3.64</a:t>
                      </a:r>
                      <a:endParaRPr lang="zh-CN" sz="2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73025" marR="73025" marT="0" marB="0" anchor="ctr"/>
                </a:tc>
                <a:tc>
                  <a:txBody>
                    <a:bodyPr/>
                    <a:lstStyle/>
                    <a:p>
                      <a:pPr algn="ctr">
                        <a:lnSpc>
                          <a:spcPct val="150000"/>
                        </a:lnSpc>
                        <a:spcAft>
                          <a:spcPts val="0"/>
                        </a:spcAft>
                      </a:pPr>
                      <a:r>
                        <a:rPr lang="en-US" sz="1600" kern="0" dirty="0">
                          <a:effectLst/>
                          <a:latin typeface="Times New Roman" panose="02020603050405020304" pitchFamily="18" charset="0"/>
                          <a:cs typeface="Times New Roman" panose="02020603050405020304" pitchFamily="18" charset="0"/>
                        </a:rPr>
                        <a:t>4.43</a:t>
                      </a:r>
                      <a:endParaRPr lang="zh-CN" sz="2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73025" marR="73025" marT="0" marB="0" anchor="ctr"/>
                </a:tc>
                <a:tc>
                  <a:txBody>
                    <a:bodyPr/>
                    <a:lstStyle/>
                    <a:p>
                      <a:pPr algn="ctr">
                        <a:lnSpc>
                          <a:spcPct val="150000"/>
                        </a:lnSpc>
                        <a:spcAft>
                          <a:spcPts val="0"/>
                        </a:spcAft>
                      </a:pPr>
                      <a:r>
                        <a:rPr lang="en-US" sz="1600" kern="0">
                          <a:effectLst/>
                          <a:latin typeface="Times New Roman" panose="02020603050405020304" pitchFamily="18" charset="0"/>
                          <a:cs typeface="Times New Roman" panose="02020603050405020304" pitchFamily="18" charset="0"/>
                        </a:rPr>
                        <a:t>2.65</a:t>
                      </a:r>
                      <a:endParaRPr lang="zh-CN" sz="2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73025" marR="73025" marT="0" marB="0" anchor="ctr"/>
                </a:tc>
                <a:extLst>
                  <a:ext uri="{0D108BD9-81ED-4DB2-BD59-A6C34878D82A}">
                    <a16:rowId xmlns:a16="http://schemas.microsoft.com/office/drawing/2014/main" val="10002"/>
                  </a:ext>
                </a:extLst>
              </a:tr>
              <a:tr h="849316">
                <a:tc>
                  <a:txBody>
                    <a:bodyPr/>
                    <a:lstStyle/>
                    <a:p>
                      <a:pPr algn="ctr">
                        <a:spcAft>
                          <a:spcPts val="0"/>
                        </a:spcAft>
                      </a:pPr>
                      <a:r>
                        <a:rPr lang="en-US" sz="1600" kern="0">
                          <a:effectLst/>
                          <a:latin typeface="Times New Roman" panose="02020603050405020304" pitchFamily="18" charset="0"/>
                          <a:cs typeface="Times New Roman" panose="02020603050405020304" pitchFamily="18" charset="0"/>
                        </a:rPr>
                        <a:t>State @ 77K</a:t>
                      </a:r>
                      <a:br>
                        <a:rPr lang="en-US" sz="1600" kern="0">
                          <a:effectLst/>
                          <a:latin typeface="Times New Roman" panose="02020603050405020304" pitchFamily="18" charset="0"/>
                          <a:cs typeface="Times New Roman" panose="02020603050405020304" pitchFamily="18" charset="0"/>
                        </a:rPr>
                      </a:br>
                      <a:r>
                        <a:rPr lang="en-US" sz="1600" kern="0">
                          <a:effectLst/>
                          <a:latin typeface="Times New Roman" panose="02020603050405020304" pitchFamily="18" charset="0"/>
                          <a:cs typeface="Times New Roman" panose="02020603050405020304" pitchFamily="18" charset="0"/>
                        </a:rPr>
                        <a:t>Vapor pressure @ 77K</a:t>
                      </a:r>
                      <a:endParaRPr lang="zh-CN" sz="2800" kern="100">
                        <a:effectLst/>
                        <a:latin typeface="Times New Roman" panose="02020603050405020304" pitchFamily="18" charset="0"/>
                        <a:cs typeface="Times New Roman" panose="02020603050405020304" pitchFamily="18" charset="0"/>
                      </a:endParaRPr>
                    </a:p>
                    <a:p>
                      <a:pPr algn="ctr">
                        <a:spcAft>
                          <a:spcPts val="0"/>
                        </a:spcAft>
                      </a:pPr>
                      <a:r>
                        <a:rPr lang="en-US" sz="1600" kern="0">
                          <a:effectLst/>
                          <a:latin typeface="Times New Roman" panose="02020603050405020304" pitchFamily="18" charset="0"/>
                          <a:cs typeface="Times New Roman" panose="02020603050405020304" pitchFamily="18" charset="0"/>
                        </a:rPr>
                        <a:t>(kPa) </a:t>
                      </a:r>
                      <a:endParaRPr lang="zh-CN" sz="2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73025" marR="73025" marT="0" marB="0" anchor="ctr"/>
                </a:tc>
                <a:tc>
                  <a:txBody>
                    <a:bodyPr/>
                    <a:lstStyle/>
                    <a:p>
                      <a:pPr algn="ctr">
                        <a:spcAft>
                          <a:spcPts val="0"/>
                        </a:spcAft>
                      </a:pPr>
                      <a:r>
                        <a:rPr lang="en-US" sz="1600" kern="0">
                          <a:effectLst/>
                          <a:latin typeface="Times New Roman" panose="02020603050405020304" pitchFamily="18" charset="0"/>
                          <a:cs typeface="Times New Roman" panose="02020603050405020304" pitchFamily="18" charset="0"/>
                        </a:rPr>
                        <a:t>Gas</a:t>
                      </a:r>
                      <a:endParaRPr lang="zh-CN" sz="2800" kern="100">
                        <a:effectLst/>
                        <a:latin typeface="Times New Roman" panose="02020603050405020304" pitchFamily="18" charset="0"/>
                        <a:cs typeface="Times New Roman" panose="02020603050405020304" pitchFamily="18" charset="0"/>
                      </a:endParaRPr>
                    </a:p>
                    <a:p>
                      <a:pPr algn="ctr">
                        <a:spcAft>
                          <a:spcPts val="0"/>
                        </a:spcAft>
                      </a:pPr>
                      <a:r>
                        <a:rPr lang="en-US" sz="1600" kern="0">
                          <a:effectLst/>
                          <a:latin typeface="Times New Roman" panose="02020603050405020304" pitchFamily="18" charset="0"/>
                          <a:cs typeface="Times New Roman" panose="02020603050405020304" pitchFamily="18" charset="0"/>
                        </a:rPr>
                        <a:t>-</a:t>
                      </a:r>
                      <a:endParaRPr lang="zh-CN" sz="2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73025" marR="73025" marT="0" marB="0" anchor="ctr"/>
                </a:tc>
                <a:tc>
                  <a:txBody>
                    <a:bodyPr/>
                    <a:lstStyle/>
                    <a:p>
                      <a:pPr algn="ctr">
                        <a:spcAft>
                          <a:spcPts val="0"/>
                        </a:spcAft>
                      </a:pPr>
                      <a:r>
                        <a:rPr lang="en-US" sz="1600" kern="0">
                          <a:effectLst/>
                          <a:latin typeface="Times New Roman" panose="02020603050405020304" pitchFamily="18" charset="0"/>
                          <a:cs typeface="Times New Roman" panose="02020603050405020304" pitchFamily="18" charset="0"/>
                        </a:rPr>
                        <a:t>Gas</a:t>
                      </a:r>
                      <a:endParaRPr lang="zh-CN" sz="2800" kern="100">
                        <a:effectLst/>
                        <a:latin typeface="Times New Roman" panose="02020603050405020304" pitchFamily="18" charset="0"/>
                        <a:cs typeface="Times New Roman" panose="02020603050405020304" pitchFamily="18" charset="0"/>
                      </a:endParaRPr>
                    </a:p>
                    <a:p>
                      <a:pPr algn="ctr">
                        <a:spcAft>
                          <a:spcPts val="0"/>
                        </a:spcAft>
                      </a:pPr>
                      <a:r>
                        <a:rPr lang="en-US" sz="1600" kern="0">
                          <a:effectLst/>
                          <a:latin typeface="Times New Roman" panose="02020603050405020304" pitchFamily="18" charset="0"/>
                          <a:cs typeface="Times New Roman" panose="02020603050405020304" pitchFamily="18" charset="0"/>
                        </a:rPr>
                        <a:t>-</a:t>
                      </a:r>
                      <a:endParaRPr lang="zh-CN" sz="2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73025" marR="73025" marT="0" marB="0" anchor="ctr"/>
                </a:tc>
                <a:tc>
                  <a:txBody>
                    <a:bodyPr/>
                    <a:lstStyle/>
                    <a:p>
                      <a:pPr algn="ctr">
                        <a:spcAft>
                          <a:spcPts val="0"/>
                        </a:spcAft>
                      </a:pPr>
                      <a:r>
                        <a:rPr lang="en-US" sz="1600" kern="0" dirty="0">
                          <a:effectLst/>
                          <a:latin typeface="Times New Roman" panose="02020603050405020304" pitchFamily="18" charset="0"/>
                          <a:cs typeface="Times New Roman" panose="02020603050405020304" pitchFamily="18" charset="0"/>
                        </a:rPr>
                        <a:t>Solid</a:t>
                      </a:r>
                      <a:endParaRPr lang="zh-CN" sz="2800" kern="100" dirty="0">
                        <a:effectLst/>
                        <a:latin typeface="Times New Roman" panose="02020603050405020304" pitchFamily="18" charset="0"/>
                        <a:cs typeface="Times New Roman" panose="02020603050405020304" pitchFamily="18" charset="0"/>
                      </a:endParaRPr>
                    </a:p>
                    <a:p>
                      <a:pPr algn="ctr">
                        <a:spcAft>
                          <a:spcPts val="0"/>
                        </a:spcAft>
                      </a:pPr>
                      <a:r>
                        <a:rPr lang="en-US" sz="1600" kern="0" dirty="0">
                          <a:effectLst/>
                          <a:latin typeface="Times New Roman" panose="02020603050405020304" pitchFamily="18" charset="0"/>
                          <a:cs typeface="Times New Roman" panose="02020603050405020304" pitchFamily="18" charset="0"/>
                        </a:rPr>
                        <a:t>1.20</a:t>
                      </a:r>
                      <a:r>
                        <a:rPr lang="en-US" sz="1600" kern="0" dirty="0">
                          <a:effectLst/>
                          <a:latin typeface="Times New Roman" panose="02020603050405020304" pitchFamily="18" charset="0"/>
                          <a:cs typeface="Times New Roman" panose="02020603050405020304" pitchFamily="18" charset="0"/>
                          <a:sym typeface="Symbol" panose="05050102010706020507" pitchFamily="18" charset="2"/>
                        </a:rPr>
                        <a:t></a:t>
                      </a:r>
                      <a:r>
                        <a:rPr lang="en-US" sz="1600" kern="0" dirty="0" smtClean="0">
                          <a:effectLst/>
                          <a:latin typeface="Times New Roman" panose="02020603050405020304" pitchFamily="18" charset="0"/>
                          <a:cs typeface="Times New Roman" panose="02020603050405020304" pitchFamily="18" charset="0"/>
                        </a:rPr>
                        <a:t>10</a:t>
                      </a:r>
                      <a:r>
                        <a:rPr lang="en-US" sz="1600" kern="0" baseline="30000" dirty="0" smtClean="0">
                          <a:effectLst/>
                          <a:latin typeface="Times New Roman" panose="02020603050405020304" pitchFamily="18" charset="0"/>
                          <a:cs typeface="Times New Roman" panose="02020603050405020304" pitchFamily="18" charset="0"/>
                        </a:rPr>
                        <a:t>-9</a:t>
                      </a:r>
                      <a:endParaRPr lang="zh-CN" sz="2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73025" marR="73025" marT="0" marB="0" anchor="ctr"/>
                </a:tc>
                <a:tc>
                  <a:txBody>
                    <a:bodyPr/>
                    <a:lstStyle/>
                    <a:p>
                      <a:pPr algn="ctr">
                        <a:spcAft>
                          <a:spcPts val="0"/>
                        </a:spcAft>
                      </a:pPr>
                      <a:r>
                        <a:rPr lang="en-US" sz="1600" kern="0" dirty="0">
                          <a:effectLst/>
                          <a:latin typeface="Times New Roman" panose="02020603050405020304" pitchFamily="18" charset="0"/>
                          <a:cs typeface="Times New Roman" panose="02020603050405020304" pitchFamily="18" charset="0"/>
                        </a:rPr>
                        <a:t>Solid</a:t>
                      </a:r>
                      <a:endParaRPr lang="zh-CN" sz="2800" kern="100" dirty="0">
                        <a:effectLst/>
                        <a:latin typeface="Times New Roman" panose="02020603050405020304" pitchFamily="18" charset="0"/>
                        <a:cs typeface="Times New Roman" panose="02020603050405020304" pitchFamily="18" charset="0"/>
                      </a:endParaRPr>
                    </a:p>
                    <a:p>
                      <a:pPr algn="ctr">
                        <a:spcAft>
                          <a:spcPts val="0"/>
                        </a:spcAft>
                      </a:pPr>
                      <a:r>
                        <a:rPr lang="en-US" sz="1600" kern="0" dirty="0" smtClean="0">
                          <a:effectLst/>
                          <a:latin typeface="Times New Roman" panose="02020603050405020304" pitchFamily="18" charset="0"/>
                          <a:cs typeface="Times New Roman" panose="02020603050405020304" pitchFamily="18" charset="0"/>
                        </a:rPr>
                        <a:t>1.17</a:t>
                      </a:r>
                      <a:endParaRPr lang="zh-CN" sz="2800" kern="100" dirty="0">
                        <a:effectLst/>
                        <a:latin typeface="Times New Roman" panose="02020603050405020304" pitchFamily="18" charset="0"/>
                        <a:cs typeface="Times New Roman" panose="02020603050405020304" pitchFamily="18" charset="0"/>
                      </a:endParaRPr>
                    </a:p>
                  </a:txBody>
                  <a:tcPr marL="73025" marR="73025" marT="0" marB="0" anchor="ctr"/>
                </a:tc>
                <a:tc>
                  <a:txBody>
                    <a:bodyPr/>
                    <a:lstStyle/>
                    <a:p>
                      <a:pPr algn="ctr">
                        <a:spcAft>
                          <a:spcPts val="0"/>
                        </a:spcAft>
                      </a:pPr>
                      <a:r>
                        <a:rPr lang="en-US" sz="1600" kern="0">
                          <a:effectLst/>
                          <a:latin typeface="Times New Roman" panose="02020603050405020304" pitchFamily="18" charset="0"/>
                          <a:cs typeface="Times New Roman" panose="02020603050405020304" pitchFamily="18" charset="0"/>
                        </a:rPr>
                        <a:t>Gas</a:t>
                      </a:r>
                      <a:endParaRPr lang="zh-CN" sz="2800" kern="100">
                        <a:effectLst/>
                        <a:latin typeface="Times New Roman" panose="02020603050405020304" pitchFamily="18" charset="0"/>
                        <a:cs typeface="Times New Roman" panose="02020603050405020304" pitchFamily="18" charset="0"/>
                      </a:endParaRPr>
                    </a:p>
                    <a:p>
                      <a:pPr algn="ctr">
                        <a:spcAft>
                          <a:spcPts val="0"/>
                        </a:spcAft>
                      </a:pPr>
                      <a:r>
                        <a:rPr lang="en-US" sz="1600" kern="0">
                          <a:effectLst/>
                          <a:latin typeface="Times New Roman" panose="02020603050405020304" pitchFamily="18" charset="0"/>
                          <a:cs typeface="Times New Roman" panose="02020603050405020304" pitchFamily="18" charset="0"/>
                        </a:rPr>
                        <a:t>101.32</a:t>
                      </a:r>
                      <a:endParaRPr lang="zh-CN" sz="2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73025" marR="73025" marT="0" marB="0" anchor="ctr"/>
                </a:tc>
                <a:tc>
                  <a:txBody>
                    <a:bodyPr/>
                    <a:lstStyle/>
                    <a:p>
                      <a:pPr algn="ctr">
                        <a:spcAft>
                          <a:spcPts val="0"/>
                        </a:spcAft>
                      </a:pPr>
                      <a:r>
                        <a:rPr lang="en-US" sz="1600" kern="0" dirty="0">
                          <a:effectLst/>
                          <a:latin typeface="Times New Roman" panose="02020603050405020304" pitchFamily="18" charset="0"/>
                          <a:cs typeface="Times New Roman" panose="02020603050405020304" pitchFamily="18" charset="0"/>
                        </a:rPr>
                        <a:t>Solid</a:t>
                      </a:r>
                      <a:endParaRPr lang="zh-CN" sz="2800" kern="100" dirty="0">
                        <a:effectLst/>
                        <a:latin typeface="Times New Roman" panose="02020603050405020304" pitchFamily="18" charset="0"/>
                        <a:cs typeface="Times New Roman" panose="02020603050405020304" pitchFamily="18" charset="0"/>
                      </a:endParaRPr>
                    </a:p>
                    <a:p>
                      <a:pPr algn="ctr">
                        <a:spcAft>
                          <a:spcPts val="0"/>
                        </a:spcAft>
                      </a:pPr>
                      <a:r>
                        <a:rPr lang="en-US" sz="1600" kern="0" dirty="0">
                          <a:effectLst/>
                          <a:latin typeface="Times New Roman" panose="02020603050405020304" pitchFamily="18" charset="0"/>
                          <a:cs typeface="Times New Roman" panose="02020603050405020304" pitchFamily="18" charset="0"/>
                        </a:rPr>
                        <a:t>2.40</a:t>
                      </a:r>
                      <a:r>
                        <a:rPr lang="en-US" sz="1600" kern="0" dirty="0">
                          <a:effectLst/>
                          <a:latin typeface="Times New Roman" panose="02020603050405020304" pitchFamily="18" charset="0"/>
                          <a:cs typeface="Times New Roman" panose="02020603050405020304" pitchFamily="18" charset="0"/>
                          <a:sym typeface="Symbol" panose="05050102010706020507" pitchFamily="18" charset="2"/>
                        </a:rPr>
                        <a:t></a:t>
                      </a:r>
                      <a:r>
                        <a:rPr lang="en-US" sz="1600" kern="0" dirty="0" smtClean="0">
                          <a:effectLst/>
                          <a:latin typeface="Times New Roman" panose="02020603050405020304" pitchFamily="18" charset="0"/>
                          <a:cs typeface="Times New Roman" panose="02020603050405020304" pitchFamily="18" charset="0"/>
                        </a:rPr>
                        <a:t>10</a:t>
                      </a:r>
                      <a:r>
                        <a:rPr lang="en-US" sz="1600" kern="0" baseline="30000" dirty="0" smtClean="0">
                          <a:effectLst/>
                          <a:latin typeface="Times New Roman" panose="02020603050405020304" pitchFamily="18" charset="0"/>
                          <a:cs typeface="Times New Roman" panose="02020603050405020304" pitchFamily="18" charset="0"/>
                        </a:rPr>
                        <a:t>-5</a:t>
                      </a:r>
                      <a:endParaRPr lang="zh-CN" sz="2800" kern="100" dirty="0">
                        <a:effectLst/>
                        <a:latin typeface="Times New Roman" panose="02020603050405020304" pitchFamily="18" charset="0"/>
                        <a:cs typeface="Times New Roman" panose="02020603050405020304" pitchFamily="18" charset="0"/>
                      </a:endParaRPr>
                    </a:p>
                  </a:txBody>
                  <a:tcPr marL="73025" marR="73025" marT="0" marB="0" anchor="ctr"/>
                </a:tc>
                <a:tc>
                  <a:txBody>
                    <a:bodyPr/>
                    <a:lstStyle/>
                    <a:p>
                      <a:pPr algn="ctr">
                        <a:spcAft>
                          <a:spcPts val="0"/>
                        </a:spcAft>
                      </a:pPr>
                      <a:r>
                        <a:rPr lang="en-US" sz="1600" kern="0" dirty="0">
                          <a:effectLst/>
                          <a:latin typeface="Times New Roman" panose="02020603050405020304" pitchFamily="18" charset="0"/>
                          <a:cs typeface="Times New Roman" panose="02020603050405020304" pitchFamily="18" charset="0"/>
                        </a:rPr>
                        <a:t>Solid</a:t>
                      </a:r>
                      <a:endParaRPr lang="zh-CN" sz="2800" kern="100" dirty="0">
                        <a:effectLst/>
                        <a:latin typeface="Times New Roman" panose="02020603050405020304" pitchFamily="18" charset="0"/>
                        <a:cs typeface="Times New Roman" panose="02020603050405020304" pitchFamily="18" charset="0"/>
                      </a:endParaRPr>
                    </a:p>
                    <a:p>
                      <a:pPr algn="ctr">
                        <a:spcAft>
                          <a:spcPts val="0"/>
                        </a:spcAft>
                      </a:pPr>
                      <a:r>
                        <a:rPr lang="en-US" sz="1600" kern="0" dirty="0">
                          <a:effectLst/>
                          <a:latin typeface="Times New Roman" panose="02020603050405020304" pitchFamily="18" charset="0"/>
                          <a:cs typeface="Times New Roman" panose="02020603050405020304" pitchFamily="18" charset="0"/>
                        </a:rPr>
                        <a:t>~0</a:t>
                      </a:r>
                      <a:endParaRPr lang="zh-CN" sz="28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73025" marR="73025" marT="0" marB="0" anchor="ctr"/>
                </a:tc>
                <a:extLst>
                  <a:ext uri="{0D108BD9-81ED-4DB2-BD59-A6C34878D82A}">
                    <a16:rowId xmlns:a16="http://schemas.microsoft.com/office/drawing/2014/main" val="10003"/>
                  </a:ext>
                </a:extLst>
              </a:tr>
            </a:tbl>
          </a:graphicData>
        </a:graphic>
      </p:graphicFrame>
      <p:grpSp>
        <p:nvGrpSpPr>
          <p:cNvPr id="16" name="组合 15"/>
          <p:cNvGrpSpPr>
            <a:grpSpLocks/>
          </p:cNvGrpSpPr>
          <p:nvPr/>
        </p:nvGrpSpPr>
        <p:grpSpPr bwMode="auto">
          <a:xfrm>
            <a:off x="1989406" y="1196989"/>
            <a:ext cx="10026583" cy="3635429"/>
            <a:chOff x="2288543" y="1348292"/>
            <a:chExt cx="8993277" cy="3634508"/>
          </a:xfrm>
        </p:grpSpPr>
        <p:sp>
          <p:nvSpPr>
            <p:cNvPr id="17" name="文本框 16"/>
            <p:cNvSpPr txBox="1"/>
            <p:nvPr/>
          </p:nvSpPr>
          <p:spPr>
            <a:xfrm>
              <a:off x="2288543" y="1348292"/>
              <a:ext cx="8532718" cy="830786"/>
            </a:xfrm>
            <a:prstGeom prst="rect">
              <a:avLst/>
            </a:prstGeom>
            <a:noFill/>
          </p:spPr>
          <p:txBody>
            <a:bodyPr wrap="square">
              <a:spAutoFit/>
            </a:bodyPr>
            <a:lstStyle/>
            <a:p>
              <a:pPr eaLnBrk="1" fontAlgn="auto" hangingPunct="1">
                <a:spcBef>
                  <a:spcPts val="0"/>
                </a:spcBef>
                <a:spcAft>
                  <a:spcPts val="0"/>
                </a:spcAft>
                <a:defRPr/>
              </a:pPr>
              <a:r>
                <a:rPr lang="en-US" altLang="zh-CN" sz="2400" b="1" dirty="0" smtClean="0">
                  <a:solidFill>
                    <a:srgbClr val="0072A9"/>
                  </a:solidFill>
                  <a:latin typeface="Times New Roman" panose="02020603050405020304" pitchFamily="18" charset="0"/>
                  <a:ea typeface="+mn-ea"/>
                  <a:cs typeface="Times New Roman" panose="02020603050405020304" pitchFamily="18" charset="0"/>
                </a:rPr>
                <a:t>A novel technique to measure the permeation of binary gas mixture</a:t>
              </a:r>
              <a:endParaRPr lang="zh-CN" altLang="en-US" sz="2400" b="1" dirty="0">
                <a:solidFill>
                  <a:srgbClr val="0072A9"/>
                </a:solidFill>
                <a:latin typeface="Times New Roman" panose="02020603050405020304" pitchFamily="18" charset="0"/>
                <a:ea typeface="+mn-ea"/>
                <a:cs typeface="Times New Roman" panose="02020603050405020304" pitchFamily="18" charset="0"/>
              </a:endParaRPr>
            </a:p>
          </p:txBody>
        </p:sp>
        <p:cxnSp>
          <p:nvCxnSpPr>
            <p:cNvPr id="18" name="直接连接符 17"/>
            <p:cNvCxnSpPr/>
            <p:nvPr/>
          </p:nvCxnSpPr>
          <p:spPr>
            <a:xfrm>
              <a:off x="2404431" y="1783349"/>
              <a:ext cx="7953260" cy="0"/>
            </a:xfrm>
            <a:prstGeom prst="line">
              <a:avLst/>
            </a:prstGeom>
            <a:ln>
              <a:solidFill>
                <a:srgbClr val="0072A9"/>
              </a:solidFill>
              <a:prstDash val="dash"/>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2288543" y="1813504"/>
              <a:ext cx="8993277" cy="3169296"/>
            </a:xfrm>
            <a:prstGeom prst="rect">
              <a:avLst/>
            </a:prstGeom>
            <a:noFill/>
          </p:spPr>
          <p:txBody>
            <a:bodyPr>
              <a:spAutoFit/>
            </a:bodyPr>
            <a:lstStyle/>
            <a:p>
              <a:pPr marL="342900" indent="-342900" algn="just" eaLnBrk="1" fontAlgn="auto" hangingPunct="1">
                <a:lnSpc>
                  <a:spcPct val="150000"/>
                </a:lnSpc>
                <a:spcBef>
                  <a:spcPts val="0"/>
                </a:spcBef>
                <a:spcAft>
                  <a:spcPts val="0"/>
                </a:spcAft>
                <a:buFont typeface="Wingdings" panose="05000000000000000000" pitchFamily="2" charset="2"/>
                <a:buChar char="u"/>
                <a:defRPr/>
              </a:pPr>
              <a:r>
                <a:rPr lang="en-US" altLang="zh-CN" sz="2000" dirty="0">
                  <a:latin typeface="Times New Roman" panose="02020603050405020304" pitchFamily="18" charset="0"/>
                  <a:ea typeface="+mn-ea"/>
                  <a:cs typeface="Times New Roman" panose="02020603050405020304" pitchFamily="18" charset="0"/>
                </a:rPr>
                <a:t>To overcome above defects, this research employs a cold trap (with liquid N</a:t>
              </a:r>
              <a:r>
                <a:rPr lang="en-US" altLang="zh-CN" sz="2000" baseline="-25000" dirty="0">
                  <a:latin typeface="Times New Roman" panose="02020603050405020304" pitchFamily="18" charset="0"/>
                  <a:ea typeface="+mn-ea"/>
                  <a:cs typeface="Times New Roman" panose="02020603050405020304" pitchFamily="18" charset="0"/>
                </a:rPr>
                <a:t>2</a:t>
              </a:r>
              <a:r>
                <a:rPr lang="en-US" altLang="zh-CN" sz="2000" dirty="0">
                  <a:latin typeface="Times New Roman" panose="02020603050405020304" pitchFamily="18" charset="0"/>
                  <a:ea typeface="+mn-ea"/>
                  <a:cs typeface="Times New Roman" panose="02020603050405020304" pitchFamily="18" charset="0"/>
                </a:rPr>
                <a:t>) to the downstream of a conventional time lag rig to condense one </a:t>
              </a:r>
              <a:r>
                <a:rPr lang="en-US" altLang="zh-CN" sz="2000" dirty="0" smtClean="0">
                  <a:latin typeface="Times New Roman" panose="02020603050405020304" pitchFamily="18" charset="0"/>
                  <a:ea typeface="+mn-ea"/>
                  <a:cs typeface="Times New Roman" panose="02020603050405020304" pitchFamily="18" charset="0"/>
                </a:rPr>
                <a:t>species </a:t>
              </a:r>
              <a:r>
                <a:rPr lang="en-US" altLang="zh-CN" sz="2000" dirty="0">
                  <a:latin typeface="Times New Roman" panose="02020603050405020304" pitchFamily="18" charset="0"/>
                  <a:ea typeface="+mn-ea"/>
                  <a:cs typeface="Times New Roman" panose="02020603050405020304" pitchFamily="18" charset="0"/>
                </a:rPr>
                <a:t>into solid phase while keeping the other species in gas </a:t>
              </a:r>
              <a:r>
                <a:rPr lang="en-US" altLang="zh-CN" sz="2000" dirty="0" smtClean="0">
                  <a:latin typeface="Times New Roman" panose="02020603050405020304" pitchFamily="18" charset="0"/>
                  <a:ea typeface="+mn-ea"/>
                  <a:cs typeface="Times New Roman" panose="02020603050405020304" pitchFamily="18" charset="0"/>
                </a:rPr>
                <a:t>phase, as shown in Table 1. </a:t>
              </a:r>
              <a:endParaRPr lang="en-US" altLang="zh-CN" sz="2000" dirty="0">
                <a:latin typeface="Times New Roman" panose="02020603050405020304" pitchFamily="18" charset="0"/>
                <a:ea typeface="+mn-ea"/>
                <a:cs typeface="Times New Roman" panose="02020603050405020304" pitchFamily="18" charset="0"/>
              </a:endParaRPr>
            </a:p>
            <a:p>
              <a:pPr marL="342900" indent="-342900" algn="just" eaLnBrk="1" fontAlgn="auto" hangingPunct="1">
                <a:lnSpc>
                  <a:spcPct val="150000"/>
                </a:lnSpc>
                <a:spcBef>
                  <a:spcPts val="0"/>
                </a:spcBef>
                <a:spcAft>
                  <a:spcPts val="0"/>
                </a:spcAft>
                <a:buFont typeface="Wingdings" panose="05000000000000000000" pitchFamily="2" charset="2"/>
                <a:buChar char="u"/>
                <a:defRPr/>
              </a:pPr>
              <a:r>
                <a:rPr lang="en-US" altLang="zh-CN" sz="2000" dirty="0" smtClean="0">
                  <a:solidFill>
                    <a:srgbClr val="FF0000"/>
                  </a:solidFill>
                  <a:latin typeface="Times New Roman" panose="02020603050405020304" pitchFamily="18" charset="0"/>
                  <a:ea typeface="+mn-ea"/>
                  <a:cs typeface="Times New Roman" panose="02020603050405020304" pitchFamily="18" charset="0"/>
                </a:rPr>
                <a:t>Advantages: </a:t>
              </a:r>
              <a:r>
                <a:rPr lang="en-US" altLang="zh-CN" sz="2000" dirty="0" smtClean="0">
                  <a:latin typeface="Times New Roman" panose="02020603050405020304" pitchFamily="18" charset="0"/>
                  <a:ea typeface="+mn-ea"/>
                  <a:cs typeface="Times New Roman" panose="02020603050405020304" pitchFamily="18" charset="0"/>
                </a:rPr>
                <a:t>1) minimal </a:t>
              </a:r>
              <a:r>
                <a:rPr lang="en-US" altLang="zh-CN" sz="2000" dirty="0">
                  <a:latin typeface="Times New Roman" panose="02020603050405020304" pitchFamily="18" charset="0"/>
                  <a:ea typeface="+mn-ea"/>
                  <a:cs typeface="Times New Roman" panose="02020603050405020304" pitchFamily="18" charset="0"/>
                </a:rPr>
                <a:t>modification of the old </a:t>
              </a:r>
              <a:r>
                <a:rPr lang="en-US" altLang="zh-CN" sz="2000" dirty="0" smtClean="0">
                  <a:latin typeface="Times New Roman" panose="02020603050405020304" pitchFamily="18" charset="0"/>
                  <a:ea typeface="+mn-ea"/>
                  <a:cs typeface="Times New Roman" panose="02020603050405020304" pitchFamily="18" charset="0"/>
                </a:rPr>
                <a:t>rig; 2) ‘true’ permeation behavior can be revealed; 3) no interference of sweeping gas; 4) non-destructive; 5) cheap and easy to achieve.</a:t>
              </a:r>
            </a:p>
            <a:p>
              <a:pPr eaLnBrk="1" fontAlgn="auto" hangingPunct="1">
                <a:spcBef>
                  <a:spcPts val="0"/>
                </a:spcBef>
                <a:spcAft>
                  <a:spcPts val="0"/>
                </a:spcAft>
                <a:defRPr/>
              </a:pPr>
              <a:endParaRPr lang="en-US" altLang="zh-CN" sz="2000" dirty="0">
                <a:latin typeface="Times New Roman" panose="02020603050405020304" pitchFamily="18" charset="0"/>
                <a:ea typeface="+mn-ea"/>
                <a:cs typeface="Times New Roman" panose="02020603050405020304" pitchFamily="18" charset="0"/>
              </a:endParaRPr>
            </a:p>
          </p:txBody>
        </p:sp>
      </p:grpSp>
      <p:sp>
        <p:nvSpPr>
          <p:cNvPr id="21" name="Rectangle 1"/>
          <p:cNvSpPr/>
          <p:nvPr/>
        </p:nvSpPr>
        <p:spPr>
          <a:xfrm>
            <a:off x="11560" y="5010516"/>
            <a:ext cx="3127812" cy="923330"/>
          </a:xfrm>
          <a:prstGeom prst="rect">
            <a:avLst/>
          </a:prstGeom>
          <a:noFill/>
          <a:ln>
            <a:noFill/>
          </a:ln>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lnSpc>
                <a:spcPct val="150000"/>
              </a:lnSpc>
              <a:defRPr/>
            </a:pPr>
            <a:r>
              <a:rPr lang="en-US" altLang="en-US" b="1" dirty="0" smtClean="0">
                <a:latin typeface="Times New Roman" panose="02020603050405020304" pitchFamily="18" charset="0"/>
                <a:ea typeface="+mn-ea"/>
                <a:cs typeface="Times New Roman" panose="02020603050405020304" pitchFamily="18" charset="0"/>
              </a:rPr>
              <a:t>Table 1</a:t>
            </a:r>
            <a:r>
              <a:rPr lang="en-US" altLang="en-US" b="1" dirty="0">
                <a:latin typeface="Times New Roman" panose="02020603050405020304" pitchFamily="18" charset="0"/>
                <a:ea typeface="+mn-ea"/>
                <a:cs typeface="Times New Roman" panose="02020603050405020304" pitchFamily="18" charset="0"/>
              </a:rPr>
              <a:t>: Molecular properties of some popular gases/vapors.</a:t>
            </a:r>
            <a:endParaRPr lang="en-US" altLang="en-US" dirty="0" smtClean="0">
              <a:latin typeface="Times New Roman" panose="02020603050405020304" pitchFamily="18" charset="0"/>
              <a:ea typeface="+mn-ea"/>
              <a:cs typeface="Times New Roman" panose="02020603050405020304" pitchFamily="18"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59049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a:spLocks noChangeArrowheads="1"/>
          </p:cNvSpPr>
          <p:nvPr/>
        </p:nvSpPr>
        <p:spPr bwMode="auto">
          <a:xfrm>
            <a:off x="4226152" y="3738196"/>
            <a:ext cx="589733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4800" dirty="0" smtClean="0">
                <a:solidFill>
                  <a:srgbClr val="0072A9"/>
                </a:solidFill>
                <a:latin typeface="Times New Roman" panose="02020603050405020304" pitchFamily="18" charset="0"/>
                <a:ea typeface="微软雅黑" pitchFamily="34" charset="-122"/>
                <a:cs typeface="Times New Roman" panose="02020603050405020304" pitchFamily="18" charset="0"/>
              </a:rPr>
              <a:t>Experimental </a:t>
            </a:r>
            <a:endParaRPr lang="zh-CN" altLang="en-US" sz="4800" dirty="0">
              <a:solidFill>
                <a:srgbClr val="0072A9"/>
              </a:solidFill>
              <a:latin typeface="Times New Roman" panose="02020603050405020304" pitchFamily="18" charset="0"/>
              <a:ea typeface="微软雅黑" pitchFamily="34" charset="-122"/>
              <a:cs typeface="Times New Roman" panose="02020603050405020304" pitchFamily="18" charset="0"/>
            </a:endParaRPr>
          </a:p>
        </p:txBody>
      </p:sp>
      <p:grpSp>
        <p:nvGrpSpPr>
          <p:cNvPr id="4" name="组合 3"/>
          <p:cNvGrpSpPr>
            <a:grpSpLocks/>
          </p:cNvGrpSpPr>
          <p:nvPr/>
        </p:nvGrpSpPr>
        <p:grpSpPr bwMode="auto">
          <a:xfrm>
            <a:off x="3652839" y="2719390"/>
            <a:ext cx="5001764" cy="769937"/>
            <a:chOff x="4219446" y="2719496"/>
            <a:chExt cx="3965846" cy="769441"/>
          </a:xfrm>
        </p:grpSpPr>
        <p:sp>
          <p:nvSpPr>
            <p:cNvPr id="5" name="矩形 4"/>
            <p:cNvSpPr/>
            <p:nvPr/>
          </p:nvSpPr>
          <p:spPr>
            <a:xfrm>
              <a:off x="4448063" y="2809927"/>
              <a:ext cx="3295875" cy="642525"/>
            </a:xfrm>
            <a:prstGeom prst="rect">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p:nvPr/>
          </p:nvSpPr>
          <p:spPr>
            <a:xfrm>
              <a:off x="4219446" y="2719496"/>
              <a:ext cx="3965846" cy="769441"/>
            </a:xfrm>
            <a:prstGeom prst="rect">
              <a:avLst/>
            </a:prstGeom>
            <a:noFill/>
          </p:spPr>
          <p:txBody>
            <a:bodyPr wrap="square">
              <a:spAutoFit/>
            </a:bodyPr>
            <a:lstStyle/>
            <a:p>
              <a:pPr algn="ctr" eaLnBrk="1" fontAlgn="auto" hangingPunct="1">
                <a:spcBef>
                  <a:spcPts val="0"/>
                </a:spcBef>
                <a:spcAft>
                  <a:spcPts val="0"/>
                </a:spcAft>
                <a:defRPr/>
              </a:pPr>
              <a:r>
                <a:rPr lang="en-US" altLang="zh-CN" sz="4400" b="1" dirty="0">
                  <a:solidFill>
                    <a:schemeClr val="bg1"/>
                  </a:solidFill>
                  <a:latin typeface="+mj-lt"/>
                  <a:ea typeface="+mn-ea"/>
                </a:rPr>
                <a:t>The </a:t>
              </a:r>
              <a:r>
                <a:rPr lang="en-US" altLang="zh-CN" sz="4400" b="1" dirty="0" smtClean="0">
                  <a:solidFill>
                    <a:schemeClr val="bg1"/>
                  </a:solidFill>
                  <a:latin typeface="+mj-lt"/>
                  <a:ea typeface="+mn-ea"/>
                </a:rPr>
                <a:t>Second </a:t>
              </a:r>
              <a:r>
                <a:rPr lang="en-US" altLang="zh-CN" sz="4400" b="1" dirty="0">
                  <a:solidFill>
                    <a:schemeClr val="bg1"/>
                  </a:solidFill>
                  <a:latin typeface="+mj-lt"/>
                  <a:ea typeface="+mn-ea"/>
                </a:rPr>
                <a:t>Part</a:t>
              </a:r>
              <a:endParaRPr lang="zh-CN" altLang="en-US" sz="4400" b="1" dirty="0">
                <a:solidFill>
                  <a:schemeClr val="bg1"/>
                </a:solidFill>
                <a:latin typeface="+mj-lt"/>
                <a:ea typeface="+mn-ea"/>
              </a:endParaRPr>
            </a:p>
          </p:txBody>
        </p:sp>
      </p:grpSp>
      <p:cxnSp>
        <p:nvCxnSpPr>
          <p:cNvPr id="7" name="直接连接符 6"/>
          <p:cNvCxnSpPr/>
          <p:nvPr/>
        </p:nvCxnSpPr>
        <p:spPr>
          <a:xfrm>
            <a:off x="4448175" y="3651250"/>
            <a:ext cx="3295650" cy="0"/>
          </a:xfrm>
          <a:prstGeom prst="line">
            <a:avLst/>
          </a:prstGeom>
          <a:ln w="6350">
            <a:solidFill>
              <a:srgbClr val="0072A9"/>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4006850" y="4643438"/>
            <a:ext cx="4178300" cy="0"/>
          </a:xfrm>
          <a:prstGeom prst="line">
            <a:avLst/>
          </a:prstGeom>
          <a:ln w="6350">
            <a:solidFill>
              <a:srgbClr val="0072A9"/>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4387850" y="4733925"/>
            <a:ext cx="3416300" cy="460375"/>
          </a:xfrm>
          <a:prstGeom prst="rect">
            <a:avLst/>
          </a:prstGeom>
          <a:noFill/>
        </p:spPr>
        <p:txBody>
          <a:bodyPr>
            <a:spAutoFit/>
          </a:bodyPr>
          <a:lstStyle/>
          <a:p>
            <a:pPr eaLnBrk="1" fontAlgn="auto" hangingPunct="1">
              <a:spcBef>
                <a:spcPts val="0"/>
              </a:spcBef>
              <a:spcAft>
                <a:spcPts val="0"/>
              </a:spcAft>
              <a:defRPr/>
            </a:pPr>
            <a:r>
              <a:rPr lang="en-US" altLang="zh-CN" sz="2400" dirty="0">
                <a:solidFill>
                  <a:srgbClr val="0072A9"/>
                </a:solidFill>
                <a:latin typeface="Times New Roman" panose="02020603050405020304" pitchFamily="18" charset="0"/>
                <a:ea typeface="+mn-ea"/>
                <a:cs typeface="Times New Roman" panose="02020603050405020304" pitchFamily="18" charset="0"/>
              </a:rPr>
              <a:t>We are pursuing the best!</a:t>
            </a:r>
            <a:endParaRPr lang="zh-CN" altLang="en-US" sz="2400" dirty="0">
              <a:solidFill>
                <a:srgbClr val="0072A9"/>
              </a:solidFill>
              <a:latin typeface="Times New Roman" panose="02020603050405020304" pitchFamily="18" charset="0"/>
              <a:ea typeface="+mn-ea"/>
              <a:cs typeface="Times New Roman" panose="02020603050405020304" pitchFamily="18" charset="0"/>
            </a:endParaRPr>
          </a:p>
        </p:txBody>
      </p:sp>
      <p:grpSp>
        <p:nvGrpSpPr>
          <p:cNvPr id="10" name="组合 9"/>
          <p:cNvGrpSpPr>
            <a:grpSpLocks/>
          </p:cNvGrpSpPr>
          <p:nvPr/>
        </p:nvGrpSpPr>
        <p:grpSpPr bwMode="auto">
          <a:xfrm>
            <a:off x="-247650" y="-19050"/>
            <a:ext cx="12687300" cy="280988"/>
            <a:chOff x="-246861" y="0"/>
            <a:chExt cx="12685723" cy="281354"/>
          </a:xfrm>
        </p:grpSpPr>
        <p:sp>
          <p:nvSpPr>
            <p:cNvPr id="11" name="平行四边形 10"/>
            <p:cNvSpPr/>
            <p:nvPr/>
          </p:nvSpPr>
          <p:spPr>
            <a:xfrm>
              <a:off x="7107" y="0"/>
              <a:ext cx="731747"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平行四边形 11"/>
            <p:cNvSpPr/>
            <p:nvPr/>
          </p:nvSpPr>
          <p:spPr>
            <a:xfrm flipH="1">
              <a:off x="-246861" y="0"/>
              <a:ext cx="731747"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3" name="平行四边形 12"/>
            <p:cNvSpPr/>
            <p:nvPr/>
          </p:nvSpPr>
          <p:spPr>
            <a:xfrm>
              <a:off x="981711" y="0"/>
              <a:ext cx="731747"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4" name="平行四边形 13"/>
            <p:cNvSpPr/>
            <p:nvPr/>
          </p:nvSpPr>
          <p:spPr>
            <a:xfrm flipH="1">
              <a:off x="727743" y="0"/>
              <a:ext cx="731747"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平行四边形 14"/>
            <p:cNvSpPr/>
            <p:nvPr/>
          </p:nvSpPr>
          <p:spPr>
            <a:xfrm>
              <a:off x="1957903" y="0"/>
              <a:ext cx="730159"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6" name="平行四边形 15"/>
            <p:cNvSpPr/>
            <p:nvPr/>
          </p:nvSpPr>
          <p:spPr>
            <a:xfrm flipH="1">
              <a:off x="1703934" y="0"/>
              <a:ext cx="730159"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7" name="平行四边形 16"/>
            <p:cNvSpPr/>
            <p:nvPr/>
          </p:nvSpPr>
          <p:spPr>
            <a:xfrm>
              <a:off x="2932507" y="0"/>
              <a:ext cx="731746"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8" name="平行四边形 17"/>
            <p:cNvSpPr/>
            <p:nvPr/>
          </p:nvSpPr>
          <p:spPr>
            <a:xfrm flipH="1">
              <a:off x="2678538" y="0"/>
              <a:ext cx="731746"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9" name="平行四边形 18"/>
            <p:cNvSpPr/>
            <p:nvPr/>
          </p:nvSpPr>
          <p:spPr>
            <a:xfrm>
              <a:off x="3907111" y="0"/>
              <a:ext cx="731746"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0" name="平行四边形 19"/>
            <p:cNvSpPr/>
            <p:nvPr/>
          </p:nvSpPr>
          <p:spPr>
            <a:xfrm flipH="1">
              <a:off x="3653142" y="0"/>
              <a:ext cx="731746"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1" name="平行四边形 20"/>
            <p:cNvSpPr/>
            <p:nvPr/>
          </p:nvSpPr>
          <p:spPr>
            <a:xfrm>
              <a:off x="4881714" y="0"/>
              <a:ext cx="731746"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2" name="平行四边形 21"/>
            <p:cNvSpPr/>
            <p:nvPr/>
          </p:nvSpPr>
          <p:spPr>
            <a:xfrm flipH="1">
              <a:off x="4627746" y="0"/>
              <a:ext cx="731746"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3" name="平行四边形 22"/>
            <p:cNvSpPr/>
            <p:nvPr/>
          </p:nvSpPr>
          <p:spPr>
            <a:xfrm>
              <a:off x="5857905" y="0"/>
              <a:ext cx="730159"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4" name="平行四边形 23"/>
            <p:cNvSpPr/>
            <p:nvPr/>
          </p:nvSpPr>
          <p:spPr>
            <a:xfrm flipH="1">
              <a:off x="5603937" y="0"/>
              <a:ext cx="730159"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5" name="平行四边形 24"/>
            <p:cNvSpPr/>
            <p:nvPr/>
          </p:nvSpPr>
          <p:spPr>
            <a:xfrm>
              <a:off x="6832509" y="0"/>
              <a:ext cx="731747"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6" name="平行四边形 25"/>
            <p:cNvSpPr/>
            <p:nvPr/>
          </p:nvSpPr>
          <p:spPr>
            <a:xfrm flipH="1">
              <a:off x="6578541" y="0"/>
              <a:ext cx="731747"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7" name="平行四边形 26"/>
            <p:cNvSpPr/>
            <p:nvPr/>
          </p:nvSpPr>
          <p:spPr>
            <a:xfrm>
              <a:off x="7807113" y="0"/>
              <a:ext cx="731747"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8" name="平行四边形 27"/>
            <p:cNvSpPr/>
            <p:nvPr/>
          </p:nvSpPr>
          <p:spPr>
            <a:xfrm flipH="1">
              <a:off x="7553144" y="0"/>
              <a:ext cx="731747"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9" name="平行四边形 28"/>
            <p:cNvSpPr/>
            <p:nvPr/>
          </p:nvSpPr>
          <p:spPr>
            <a:xfrm>
              <a:off x="8781717" y="0"/>
              <a:ext cx="731747"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0" name="平行四边形 29"/>
            <p:cNvSpPr/>
            <p:nvPr/>
          </p:nvSpPr>
          <p:spPr>
            <a:xfrm flipH="1">
              <a:off x="8527748" y="0"/>
              <a:ext cx="731747"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1" name="平行四边形 30"/>
            <p:cNvSpPr/>
            <p:nvPr/>
          </p:nvSpPr>
          <p:spPr>
            <a:xfrm>
              <a:off x="9757908" y="0"/>
              <a:ext cx="730159"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2" name="平行四边形 31"/>
            <p:cNvSpPr/>
            <p:nvPr/>
          </p:nvSpPr>
          <p:spPr>
            <a:xfrm flipH="1">
              <a:off x="9503940" y="0"/>
              <a:ext cx="730159"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3" name="平行四边形 32"/>
            <p:cNvSpPr/>
            <p:nvPr/>
          </p:nvSpPr>
          <p:spPr>
            <a:xfrm>
              <a:off x="10732512" y="0"/>
              <a:ext cx="731746"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4" name="平行四边形 33"/>
            <p:cNvSpPr/>
            <p:nvPr/>
          </p:nvSpPr>
          <p:spPr>
            <a:xfrm flipH="1">
              <a:off x="10478544" y="0"/>
              <a:ext cx="731746"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5" name="平行四边形 34"/>
            <p:cNvSpPr/>
            <p:nvPr/>
          </p:nvSpPr>
          <p:spPr>
            <a:xfrm>
              <a:off x="11707116" y="0"/>
              <a:ext cx="731746"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6" name="平行四边形 35"/>
            <p:cNvSpPr/>
            <p:nvPr/>
          </p:nvSpPr>
          <p:spPr>
            <a:xfrm flipH="1">
              <a:off x="11453148" y="0"/>
              <a:ext cx="731746"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grpSp>
        <p:nvGrpSpPr>
          <p:cNvPr id="37" name="组合 36"/>
          <p:cNvGrpSpPr>
            <a:grpSpLocks/>
          </p:cNvGrpSpPr>
          <p:nvPr/>
        </p:nvGrpSpPr>
        <p:grpSpPr bwMode="auto">
          <a:xfrm flipV="1">
            <a:off x="-247650" y="6596063"/>
            <a:ext cx="12687300" cy="280987"/>
            <a:chOff x="-246861" y="0"/>
            <a:chExt cx="12685723" cy="281354"/>
          </a:xfrm>
        </p:grpSpPr>
        <p:sp>
          <p:nvSpPr>
            <p:cNvPr id="38" name="平行四边形 37"/>
            <p:cNvSpPr/>
            <p:nvPr/>
          </p:nvSpPr>
          <p:spPr>
            <a:xfrm>
              <a:off x="7107" y="0"/>
              <a:ext cx="731747"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9" name="平行四边形 38"/>
            <p:cNvSpPr/>
            <p:nvPr/>
          </p:nvSpPr>
          <p:spPr>
            <a:xfrm flipH="1">
              <a:off x="-246861" y="0"/>
              <a:ext cx="731747"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0" name="平行四边形 39"/>
            <p:cNvSpPr/>
            <p:nvPr/>
          </p:nvSpPr>
          <p:spPr>
            <a:xfrm>
              <a:off x="981711" y="0"/>
              <a:ext cx="731747"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1" name="平行四边形 40"/>
            <p:cNvSpPr/>
            <p:nvPr/>
          </p:nvSpPr>
          <p:spPr>
            <a:xfrm flipH="1">
              <a:off x="727743" y="0"/>
              <a:ext cx="731747"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2" name="平行四边形 41"/>
            <p:cNvSpPr/>
            <p:nvPr/>
          </p:nvSpPr>
          <p:spPr>
            <a:xfrm>
              <a:off x="1957903" y="0"/>
              <a:ext cx="730159"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3" name="平行四边形 42"/>
            <p:cNvSpPr/>
            <p:nvPr/>
          </p:nvSpPr>
          <p:spPr>
            <a:xfrm flipH="1">
              <a:off x="1703934" y="0"/>
              <a:ext cx="730159"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4" name="平行四边形 43"/>
            <p:cNvSpPr/>
            <p:nvPr/>
          </p:nvSpPr>
          <p:spPr>
            <a:xfrm>
              <a:off x="2932507" y="0"/>
              <a:ext cx="731746"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5" name="平行四边形 44"/>
            <p:cNvSpPr/>
            <p:nvPr/>
          </p:nvSpPr>
          <p:spPr>
            <a:xfrm flipH="1">
              <a:off x="2678538" y="0"/>
              <a:ext cx="731746"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6" name="平行四边形 45"/>
            <p:cNvSpPr/>
            <p:nvPr/>
          </p:nvSpPr>
          <p:spPr>
            <a:xfrm>
              <a:off x="3907111" y="0"/>
              <a:ext cx="731746"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7" name="平行四边形 46"/>
            <p:cNvSpPr/>
            <p:nvPr/>
          </p:nvSpPr>
          <p:spPr>
            <a:xfrm flipH="1">
              <a:off x="3653142" y="0"/>
              <a:ext cx="731746"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8" name="平行四边形 47"/>
            <p:cNvSpPr/>
            <p:nvPr/>
          </p:nvSpPr>
          <p:spPr>
            <a:xfrm>
              <a:off x="4881714" y="0"/>
              <a:ext cx="731746"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9" name="平行四边形 48"/>
            <p:cNvSpPr/>
            <p:nvPr/>
          </p:nvSpPr>
          <p:spPr>
            <a:xfrm flipH="1">
              <a:off x="4627746" y="0"/>
              <a:ext cx="731746"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0" name="平行四边形 49"/>
            <p:cNvSpPr/>
            <p:nvPr/>
          </p:nvSpPr>
          <p:spPr>
            <a:xfrm>
              <a:off x="5857905" y="0"/>
              <a:ext cx="730159"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1" name="平行四边形 50"/>
            <p:cNvSpPr/>
            <p:nvPr/>
          </p:nvSpPr>
          <p:spPr>
            <a:xfrm flipH="1">
              <a:off x="5603937" y="0"/>
              <a:ext cx="730159"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2" name="平行四边形 51"/>
            <p:cNvSpPr/>
            <p:nvPr/>
          </p:nvSpPr>
          <p:spPr>
            <a:xfrm>
              <a:off x="6832509" y="0"/>
              <a:ext cx="731747"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3" name="平行四边形 52"/>
            <p:cNvSpPr/>
            <p:nvPr/>
          </p:nvSpPr>
          <p:spPr>
            <a:xfrm flipH="1">
              <a:off x="6578541" y="0"/>
              <a:ext cx="731747"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4" name="平行四边形 53"/>
            <p:cNvSpPr/>
            <p:nvPr/>
          </p:nvSpPr>
          <p:spPr>
            <a:xfrm>
              <a:off x="7807113" y="0"/>
              <a:ext cx="731747"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5" name="平行四边形 54"/>
            <p:cNvSpPr/>
            <p:nvPr/>
          </p:nvSpPr>
          <p:spPr>
            <a:xfrm flipH="1">
              <a:off x="7553144" y="0"/>
              <a:ext cx="731747"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6" name="平行四边形 55"/>
            <p:cNvSpPr/>
            <p:nvPr/>
          </p:nvSpPr>
          <p:spPr>
            <a:xfrm>
              <a:off x="8781717" y="0"/>
              <a:ext cx="731747"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7" name="平行四边形 56"/>
            <p:cNvSpPr/>
            <p:nvPr/>
          </p:nvSpPr>
          <p:spPr>
            <a:xfrm flipH="1">
              <a:off x="8527748" y="0"/>
              <a:ext cx="731747"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8" name="平行四边形 57"/>
            <p:cNvSpPr/>
            <p:nvPr/>
          </p:nvSpPr>
          <p:spPr>
            <a:xfrm>
              <a:off x="9757908" y="0"/>
              <a:ext cx="730159"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9" name="平行四边形 58"/>
            <p:cNvSpPr/>
            <p:nvPr/>
          </p:nvSpPr>
          <p:spPr>
            <a:xfrm flipH="1">
              <a:off x="9503940" y="0"/>
              <a:ext cx="730159"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0" name="平行四边形 59"/>
            <p:cNvSpPr/>
            <p:nvPr/>
          </p:nvSpPr>
          <p:spPr>
            <a:xfrm>
              <a:off x="10732512" y="0"/>
              <a:ext cx="731746"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1" name="平行四边形 60"/>
            <p:cNvSpPr/>
            <p:nvPr/>
          </p:nvSpPr>
          <p:spPr>
            <a:xfrm flipH="1">
              <a:off x="10478544" y="0"/>
              <a:ext cx="731746"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2" name="平行四边形 61"/>
            <p:cNvSpPr/>
            <p:nvPr/>
          </p:nvSpPr>
          <p:spPr>
            <a:xfrm>
              <a:off x="11707116" y="0"/>
              <a:ext cx="731746" cy="281354"/>
            </a:xfrm>
            <a:prstGeom prst="parallelogram">
              <a:avLst>
                <a:gd name="adj" fmla="val 89888"/>
              </a:avLst>
            </a:prstGeom>
            <a:solidFill>
              <a:srgbClr val="0155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3" name="平行四边形 62"/>
            <p:cNvSpPr/>
            <p:nvPr/>
          </p:nvSpPr>
          <p:spPr>
            <a:xfrm flipH="1">
              <a:off x="11453148" y="0"/>
              <a:ext cx="731746" cy="281354"/>
            </a:xfrm>
            <a:prstGeom prst="parallelogram">
              <a:avLst>
                <a:gd name="adj" fmla="val 89888"/>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sp>
        <p:nvSpPr>
          <p:cNvPr id="64" name="Freeform 59"/>
          <p:cNvSpPr>
            <a:spLocks noEditPoints="1"/>
          </p:cNvSpPr>
          <p:nvPr/>
        </p:nvSpPr>
        <p:spPr bwMode="auto">
          <a:xfrm>
            <a:off x="5651500" y="1814513"/>
            <a:ext cx="889000" cy="671512"/>
          </a:xfrm>
          <a:custGeom>
            <a:avLst/>
            <a:gdLst>
              <a:gd name="T0" fmla="*/ 2147483647 w 111"/>
              <a:gd name="T1" fmla="*/ 2147483647 h 84"/>
              <a:gd name="T2" fmla="*/ 2147483647 w 111"/>
              <a:gd name="T3" fmla="*/ 2147483647 h 84"/>
              <a:gd name="T4" fmla="*/ 2147483647 w 111"/>
              <a:gd name="T5" fmla="*/ 2147483647 h 84"/>
              <a:gd name="T6" fmla="*/ 2147483647 w 111"/>
              <a:gd name="T7" fmla="*/ 2147483647 h 84"/>
              <a:gd name="T8" fmla="*/ 2147483647 w 111"/>
              <a:gd name="T9" fmla="*/ 2147483647 h 84"/>
              <a:gd name="T10" fmla="*/ 2147483647 w 111"/>
              <a:gd name="T11" fmla="*/ 2147483647 h 84"/>
              <a:gd name="T12" fmla="*/ 2147483647 w 111"/>
              <a:gd name="T13" fmla="*/ 2147483647 h 84"/>
              <a:gd name="T14" fmla="*/ 2147483647 w 111"/>
              <a:gd name="T15" fmla="*/ 2147483647 h 84"/>
              <a:gd name="T16" fmla="*/ 2147483647 w 111"/>
              <a:gd name="T17" fmla="*/ 2147483647 h 84"/>
              <a:gd name="T18" fmla="*/ 2147483647 w 111"/>
              <a:gd name="T19" fmla="*/ 2147483647 h 84"/>
              <a:gd name="T20" fmla="*/ 2147483647 w 111"/>
              <a:gd name="T21" fmla="*/ 2147483647 h 84"/>
              <a:gd name="T22" fmla="*/ 2147483647 w 111"/>
              <a:gd name="T23" fmla="*/ 2147483647 h 84"/>
              <a:gd name="T24" fmla="*/ 2147483647 w 111"/>
              <a:gd name="T25" fmla="*/ 2147483647 h 84"/>
              <a:gd name="T26" fmla="*/ 2147483647 w 111"/>
              <a:gd name="T27" fmla="*/ 2147483647 h 84"/>
              <a:gd name="T28" fmla="*/ 2147483647 w 111"/>
              <a:gd name="T29" fmla="*/ 2147483647 h 84"/>
              <a:gd name="T30" fmla="*/ 2147483647 w 111"/>
              <a:gd name="T31" fmla="*/ 2147483647 h 84"/>
              <a:gd name="T32" fmla="*/ 2147483647 w 111"/>
              <a:gd name="T33" fmla="*/ 2147483647 h 84"/>
              <a:gd name="T34" fmla="*/ 2147483647 w 111"/>
              <a:gd name="T35" fmla="*/ 2147483647 h 84"/>
              <a:gd name="T36" fmla="*/ 2147483647 w 111"/>
              <a:gd name="T37" fmla="*/ 2147483647 h 84"/>
              <a:gd name="T38" fmla="*/ 2147483647 w 111"/>
              <a:gd name="T39" fmla="*/ 2147483647 h 84"/>
              <a:gd name="T40" fmla="*/ 2147483647 w 111"/>
              <a:gd name="T41" fmla="*/ 2147483647 h 84"/>
              <a:gd name="T42" fmla="*/ 2147483647 w 111"/>
              <a:gd name="T43" fmla="*/ 2147483647 h 84"/>
              <a:gd name="T44" fmla="*/ 2147483647 w 111"/>
              <a:gd name="T45" fmla="*/ 2147483647 h 84"/>
              <a:gd name="T46" fmla="*/ 2147483647 w 111"/>
              <a:gd name="T47" fmla="*/ 2147483647 h 84"/>
              <a:gd name="T48" fmla="*/ 2147483647 w 111"/>
              <a:gd name="T49" fmla="*/ 2147483647 h 84"/>
              <a:gd name="T50" fmla="*/ 2147483647 w 111"/>
              <a:gd name="T51" fmla="*/ 2147483647 h 84"/>
              <a:gd name="T52" fmla="*/ 2147483647 w 111"/>
              <a:gd name="T53" fmla="*/ 2147483647 h 84"/>
              <a:gd name="T54" fmla="*/ 2147483647 w 111"/>
              <a:gd name="T55" fmla="*/ 2147483647 h 84"/>
              <a:gd name="T56" fmla="*/ 2147483647 w 111"/>
              <a:gd name="T57" fmla="*/ 2147483647 h 84"/>
              <a:gd name="T58" fmla="*/ 2147483647 w 111"/>
              <a:gd name="T59" fmla="*/ 2147483647 h 84"/>
              <a:gd name="T60" fmla="*/ 2147483647 w 111"/>
              <a:gd name="T61" fmla="*/ 2147483647 h 84"/>
              <a:gd name="T62" fmla="*/ 2147483647 w 111"/>
              <a:gd name="T63" fmla="*/ 2147483647 h 84"/>
              <a:gd name="T64" fmla="*/ 2147483647 w 111"/>
              <a:gd name="T65" fmla="*/ 2147483647 h 84"/>
              <a:gd name="T66" fmla="*/ 2147483647 w 111"/>
              <a:gd name="T67" fmla="*/ 2147483647 h 84"/>
              <a:gd name="T68" fmla="*/ 2147483647 w 111"/>
              <a:gd name="T69" fmla="*/ 2147483647 h 84"/>
              <a:gd name="T70" fmla="*/ 2147483647 w 111"/>
              <a:gd name="T71" fmla="*/ 2147483647 h 84"/>
              <a:gd name="T72" fmla="*/ 2147483647 w 111"/>
              <a:gd name="T73" fmla="*/ 2147483647 h 84"/>
              <a:gd name="T74" fmla="*/ 2147483647 w 111"/>
              <a:gd name="T75" fmla="*/ 2147483647 h 84"/>
              <a:gd name="T76" fmla="*/ 2147483647 w 111"/>
              <a:gd name="T77" fmla="*/ 2147483647 h 84"/>
              <a:gd name="T78" fmla="*/ 2147483647 w 111"/>
              <a:gd name="T79" fmla="*/ 2147483647 h 84"/>
              <a:gd name="T80" fmla="*/ 2147483647 w 111"/>
              <a:gd name="T81" fmla="*/ 2147483647 h 84"/>
              <a:gd name="T82" fmla="*/ 2147483647 w 111"/>
              <a:gd name="T83" fmla="*/ 2147483647 h 84"/>
              <a:gd name="T84" fmla="*/ 2147483647 w 111"/>
              <a:gd name="T85" fmla="*/ 2147483647 h 84"/>
              <a:gd name="T86" fmla="*/ 2147483647 w 111"/>
              <a:gd name="T87" fmla="*/ 2147483647 h 84"/>
              <a:gd name="T88" fmla="*/ 2147483647 w 111"/>
              <a:gd name="T89" fmla="*/ 2147483647 h 84"/>
              <a:gd name="T90" fmla="*/ 2147483647 w 111"/>
              <a:gd name="T91" fmla="*/ 2147483647 h 84"/>
              <a:gd name="T92" fmla="*/ 2147483647 w 111"/>
              <a:gd name="T93" fmla="*/ 2147483647 h 84"/>
              <a:gd name="T94" fmla="*/ 2147483647 w 111"/>
              <a:gd name="T95" fmla="*/ 2147483647 h 84"/>
              <a:gd name="T96" fmla="*/ 2147483647 w 111"/>
              <a:gd name="T97" fmla="*/ 2147483647 h 84"/>
              <a:gd name="T98" fmla="*/ 0 w 111"/>
              <a:gd name="T99" fmla="*/ 2147483647 h 84"/>
              <a:gd name="T100" fmla="*/ 2147483647 w 111"/>
              <a:gd name="T101" fmla="*/ 2147483647 h 84"/>
              <a:gd name="T102" fmla="*/ 2147483647 w 111"/>
              <a:gd name="T103" fmla="*/ 2147483647 h 84"/>
              <a:gd name="T104" fmla="*/ 2147483647 w 111"/>
              <a:gd name="T105" fmla="*/ 2147483647 h 84"/>
              <a:gd name="T106" fmla="*/ 2147483647 w 111"/>
              <a:gd name="T107" fmla="*/ 2147483647 h 84"/>
              <a:gd name="T108" fmla="*/ 2147483647 w 111"/>
              <a:gd name="T109" fmla="*/ 2147483647 h 84"/>
              <a:gd name="T110" fmla="*/ 2147483647 w 111"/>
              <a:gd name="T111" fmla="*/ 2147483647 h 8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11" h="84">
                <a:moveTo>
                  <a:pt x="17" y="2"/>
                </a:moveTo>
                <a:cubicBezTo>
                  <a:pt x="22" y="0"/>
                  <a:pt x="26" y="1"/>
                  <a:pt x="29" y="4"/>
                </a:cubicBezTo>
                <a:cubicBezTo>
                  <a:pt x="27" y="21"/>
                  <a:pt x="24" y="37"/>
                  <a:pt x="20" y="51"/>
                </a:cubicBezTo>
                <a:cubicBezTo>
                  <a:pt x="15" y="50"/>
                  <a:pt x="10" y="49"/>
                  <a:pt x="5" y="48"/>
                </a:cubicBezTo>
                <a:cubicBezTo>
                  <a:pt x="6" y="31"/>
                  <a:pt x="11" y="15"/>
                  <a:pt x="17" y="2"/>
                </a:cubicBezTo>
                <a:close/>
                <a:moveTo>
                  <a:pt x="20" y="68"/>
                </a:moveTo>
                <a:cubicBezTo>
                  <a:pt x="17" y="76"/>
                  <a:pt x="17" y="76"/>
                  <a:pt x="17" y="76"/>
                </a:cubicBezTo>
                <a:cubicBezTo>
                  <a:pt x="74" y="76"/>
                  <a:pt x="80" y="76"/>
                  <a:pt x="107" y="76"/>
                </a:cubicBezTo>
                <a:cubicBezTo>
                  <a:pt x="111" y="76"/>
                  <a:pt x="111" y="76"/>
                  <a:pt x="111" y="76"/>
                </a:cubicBezTo>
                <a:cubicBezTo>
                  <a:pt x="111" y="72"/>
                  <a:pt x="111" y="72"/>
                  <a:pt x="111" y="72"/>
                </a:cubicBezTo>
                <a:cubicBezTo>
                  <a:pt x="111" y="27"/>
                  <a:pt x="111" y="27"/>
                  <a:pt x="111" y="27"/>
                </a:cubicBezTo>
                <a:cubicBezTo>
                  <a:pt x="111" y="26"/>
                  <a:pt x="111" y="26"/>
                  <a:pt x="111" y="26"/>
                </a:cubicBezTo>
                <a:cubicBezTo>
                  <a:pt x="110" y="24"/>
                  <a:pt x="110" y="24"/>
                  <a:pt x="110" y="24"/>
                </a:cubicBezTo>
                <a:cubicBezTo>
                  <a:pt x="96" y="11"/>
                  <a:pt x="96" y="11"/>
                  <a:pt x="96" y="11"/>
                </a:cubicBezTo>
                <a:cubicBezTo>
                  <a:pt x="95" y="10"/>
                  <a:pt x="95" y="10"/>
                  <a:pt x="95" y="10"/>
                </a:cubicBezTo>
                <a:cubicBezTo>
                  <a:pt x="93" y="10"/>
                  <a:pt x="93" y="10"/>
                  <a:pt x="93" y="10"/>
                </a:cubicBezTo>
                <a:cubicBezTo>
                  <a:pt x="33" y="10"/>
                  <a:pt x="33" y="10"/>
                  <a:pt x="33" y="10"/>
                </a:cubicBezTo>
                <a:cubicBezTo>
                  <a:pt x="33" y="12"/>
                  <a:pt x="33" y="15"/>
                  <a:pt x="33" y="17"/>
                </a:cubicBezTo>
                <a:cubicBezTo>
                  <a:pt x="89" y="17"/>
                  <a:pt x="89" y="17"/>
                  <a:pt x="89" y="17"/>
                </a:cubicBezTo>
                <a:cubicBezTo>
                  <a:pt x="88" y="29"/>
                  <a:pt x="88" y="29"/>
                  <a:pt x="88" y="29"/>
                </a:cubicBezTo>
                <a:cubicBezTo>
                  <a:pt x="88" y="31"/>
                  <a:pt x="88" y="31"/>
                  <a:pt x="88" y="31"/>
                </a:cubicBezTo>
                <a:cubicBezTo>
                  <a:pt x="90" y="31"/>
                  <a:pt x="90" y="31"/>
                  <a:pt x="90" y="31"/>
                </a:cubicBezTo>
                <a:cubicBezTo>
                  <a:pt x="104" y="31"/>
                  <a:pt x="104" y="31"/>
                  <a:pt x="104" y="31"/>
                </a:cubicBezTo>
                <a:cubicBezTo>
                  <a:pt x="104" y="68"/>
                  <a:pt x="104" y="68"/>
                  <a:pt x="104" y="68"/>
                </a:cubicBezTo>
                <a:cubicBezTo>
                  <a:pt x="84" y="68"/>
                  <a:pt x="61" y="68"/>
                  <a:pt x="20" y="68"/>
                </a:cubicBezTo>
                <a:close/>
                <a:moveTo>
                  <a:pt x="102" y="27"/>
                </a:moveTo>
                <a:cubicBezTo>
                  <a:pt x="92" y="27"/>
                  <a:pt x="92" y="27"/>
                  <a:pt x="92" y="27"/>
                </a:cubicBezTo>
                <a:cubicBezTo>
                  <a:pt x="93" y="19"/>
                  <a:pt x="93" y="19"/>
                  <a:pt x="93" y="19"/>
                </a:cubicBezTo>
                <a:cubicBezTo>
                  <a:pt x="102" y="27"/>
                  <a:pt x="102" y="27"/>
                  <a:pt x="102" y="27"/>
                </a:cubicBezTo>
                <a:close/>
                <a:moveTo>
                  <a:pt x="34" y="45"/>
                </a:moveTo>
                <a:cubicBezTo>
                  <a:pt x="79" y="45"/>
                  <a:pt x="79" y="45"/>
                  <a:pt x="79" y="45"/>
                </a:cubicBezTo>
                <a:cubicBezTo>
                  <a:pt x="79" y="48"/>
                  <a:pt x="79" y="48"/>
                  <a:pt x="79" y="48"/>
                </a:cubicBezTo>
                <a:cubicBezTo>
                  <a:pt x="34" y="48"/>
                  <a:pt x="34" y="48"/>
                  <a:pt x="34" y="48"/>
                </a:cubicBezTo>
                <a:cubicBezTo>
                  <a:pt x="34" y="45"/>
                  <a:pt x="34" y="45"/>
                  <a:pt x="34" y="45"/>
                </a:cubicBezTo>
                <a:close/>
                <a:moveTo>
                  <a:pt x="34" y="34"/>
                </a:moveTo>
                <a:cubicBezTo>
                  <a:pt x="75" y="34"/>
                  <a:pt x="75" y="34"/>
                  <a:pt x="75" y="34"/>
                </a:cubicBezTo>
                <a:cubicBezTo>
                  <a:pt x="75" y="37"/>
                  <a:pt x="75" y="37"/>
                  <a:pt x="75" y="37"/>
                </a:cubicBezTo>
                <a:cubicBezTo>
                  <a:pt x="34" y="37"/>
                  <a:pt x="34" y="37"/>
                  <a:pt x="34" y="37"/>
                </a:cubicBezTo>
                <a:cubicBezTo>
                  <a:pt x="34" y="34"/>
                  <a:pt x="34" y="34"/>
                  <a:pt x="34" y="34"/>
                </a:cubicBezTo>
                <a:close/>
                <a:moveTo>
                  <a:pt x="34" y="23"/>
                </a:moveTo>
                <a:cubicBezTo>
                  <a:pt x="75" y="23"/>
                  <a:pt x="75" y="23"/>
                  <a:pt x="75" y="23"/>
                </a:cubicBezTo>
                <a:cubicBezTo>
                  <a:pt x="75" y="26"/>
                  <a:pt x="75" y="26"/>
                  <a:pt x="75" y="26"/>
                </a:cubicBezTo>
                <a:cubicBezTo>
                  <a:pt x="34" y="26"/>
                  <a:pt x="34" y="26"/>
                  <a:pt x="34" y="26"/>
                </a:cubicBezTo>
                <a:cubicBezTo>
                  <a:pt x="34" y="23"/>
                  <a:pt x="34" y="23"/>
                  <a:pt x="34" y="23"/>
                </a:cubicBezTo>
                <a:close/>
                <a:moveTo>
                  <a:pt x="4" y="70"/>
                </a:moveTo>
                <a:cubicBezTo>
                  <a:pt x="10" y="72"/>
                  <a:pt x="10" y="72"/>
                  <a:pt x="10" y="72"/>
                </a:cubicBezTo>
                <a:cubicBezTo>
                  <a:pt x="10" y="79"/>
                  <a:pt x="10" y="79"/>
                  <a:pt x="10" y="79"/>
                </a:cubicBezTo>
                <a:cubicBezTo>
                  <a:pt x="5" y="84"/>
                  <a:pt x="5" y="84"/>
                  <a:pt x="5" y="84"/>
                </a:cubicBezTo>
                <a:cubicBezTo>
                  <a:pt x="4" y="84"/>
                  <a:pt x="3" y="83"/>
                  <a:pt x="2" y="83"/>
                </a:cubicBezTo>
                <a:cubicBezTo>
                  <a:pt x="0" y="76"/>
                  <a:pt x="0" y="76"/>
                  <a:pt x="0" y="76"/>
                </a:cubicBezTo>
                <a:cubicBezTo>
                  <a:pt x="4" y="70"/>
                  <a:pt x="4" y="70"/>
                  <a:pt x="4" y="70"/>
                </a:cubicBezTo>
                <a:close/>
                <a:moveTo>
                  <a:pt x="4" y="51"/>
                </a:moveTo>
                <a:cubicBezTo>
                  <a:pt x="4" y="57"/>
                  <a:pt x="3" y="63"/>
                  <a:pt x="2" y="68"/>
                </a:cubicBezTo>
                <a:cubicBezTo>
                  <a:pt x="6" y="69"/>
                  <a:pt x="9" y="70"/>
                  <a:pt x="13" y="71"/>
                </a:cubicBezTo>
                <a:cubicBezTo>
                  <a:pt x="14" y="65"/>
                  <a:pt x="16" y="60"/>
                  <a:pt x="18" y="54"/>
                </a:cubicBezTo>
                <a:cubicBezTo>
                  <a:pt x="14" y="53"/>
                  <a:pt x="9" y="52"/>
                  <a:pt x="4" y="51"/>
                </a:cubicBezTo>
                <a:close/>
              </a:path>
            </a:pathLst>
          </a:custGeom>
          <a:solidFill>
            <a:srgbClr val="0072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pic>
        <p:nvPicPr>
          <p:cNvPr id="65" name="Audio 6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035841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5"/>
                                        </p:tgtEl>
                                      </p:cBhvr>
                                    </p:cmd>
                                  </p:childTnLst>
                                </p:cTn>
                              </p:par>
                              <p:par>
                                <p:cTn id="7" presetID="22" presetClass="entr" presetSubtype="1"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up)">
                                      <p:cBhvr>
                                        <p:cTn id="9" dur="500"/>
                                        <p:tgtEl>
                                          <p:spTgt spid="10"/>
                                        </p:tgtEl>
                                      </p:cBhvr>
                                    </p:animEffect>
                                  </p:childTnLst>
                                </p:cTn>
                              </p:par>
                              <p:par>
                                <p:cTn id="10" presetID="22" presetClass="entr" presetSubtype="4"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5"/>
                </p:tgtEl>
              </p:cMediaNode>
            </p:audio>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组合 55"/>
          <p:cNvGrpSpPr>
            <a:grpSpLocks/>
          </p:cNvGrpSpPr>
          <p:nvPr/>
        </p:nvGrpSpPr>
        <p:grpSpPr bwMode="auto">
          <a:xfrm>
            <a:off x="193675" y="185738"/>
            <a:ext cx="5133068" cy="825917"/>
            <a:chOff x="193490" y="186088"/>
            <a:chExt cx="5132301" cy="825016"/>
          </a:xfrm>
        </p:grpSpPr>
        <p:sp>
          <p:nvSpPr>
            <p:cNvPr id="2" name="菱形 1"/>
            <p:cNvSpPr/>
            <p:nvPr/>
          </p:nvSpPr>
          <p:spPr>
            <a:xfrm>
              <a:off x="193490" y="186088"/>
              <a:ext cx="825377" cy="824600"/>
            </a:xfrm>
            <a:prstGeom prst="diamond">
              <a:avLst/>
            </a:prstGeom>
            <a:solidFill>
              <a:srgbClr val="0072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313" name="文本框 2"/>
            <p:cNvSpPr txBox="1">
              <a:spLocks noChangeArrowheads="1"/>
            </p:cNvSpPr>
            <p:nvPr/>
          </p:nvSpPr>
          <p:spPr bwMode="auto">
            <a:xfrm>
              <a:off x="1018089" y="243238"/>
              <a:ext cx="4307702" cy="46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2400" dirty="0" smtClean="0">
                  <a:solidFill>
                    <a:srgbClr val="0072A9"/>
                  </a:solidFill>
                  <a:latin typeface="Times New Roman" panose="02020603050405020304" pitchFamily="18" charset="0"/>
                  <a:ea typeface="微软雅黑" pitchFamily="34" charset="-122"/>
                  <a:cs typeface="Times New Roman" panose="02020603050405020304" pitchFamily="18" charset="0"/>
                </a:rPr>
                <a:t>Membrane Synthesis</a:t>
              </a:r>
              <a:endParaRPr lang="zh-CN" altLang="en-US" sz="2400" dirty="0">
                <a:solidFill>
                  <a:srgbClr val="0072A9"/>
                </a:solidFill>
                <a:latin typeface="Times New Roman" panose="02020603050405020304" pitchFamily="18" charset="0"/>
                <a:ea typeface="微软雅黑" pitchFamily="34" charset="-122"/>
                <a:cs typeface="Times New Roman" panose="02020603050405020304" pitchFamily="18" charset="0"/>
              </a:endParaRPr>
            </a:p>
          </p:txBody>
        </p:sp>
        <p:sp>
          <p:nvSpPr>
            <p:cNvPr id="5" name="文本框 4"/>
            <p:cNvSpPr txBox="1"/>
            <p:nvPr/>
          </p:nvSpPr>
          <p:spPr>
            <a:xfrm>
              <a:off x="1018867" y="672919"/>
              <a:ext cx="4149105" cy="338185"/>
            </a:xfrm>
            <a:prstGeom prst="rect">
              <a:avLst/>
            </a:prstGeom>
            <a:noFill/>
          </p:spPr>
          <p:txBody>
            <a:bodyPr wrap="square">
              <a:spAutoFit/>
            </a:bodyPr>
            <a:lstStyle/>
            <a:p>
              <a:pPr eaLnBrk="1" fontAlgn="auto" hangingPunct="1">
                <a:spcBef>
                  <a:spcPts val="0"/>
                </a:spcBef>
                <a:spcAft>
                  <a:spcPts val="0"/>
                </a:spcAft>
                <a:defRPr/>
              </a:pPr>
              <a:r>
                <a:rPr lang="en-US" altLang="zh-CN" sz="1600" dirty="0" smtClean="0">
                  <a:solidFill>
                    <a:schemeClr val="bg2">
                      <a:lumMod val="25000"/>
                    </a:schemeClr>
                  </a:solidFill>
                  <a:latin typeface="Times New Roman" panose="02020603050405020304" pitchFamily="18" charset="0"/>
                  <a:ea typeface="+mn-ea"/>
                  <a:cs typeface="Times New Roman" panose="02020603050405020304" pitchFamily="18" charset="0"/>
                </a:rPr>
                <a:t>Carbon Molecular Sieve Membrane (CMSM)</a:t>
              </a:r>
              <a:endParaRPr lang="zh-CN" altLang="en-US" sz="1600" dirty="0">
                <a:solidFill>
                  <a:schemeClr val="bg2">
                    <a:lumMod val="25000"/>
                  </a:schemeClr>
                </a:solidFill>
                <a:latin typeface="Times New Roman" panose="02020603050405020304" pitchFamily="18" charset="0"/>
                <a:ea typeface="+mn-ea"/>
                <a:cs typeface="Times New Roman" panose="02020603050405020304" pitchFamily="18" charset="0"/>
              </a:endParaRPr>
            </a:p>
          </p:txBody>
        </p:sp>
        <p:sp>
          <p:nvSpPr>
            <p:cNvPr id="12315" name="Freeform 71"/>
            <p:cNvSpPr>
              <a:spLocks noEditPoints="1"/>
            </p:cNvSpPr>
            <p:nvPr/>
          </p:nvSpPr>
          <p:spPr bwMode="auto">
            <a:xfrm>
              <a:off x="390267" y="384564"/>
              <a:ext cx="370087" cy="391759"/>
            </a:xfrm>
            <a:custGeom>
              <a:avLst/>
              <a:gdLst>
                <a:gd name="T0" fmla="*/ 2147483647 w 222"/>
                <a:gd name="T1" fmla="*/ 2147483647 h 235"/>
                <a:gd name="T2" fmla="*/ 2147483647 w 222"/>
                <a:gd name="T3" fmla="*/ 2147483647 h 235"/>
                <a:gd name="T4" fmla="*/ 2147483647 w 222"/>
                <a:gd name="T5" fmla="*/ 2147483647 h 235"/>
                <a:gd name="T6" fmla="*/ 2147483647 w 222"/>
                <a:gd name="T7" fmla="*/ 2147483647 h 235"/>
                <a:gd name="T8" fmla="*/ 2147483647 w 222"/>
                <a:gd name="T9" fmla="*/ 2147483647 h 235"/>
                <a:gd name="T10" fmla="*/ 2147483647 w 222"/>
                <a:gd name="T11" fmla="*/ 2147483647 h 235"/>
                <a:gd name="T12" fmla="*/ 2147483647 w 222"/>
                <a:gd name="T13" fmla="*/ 2147483647 h 235"/>
                <a:gd name="T14" fmla="*/ 2147483647 w 222"/>
                <a:gd name="T15" fmla="*/ 2147483647 h 235"/>
                <a:gd name="T16" fmla="*/ 2147483647 w 222"/>
                <a:gd name="T17" fmla="*/ 2147483647 h 235"/>
                <a:gd name="T18" fmla="*/ 2147483647 w 222"/>
                <a:gd name="T19" fmla="*/ 2147483647 h 235"/>
                <a:gd name="T20" fmla="*/ 2147483647 w 222"/>
                <a:gd name="T21" fmla="*/ 2147483647 h 235"/>
                <a:gd name="T22" fmla="*/ 2147483647 w 222"/>
                <a:gd name="T23" fmla="*/ 2147483647 h 235"/>
                <a:gd name="T24" fmla="*/ 2147483647 w 222"/>
                <a:gd name="T25" fmla="*/ 2147483647 h 235"/>
                <a:gd name="T26" fmla="*/ 2147483647 w 222"/>
                <a:gd name="T27" fmla="*/ 0 h 235"/>
                <a:gd name="T28" fmla="*/ 2147483647 w 222"/>
                <a:gd name="T29" fmla="*/ 0 h 235"/>
                <a:gd name="T30" fmla="*/ 2147483647 w 222"/>
                <a:gd name="T31" fmla="*/ 2147483647 h 235"/>
                <a:gd name="T32" fmla="*/ 2147483647 w 222"/>
                <a:gd name="T33" fmla="*/ 2147483647 h 235"/>
                <a:gd name="T34" fmla="*/ 2147483647 w 222"/>
                <a:gd name="T35" fmla="*/ 2147483647 h 235"/>
                <a:gd name="T36" fmla="*/ 2147483647 w 222"/>
                <a:gd name="T37" fmla="*/ 2147483647 h 235"/>
                <a:gd name="T38" fmla="*/ 2147483647 w 222"/>
                <a:gd name="T39" fmla="*/ 2147483647 h 235"/>
                <a:gd name="T40" fmla="*/ 2147483647 w 222"/>
                <a:gd name="T41" fmla="*/ 2147483647 h 235"/>
                <a:gd name="T42" fmla="*/ 2147483647 w 222"/>
                <a:gd name="T43" fmla="*/ 2147483647 h 235"/>
                <a:gd name="T44" fmla="*/ 0 w 222"/>
                <a:gd name="T45" fmla="*/ 2147483647 h 235"/>
                <a:gd name="T46" fmla="*/ 0 w 222"/>
                <a:gd name="T47" fmla="*/ 2147483647 h 235"/>
                <a:gd name="T48" fmla="*/ 2147483647 w 222"/>
                <a:gd name="T49" fmla="*/ 2147483647 h 235"/>
                <a:gd name="T50" fmla="*/ 2147483647 w 222"/>
                <a:gd name="T51" fmla="*/ 2147483647 h 235"/>
                <a:gd name="T52" fmla="*/ 2147483647 w 222"/>
                <a:gd name="T53" fmla="*/ 2147483647 h 235"/>
                <a:gd name="T54" fmla="*/ 2147483647 w 222"/>
                <a:gd name="T55" fmla="*/ 2147483647 h 235"/>
                <a:gd name="T56" fmla="*/ 2147483647 w 222"/>
                <a:gd name="T57" fmla="*/ 2147483647 h 235"/>
                <a:gd name="T58" fmla="*/ 2147483647 w 222"/>
                <a:gd name="T59" fmla="*/ 2147483647 h 235"/>
                <a:gd name="T60" fmla="*/ 2147483647 w 222"/>
                <a:gd name="T61" fmla="*/ 2147483647 h 235"/>
                <a:gd name="T62" fmla="*/ 2147483647 w 222"/>
                <a:gd name="T63" fmla="*/ 2147483647 h 235"/>
                <a:gd name="T64" fmla="*/ 2147483647 w 222"/>
                <a:gd name="T65" fmla="*/ 2147483647 h 235"/>
                <a:gd name="T66" fmla="*/ 2147483647 w 222"/>
                <a:gd name="T67" fmla="*/ 2147483647 h 235"/>
                <a:gd name="T68" fmla="*/ 2147483647 w 222"/>
                <a:gd name="T69" fmla="*/ 2147483647 h 235"/>
                <a:gd name="T70" fmla="*/ 2147483647 w 222"/>
                <a:gd name="T71" fmla="*/ 2147483647 h 235"/>
                <a:gd name="T72" fmla="*/ 2147483647 w 222"/>
                <a:gd name="T73" fmla="*/ 2147483647 h 235"/>
                <a:gd name="T74" fmla="*/ 2147483647 w 222"/>
                <a:gd name="T75" fmla="*/ 2147483647 h 235"/>
                <a:gd name="T76" fmla="*/ 2147483647 w 222"/>
                <a:gd name="T77" fmla="*/ 2147483647 h 235"/>
                <a:gd name="T78" fmla="*/ 2147483647 w 222"/>
                <a:gd name="T79" fmla="*/ 2147483647 h 235"/>
                <a:gd name="T80" fmla="*/ 2147483647 w 222"/>
                <a:gd name="T81" fmla="*/ 2147483647 h 23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22" h="235">
                  <a:moveTo>
                    <a:pt x="151" y="19"/>
                  </a:moveTo>
                  <a:lnTo>
                    <a:pt x="170" y="29"/>
                  </a:lnTo>
                  <a:lnTo>
                    <a:pt x="203" y="19"/>
                  </a:lnTo>
                  <a:lnTo>
                    <a:pt x="182" y="7"/>
                  </a:lnTo>
                  <a:lnTo>
                    <a:pt x="151" y="19"/>
                  </a:lnTo>
                  <a:close/>
                  <a:moveTo>
                    <a:pt x="31" y="171"/>
                  </a:moveTo>
                  <a:lnTo>
                    <a:pt x="7" y="159"/>
                  </a:lnTo>
                  <a:lnTo>
                    <a:pt x="7" y="211"/>
                  </a:lnTo>
                  <a:lnTo>
                    <a:pt x="31" y="223"/>
                  </a:lnTo>
                  <a:lnTo>
                    <a:pt x="31" y="171"/>
                  </a:lnTo>
                  <a:close/>
                  <a:moveTo>
                    <a:pt x="87" y="104"/>
                  </a:moveTo>
                  <a:lnTo>
                    <a:pt x="109" y="114"/>
                  </a:lnTo>
                  <a:lnTo>
                    <a:pt x="137" y="102"/>
                  </a:lnTo>
                  <a:lnTo>
                    <a:pt x="116" y="93"/>
                  </a:lnTo>
                  <a:lnTo>
                    <a:pt x="87" y="104"/>
                  </a:lnTo>
                  <a:close/>
                  <a:moveTo>
                    <a:pt x="68" y="102"/>
                  </a:moveTo>
                  <a:lnTo>
                    <a:pt x="76" y="100"/>
                  </a:lnTo>
                  <a:lnTo>
                    <a:pt x="116" y="83"/>
                  </a:lnTo>
                  <a:lnTo>
                    <a:pt x="118" y="83"/>
                  </a:lnTo>
                  <a:lnTo>
                    <a:pt x="132" y="90"/>
                  </a:lnTo>
                  <a:lnTo>
                    <a:pt x="132" y="24"/>
                  </a:lnTo>
                  <a:lnTo>
                    <a:pt x="132" y="19"/>
                  </a:lnTo>
                  <a:lnTo>
                    <a:pt x="139" y="14"/>
                  </a:lnTo>
                  <a:lnTo>
                    <a:pt x="180" y="0"/>
                  </a:lnTo>
                  <a:lnTo>
                    <a:pt x="182" y="0"/>
                  </a:lnTo>
                  <a:lnTo>
                    <a:pt x="215" y="14"/>
                  </a:lnTo>
                  <a:lnTo>
                    <a:pt x="222" y="19"/>
                  </a:lnTo>
                  <a:lnTo>
                    <a:pt x="222" y="168"/>
                  </a:lnTo>
                  <a:lnTo>
                    <a:pt x="173" y="187"/>
                  </a:lnTo>
                  <a:lnTo>
                    <a:pt x="168" y="185"/>
                  </a:lnTo>
                  <a:lnTo>
                    <a:pt x="158" y="180"/>
                  </a:lnTo>
                  <a:lnTo>
                    <a:pt x="158" y="192"/>
                  </a:lnTo>
                  <a:lnTo>
                    <a:pt x="106" y="211"/>
                  </a:lnTo>
                  <a:lnTo>
                    <a:pt x="102" y="209"/>
                  </a:lnTo>
                  <a:lnTo>
                    <a:pt x="90" y="201"/>
                  </a:lnTo>
                  <a:lnTo>
                    <a:pt x="90" y="216"/>
                  </a:lnTo>
                  <a:lnTo>
                    <a:pt x="38" y="235"/>
                  </a:lnTo>
                  <a:lnTo>
                    <a:pt x="33" y="232"/>
                  </a:lnTo>
                  <a:lnTo>
                    <a:pt x="2" y="218"/>
                  </a:lnTo>
                  <a:lnTo>
                    <a:pt x="0" y="216"/>
                  </a:lnTo>
                  <a:lnTo>
                    <a:pt x="0" y="213"/>
                  </a:lnTo>
                  <a:lnTo>
                    <a:pt x="0" y="154"/>
                  </a:lnTo>
                  <a:lnTo>
                    <a:pt x="0" y="147"/>
                  </a:lnTo>
                  <a:lnTo>
                    <a:pt x="7" y="145"/>
                  </a:lnTo>
                  <a:lnTo>
                    <a:pt x="47" y="128"/>
                  </a:lnTo>
                  <a:lnTo>
                    <a:pt x="50" y="128"/>
                  </a:lnTo>
                  <a:lnTo>
                    <a:pt x="80" y="145"/>
                  </a:lnTo>
                  <a:lnTo>
                    <a:pt x="90" y="147"/>
                  </a:lnTo>
                  <a:lnTo>
                    <a:pt x="90" y="194"/>
                  </a:lnTo>
                  <a:lnTo>
                    <a:pt x="99" y="199"/>
                  </a:lnTo>
                  <a:lnTo>
                    <a:pt x="99" y="126"/>
                  </a:lnTo>
                  <a:lnTo>
                    <a:pt x="76" y="114"/>
                  </a:lnTo>
                  <a:lnTo>
                    <a:pt x="76" y="142"/>
                  </a:lnTo>
                  <a:lnTo>
                    <a:pt x="68" y="138"/>
                  </a:lnTo>
                  <a:lnTo>
                    <a:pt x="68" y="109"/>
                  </a:lnTo>
                  <a:lnTo>
                    <a:pt x="68" y="102"/>
                  </a:lnTo>
                  <a:close/>
                  <a:moveTo>
                    <a:pt x="139" y="95"/>
                  </a:moveTo>
                  <a:lnTo>
                    <a:pt x="149" y="100"/>
                  </a:lnTo>
                  <a:lnTo>
                    <a:pt x="158" y="102"/>
                  </a:lnTo>
                  <a:lnTo>
                    <a:pt x="158" y="171"/>
                  </a:lnTo>
                  <a:lnTo>
                    <a:pt x="165" y="175"/>
                  </a:lnTo>
                  <a:lnTo>
                    <a:pt x="165" y="43"/>
                  </a:lnTo>
                  <a:lnTo>
                    <a:pt x="139" y="31"/>
                  </a:lnTo>
                  <a:lnTo>
                    <a:pt x="139" y="95"/>
                  </a:lnTo>
                  <a:close/>
                  <a:moveTo>
                    <a:pt x="19" y="149"/>
                  </a:moveTo>
                  <a:lnTo>
                    <a:pt x="38" y="159"/>
                  </a:lnTo>
                  <a:lnTo>
                    <a:pt x="71" y="147"/>
                  </a:lnTo>
                  <a:lnTo>
                    <a:pt x="47" y="138"/>
                  </a:lnTo>
                  <a:lnTo>
                    <a:pt x="19" y="149"/>
                  </a:lnTo>
                  <a:close/>
                  <a:moveTo>
                    <a:pt x="173" y="38"/>
                  </a:moveTo>
                  <a:lnTo>
                    <a:pt x="173" y="36"/>
                  </a:lnTo>
                  <a:lnTo>
                    <a:pt x="173" y="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cxnSp>
          <p:nvCxnSpPr>
            <p:cNvPr id="4" name="直接连接符 3"/>
            <p:cNvCxnSpPr/>
            <p:nvPr/>
          </p:nvCxnSpPr>
          <p:spPr>
            <a:xfrm>
              <a:off x="1109341" y="688776"/>
              <a:ext cx="2311055" cy="0"/>
            </a:xfrm>
            <a:prstGeom prst="line">
              <a:avLst/>
            </a:prstGeom>
            <a:ln>
              <a:solidFill>
                <a:srgbClr val="0072A9"/>
              </a:solidFill>
              <a:prstDash val="dash"/>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0" name="Subtitle 10"/>
              <p:cNvSpPr txBox="1">
                <a:spLocks/>
              </p:cNvSpPr>
              <p:nvPr/>
            </p:nvSpPr>
            <p:spPr>
              <a:xfrm>
                <a:off x="606425" y="1056106"/>
                <a:ext cx="5576060" cy="481488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en-US" altLang="en-US" sz="2400" b="1" dirty="0" smtClean="0">
                    <a:solidFill>
                      <a:srgbClr val="002060"/>
                    </a:solidFill>
                    <a:latin typeface="Times New Roman" panose="02020603050405020304" pitchFamily="18" charset="0"/>
                    <a:cs typeface="Times New Roman" panose="02020603050405020304" pitchFamily="18" charset="0"/>
                  </a:rPr>
                  <a:t>Polyimide Precursor for CMSM700</a:t>
                </a:r>
                <a:endParaRPr lang="en-US" altLang="en-US" sz="2000" dirty="0" smtClean="0">
                  <a:solidFill>
                    <a:srgbClr val="777877"/>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defRPr/>
                </a:pPr>
                <a:r>
                  <a:rPr lang="en-US" sz="1800" dirty="0" smtClean="0">
                    <a:latin typeface="Times New Roman" panose="02020603050405020304" pitchFamily="18" charset="0"/>
                    <a:cs typeface="Times New Roman" panose="02020603050405020304" pitchFamily="18" charset="0"/>
                  </a:rPr>
                  <a:t>Polyimide gives good carbon membranes in terms of both </a:t>
                </a:r>
                <a:r>
                  <a:rPr lang="en-US" sz="1800" b="1" i="1" dirty="0" smtClean="0">
                    <a:solidFill>
                      <a:srgbClr val="FF0000"/>
                    </a:solidFill>
                    <a:latin typeface="Times New Roman" panose="02020603050405020304" pitchFamily="18" charset="0"/>
                    <a:cs typeface="Times New Roman" panose="02020603050405020304" pitchFamily="18" charset="0"/>
                  </a:rPr>
                  <a:t>separation and mechanical </a:t>
                </a:r>
                <a:r>
                  <a:rPr lang="en-US" sz="1800" dirty="0" smtClean="0">
                    <a:latin typeface="Times New Roman" panose="02020603050405020304" pitchFamily="18" charset="0"/>
                    <a:cs typeface="Times New Roman" panose="02020603050405020304" pitchFamily="18" charset="0"/>
                  </a:rPr>
                  <a:t>properties</a:t>
                </a:r>
                <a:r>
                  <a:rPr lang="en-US" sz="2800" dirty="0" smtClean="0">
                    <a:latin typeface="Times New Roman" panose="02020603050405020304" pitchFamily="18" charset="0"/>
                    <a:cs typeface="Times New Roman" panose="02020603050405020304" pitchFamily="18" charset="0"/>
                  </a:rPr>
                  <a:t>.</a:t>
                </a:r>
              </a:p>
              <a:p>
                <a:pPr marL="285750" indent="-285750" algn="just">
                  <a:buFont typeface="Wingdings" panose="05000000000000000000" pitchFamily="2" charset="2"/>
                  <a:buChar char="v"/>
                  <a:defRPr/>
                </a:pPr>
                <a:r>
                  <a:rPr lang="en-US" sz="1800" dirty="0" smtClean="0">
                    <a:latin typeface="Times New Roman" panose="02020603050405020304" pitchFamily="18" charset="0"/>
                    <a:cs typeface="Times New Roman" panose="02020603050405020304" pitchFamily="18" charset="0"/>
                  </a:rPr>
                  <a:t>Polyimide film of 20 mm in diameter . </a:t>
                </a:r>
              </a:p>
              <a:p>
                <a:pPr marL="285750" indent="-285750" algn="just">
                  <a:buFont typeface="Wingdings" panose="05000000000000000000" pitchFamily="2" charset="2"/>
                  <a:buChar char="v"/>
                  <a:defRPr/>
                </a:pPr>
                <a:r>
                  <a:rPr lang="en-US" sz="1800" dirty="0" smtClean="0">
                    <a:latin typeface="Times New Roman" panose="02020603050405020304" pitchFamily="18" charset="0"/>
                    <a:cs typeface="Times New Roman" panose="02020603050405020304" pitchFamily="18" charset="0"/>
                  </a:rPr>
                  <a:t>Pyrolysis </a:t>
                </a:r>
                <a:r>
                  <a:rPr lang="en-US" sz="1800" dirty="0">
                    <a:latin typeface="Times New Roman" panose="02020603050405020304" pitchFamily="18" charset="0"/>
                    <a:cs typeface="Times New Roman" panose="02020603050405020304" pitchFamily="18" charset="0"/>
                  </a:rPr>
                  <a:t>in tube Furnace with a flowrate of inert Nitrogen gas at 50 ml/min.</a:t>
                </a:r>
              </a:p>
              <a:p>
                <a:pPr marL="285750" indent="-285750" algn="just">
                  <a:buFont typeface="Wingdings" panose="05000000000000000000" pitchFamily="2" charset="2"/>
                  <a:buChar char="v"/>
                  <a:defRPr/>
                </a:pPr>
                <a:r>
                  <a:rPr lang="en-US" sz="1800" dirty="0">
                    <a:latin typeface="Times New Roman" panose="02020603050405020304" pitchFamily="18" charset="0"/>
                    <a:cs typeface="Times New Roman" panose="02020603050405020304" pitchFamily="18" charset="0"/>
                  </a:rPr>
                  <a:t>Three </a:t>
                </a:r>
                <a:r>
                  <a:rPr lang="en-US" sz="1800" dirty="0" smtClean="0">
                    <a:latin typeface="Times New Roman" panose="02020603050405020304" pitchFamily="18" charset="0"/>
                    <a:cs typeface="Times New Roman" panose="02020603050405020304" pitchFamily="18" charset="0"/>
                  </a:rPr>
                  <a:t>heating zones controlled  </a:t>
                </a:r>
                <a:r>
                  <a:rPr lang="en-US" sz="1800" dirty="0">
                    <a:latin typeface="Times New Roman" panose="02020603050405020304" pitchFamily="18" charset="0"/>
                    <a:cs typeface="Times New Roman" panose="02020603050405020304" pitchFamily="18" charset="0"/>
                  </a:rPr>
                  <a:t>by Multi channel </a:t>
                </a:r>
                <a:r>
                  <a:rPr lang="en-US" sz="1800" dirty="0" smtClean="0">
                    <a:latin typeface="Times New Roman" panose="02020603050405020304" pitchFamily="18" charset="0"/>
                    <a:cs typeface="Times New Roman" panose="02020603050405020304" pitchFamily="18" charset="0"/>
                  </a:rPr>
                  <a:t>controller. </a:t>
                </a:r>
              </a:p>
              <a:p>
                <a:pPr marL="285750" indent="-285750" algn="just">
                  <a:buFont typeface="Wingdings" panose="05000000000000000000" pitchFamily="2" charset="2"/>
                  <a:buChar char="v"/>
                  <a:defRPr/>
                </a:pPr>
                <a:r>
                  <a:rPr lang="en-US" sz="1800" dirty="0" smtClean="0">
                    <a:latin typeface="Times New Roman" panose="02020603050405020304" pitchFamily="18" charset="0"/>
                    <a:cs typeface="Times New Roman" panose="02020603050405020304" pitchFamily="18" charset="0"/>
                  </a:rPr>
                  <a:t>Highest temperature is 700</a:t>
                </a:r>
                <a14:m>
                  <m:oMath xmlns:m="http://schemas.openxmlformats.org/officeDocument/2006/math">
                    <m:r>
                      <a:rPr lang="en-US" sz="1800" i="1" smtClean="0">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1800" dirty="0" smtClean="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defRPr/>
                </a:pPr>
                <a:r>
                  <a:rPr lang="en-US" sz="1800" dirty="0" smtClean="0">
                    <a:latin typeface="Times New Roman" panose="02020603050405020304" pitchFamily="18" charset="0"/>
                    <a:cs typeface="Times New Roman" panose="02020603050405020304" pitchFamily="18" charset="0"/>
                  </a:rPr>
                  <a:t>CMSM density is 3.04g/cc with a thickness of 44um</a:t>
                </a:r>
                <a:endParaRPr lang="en-US" sz="18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defRPr/>
                </a:pPr>
                <a:endParaRPr lang="en-US" sz="2000" dirty="0">
                  <a:latin typeface="Georgia" panose="02040502050405020303" pitchFamily="18" charset="0"/>
                </a:endParaRPr>
              </a:p>
              <a:p>
                <a:pPr marL="285750" indent="-285750" algn="just">
                  <a:buFont typeface="Wingdings" panose="05000000000000000000" pitchFamily="2" charset="2"/>
                  <a:buChar char="v"/>
                  <a:defRPr/>
                </a:pPr>
                <a:endParaRPr lang="en-US" dirty="0">
                  <a:latin typeface="Georgia" panose="02040502050405020303" pitchFamily="18" charset="0"/>
                </a:endParaRPr>
              </a:p>
            </p:txBody>
          </p:sp>
        </mc:Choice>
        <mc:Fallback xmlns="">
          <p:sp>
            <p:nvSpPr>
              <p:cNvPr id="30" name="Subtitle 10"/>
              <p:cNvSpPr txBox="1">
                <a:spLocks noRot="1" noChangeAspect="1" noMove="1" noResize="1" noEditPoints="1" noAdjustHandles="1" noChangeArrowheads="1" noChangeShapeType="1" noTextEdit="1"/>
              </p:cNvSpPr>
              <p:nvPr/>
            </p:nvSpPr>
            <p:spPr>
              <a:xfrm>
                <a:off x="606425" y="1056106"/>
                <a:ext cx="5576060" cy="4814887"/>
              </a:xfrm>
              <a:prstGeom prst="rect">
                <a:avLst/>
              </a:prstGeom>
              <a:blipFill rotWithShape="0">
                <a:blip r:embed="rId5"/>
                <a:stretch>
                  <a:fillRect l="-1639" t="-1013" r="-984"/>
                </a:stretch>
              </a:blipFill>
            </p:spPr>
            <p:txBody>
              <a:bodyPr/>
              <a:lstStyle/>
              <a:p>
                <a:r>
                  <a:rPr lang="zh-CN" altLang="en-US">
                    <a:noFill/>
                  </a:rPr>
                  <a:t> </a:t>
                </a:r>
              </a:p>
            </p:txBody>
          </p:sp>
        </mc:Fallback>
      </mc:AlternateContent>
      <p:pic>
        <p:nvPicPr>
          <p:cNvPr id="31" name="Picture 6" descr="C:\Users\shkhan\Downloads\A Figures\Protocol Imag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92142" y="384430"/>
            <a:ext cx="3501571" cy="2276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5" descr="C:\Users\shkhan\Desktop\Captur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57908" y="2825560"/>
            <a:ext cx="5834092" cy="25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5"/>
          <p:cNvSpPr txBox="1"/>
          <p:nvPr/>
        </p:nvSpPr>
        <p:spPr>
          <a:xfrm>
            <a:off x="6674610" y="4983278"/>
            <a:ext cx="5723686" cy="707886"/>
          </a:xfrm>
          <a:prstGeom prst="rect">
            <a:avLst/>
          </a:prstGeom>
          <a:noFill/>
        </p:spPr>
        <p:txBody>
          <a:bodyPr wrap="square" rtlCol="0">
            <a:spAutoFit/>
          </a:bodyPr>
          <a:lstStyle/>
          <a:p>
            <a:r>
              <a:rPr lang="en-US" sz="2000" b="1" dirty="0" smtClean="0">
                <a:latin typeface="Times New Roman" panose="02020603050405020304" pitchFamily="18" charset="0"/>
                <a:cs typeface="Times New Roman" panose="02020603050405020304" pitchFamily="18" charset="0"/>
              </a:rPr>
              <a:t>Figure 1: Schematic diagram of pyrolysis rig &amp; protocol</a:t>
            </a:r>
            <a:endParaRPr lang="en-US" sz="2000" b="1" dirty="0">
              <a:latin typeface="Times New Roman" panose="02020603050405020304" pitchFamily="18" charset="0"/>
              <a:cs typeface="Times New Roman" panose="02020603050405020304" pitchFamily="18" charset="0"/>
            </a:endParaRPr>
          </a:p>
        </p:txBody>
      </p:sp>
      <p:pic>
        <p:nvPicPr>
          <p:cNvPr id="34" name="Picture 1"/>
          <p:cNvPicPr>
            <a:picLocks noChangeAspect="1"/>
          </p:cNvPicPr>
          <p:nvPr/>
        </p:nvPicPr>
        <p:blipFill>
          <a:blip r:embed="rId8"/>
          <a:stretch>
            <a:fillRect/>
          </a:stretch>
        </p:blipFill>
        <p:spPr>
          <a:xfrm>
            <a:off x="390481" y="4524328"/>
            <a:ext cx="2776537" cy="2333672"/>
          </a:xfrm>
          <a:prstGeom prst="rect">
            <a:avLst/>
          </a:prstGeom>
        </p:spPr>
      </p:pic>
      <p:pic>
        <p:nvPicPr>
          <p:cNvPr id="35" name="Picture 14" descr="C:\Users\shkhan\Downloads\IMAG2693.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36081" y="6071512"/>
            <a:ext cx="1225894" cy="609600"/>
          </a:xfrm>
          <a:prstGeom prst="rect">
            <a:avLst/>
          </a:prstGeom>
          <a:noFill/>
          <a:ln>
            <a:noFill/>
          </a:ln>
        </p:spPr>
      </p:pic>
      <p:pic>
        <p:nvPicPr>
          <p:cNvPr id="37" name="Picture 2"/>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11592" y="5840810"/>
            <a:ext cx="1959429" cy="101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
          <p:cNvPicPr>
            <a:picLocks noChangeAspect="1"/>
          </p:cNvPicPr>
          <p:nvPr/>
        </p:nvPicPr>
        <p:blipFill>
          <a:blip r:embed="rId11"/>
          <a:stretch>
            <a:fillRect/>
          </a:stretch>
        </p:blipFill>
        <p:spPr>
          <a:xfrm>
            <a:off x="9642927" y="6094866"/>
            <a:ext cx="1377921" cy="640442"/>
          </a:xfrm>
          <a:prstGeom prst="rect">
            <a:avLst/>
          </a:prstGeom>
        </p:spPr>
      </p:pic>
      <p:sp>
        <p:nvSpPr>
          <p:cNvPr id="7" name="右箭头 6"/>
          <p:cNvSpPr/>
          <p:nvPr/>
        </p:nvSpPr>
        <p:spPr>
          <a:xfrm>
            <a:off x="4347823" y="6212114"/>
            <a:ext cx="1364795" cy="27577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52" name="右箭头 51"/>
          <p:cNvSpPr/>
          <p:nvPr/>
        </p:nvSpPr>
        <p:spPr>
          <a:xfrm>
            <a:off x="8136556" y="6238426"/>
            <a:ext cx="1364795" cy="27577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6"/>
</p:tagLst>
</file>

<file path=ppt/tags/tag10.xml><?xml version="1.0" encoding="utf-8"?>
<p:tagLst xmlns:a="http://schemas.openxmlformats.org/drawingml/2006/main" xmlns:r="http://schemas.openxmlformats.org/officeDocument/2006/relationships" xmlns:p="http://schemas.openxmlformats.org/presentationml/2006/main">
  <p:tag name="TIMING" val="|1.5|0.4|0.4|0.5|0.6"/>
</p:tagLst>
</file>

<file path=ppt/tags/tag11.xml><?xml version="1.0" encoding="utf-8"?>
<p:tagLst xmlns:a="http://schemas.openxmlformats.org/drawingml/2006/main" xmlns:r="http://schemas.openxmlformats.org/officeDocument/2006/relationships" xmlns:p="http://schemas.openxmlformats.org/presentationml/2006/main">
  <p:tag name="TIMING" val="|10.7|0.3|0.3|0.4"/>
</p:tagLst>
</file>

<file path=ppt/tags/tag12.xml><?xml version="1.0" encoding="utf-8"?>
<p:tagLst xmlns:a="http://schemas.openxmlformats.org/drawingml/2006/main" xmlns:r="http://schemas.openxmlformats.org/officeDocument/2006/relationships" xmlns:p="http://schemas.openxmlformats.org/presentationml/2006/main">
  <p:tag name="TIMING" val="|0.6|7.8|20.1|14.6"/>
</p:tagLst>
</file>

<file path=ppt/tags/tag2.xml><?xml version="1.0" encoding="utf-8"?>
<p:tagLst xmlns:a="http://schemas.openxmlformats.org/drawingml/2006/main" xmlns:r="http://schemas.openxmlformats.org/officeDocument/2006/relationships" xmlns:p="http://schemas.openxmlformats.org/presentationml/2006/main">
  <p:tag name="TIMING" val="|0.6|5.6|26.1|17.2|10.2|1.7"/>
</p:tagLst>
</file>

<file path=ppt/tags/tag3.xml><?xml version="1.0" encoding="utf-8"?>
<p:tagLst xmlns:a="http://schemas.openxmlformats.org/drawingml/2006/main" xmlns:r="http://schemas.openxmlformats.org/officeDocument/2006/relationships" xmlns:p="http://schemas.openxmlformats.org/presentationml/2006/main">
  <p:tag name="TIMING" val="|18"/>
</p:tagLst>
</file>

<file path=ppt/tags/tag4.xml><?xml version="1.0" encoding="utf-8"?>
<p:tagLst xmlns:a="http://schemas.openxmlformats.org/drawingml/2006/main" xmlns:r="http://schemas.openxmlformats.org/officeDocument/2006/relationships" xmlns:p="http://schemas.openxmlformats.org/presentationml/2006/main">
  <p:tag name="TIMING" val="|8.1|27.5"/>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ags/tag6.xml><?xml version="1.0" encoding="utf-8"?>
<p:tagLst xmlns:a="http://schemas.openxmlformats.org/drawingml/2006/main" xmlns:r="http://schemas.openxmlformats.org/officeDocument/2006/relationships" xmlns:p="http://schemas.openxmlformats.org/presentationml/2006/main">
  <p:tag name="TIMING" val="|14.2|2.6|0.3|0.2|3.1|0.2|0.5|0.3|0.2|0.2|0.1|0.2|0.7|1.7|0.3|3.9|0.8|0.2|0.1|3.4"/>
</p:tagLst>
</file>

<file path=ppt/tags/tag7.xml><?xml version="1.0" encoding="utf-8"?>
<p:tagLst xmlns:a="http://schemas.openxmlformats.org/drawingml/2006/main" xmlns:r="http://schemas.openxmlformats.org/officeDocument/2006/relationships" xmlns:p="http://schemas.openxmlformats.org/presentationml/2006/main">
  <p:tag name="TIMING" val="|0.6"/>
</p:tagLst>
</file>

<file path=ppt/tags/tag8.xml><?xml version="1.0" encoding="utf-8"?>
<p:tagLst xmlns:a="http://schemas.openxmlformats.org/drawingml/2006/main" xmlns:r="http://schemas.openxmlformats.org/officeDocument/2006/relationships" xmlns:p="http://schemas.openxmlformats.org/presentationml/2006/main">
  <p:tag name="TIMING" val="|20.7|17.6|14.3"/>
</p:tagLst>
</file>

<file path=ppt/tags/tag9.xml><?xml version="1.0" encoding="utf-8"?>
<p:tagLst xmlns:a="http://schemas.openxmlformats.org/drawingml/2006/main" xmlns:r="http://schemas.openxmlformats.org/officeDocument/2006/relationships" xmlns:p="http://schemas.openxmlformats.org/presentationml/2006/main">
  <p:tag name="TIMING" val="|10.9|0.5|15.8|9.7|21.6|24.9|5.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14545</TotalTime>
  <Words>1668</Words>
  <Application>Microsoft Office PowerPoint</Application>
  <PresentationFormat>Widescreen</PresentationFormat>
  <Paragraphs>288</Paragraphs>
  <Slides>18</Slides>
  <Notes>3</Notes>
  <HiddenSlides>0</HiddenSlides>
  <MMClips>17</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2</vt:i4>
      </vt:variant>
      <vt:variant>
        <vt:lpstr>Slide Titles</vt:lpstr>
      </vt:variant>
      <vt:variant>
        <vt:i4>18</vt:i4>
      </vt:variant>
    </vt:vector>
  </HeadingPairs>
  <TitlesOfParts>
    <vt:vector size="36" baseType="lpstr">
      <vt:lpstr>Geneva</vt:lpstr>
      <vt:lpstr>Lucida Grande</vt:lpstr>
      <vt:lpstr>微软雅黑</vt:lpstr>
      <vt:lpstr>MS PGothic</vt:lpstr>
      <vt:lpstr>MS PGothic</vt:lpstr>
      <vt:lpstr>宋体</vt:lpstr>
      <vt:lpstr>Arial</vt:lpstr>
      <vt:lpstr>Calibri</vt:lpstr>
      <vt:lpstr>Calibri Light</vt:lpstr>
      <vt:lpstr>Cambria Math</vt:lpstr>
      <vt:lpstr>Georgia</vt:lpstr>
      <vt:lpstr>Impact</vt:lpstr>
      <vt:lpstr>Symbol</vt:lpstr>
      <vt:lpstr>Times New Roman</vt:lpstr>
      <vt:lpstr>Wingdings</vt:lpstr>
      <vt:lpstr>Office 主题</vt:lpstr>
      <vt:lpstr>Visio</vt:lpstr>
      <vt:lpstr>Graph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yanan peng</dc:creator>
  <cp:lastModifiedBy>He Zhou</cp:lastModifiedBy>
  <cp:revision>266</cp:revision>
  <dcterms:created xsi:type="dcterms:W3CDTF">2015-02-13T12:32:29Z</dcterms:created>
  <dcterms:modified xsi:type="dcterms:W3CDTF">2017-11-24T17:42:39Z</dcterms:modified>
</cp:coreProperties>
</file>